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76" r:id="rId1"/>
  </p:sldMasterIdLst>
  <p:notesMasterIdLst>
    <p:notesMasterId r:id="rId64"/>
  </p:notesMasterIdLst>
  <p:handoutMasterIdLst>
    <p:handoutMasterId r:id="rId65"/>
  </p:handoutMasterIdLst>
  <p:sldIdLst>
    <p:sldId id="268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05" r:id="rId27"/>
    <p:sldId id="306" r:id="rId28"/>
    <p:sldId id="307" r:id="rId29"/>
    <p:sldId id="308" r:id="rId30"/>
    <p:sldId id="309" r:id="rId31"/>
    <p:sldId id="310" r:id="rId32"/>
    <p:sldId id="311" r:id="rId33"/>
    <p:sldId id="312" r:id="rId34"/>
    <p:sldId id="313" r:id="rId35"/>
    <p:sldId id="314" r:id="rId36"/>
    <p:sldId id="315" r:id="rId37"/>
    <p:sldId id="316" r:id="rId38"/>
    <p:sldId id="318" r:id="rId39"/>
    <p:sldId id="319" r:id="rId40"/>
    <p:sldId id="320" r:id="rId41"/>
    <p:sldId id="321" r:id="rId42"/>
    <p:sldId id="322" r:id="rId43"/>
    <p:sldId id="323" r:id="rId44"/>
    <p:sldId id="324" r:id="rId45"/>
    <p:sldId id="325" r:id="rId46"/>
    <p:sldId id="326" r:id="rId47"/>
    <p:sldId id="327" r:id="rId48"/>
    <p:sldId id="328" r:id="rId49"/>
    <p:sldId id="329" r:id="rId50"/>
    <p:sldId id="330" r:id="rId51"/>
    <p:sldId id="331" r:id="rId52"/>
    <p:sldId id="332" r:id="rId53"/>
    <p:sldId id="333" r:id="rId54"/>
    <p:sldId id="334" r:id="rId55"/>
    <p:sldId id="335" r:id="rId56"/>
    <p:sldId id="336" r:id="rId57"/>
    <p:sldId id="337" r:id="rId58"/>
    <p:sldId id="338" r:id="rId59"/>
    <p:sldId id="339" r:id="rId60"/>
    <p:sldId id="340" r:id="rId61"/>
    <p:sldId id="341" r:id="rId62"/>
    <p:sldId id="342" r:id="rId6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43">
          <p15:clr>
            <a:srgbClr val="A4A3A4"/>
          </p15:clr>
        </p15:guide>
        <p15:guide id="2" pos="14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5F5F5F"/>
    <a:srgbClr val="777777"/>
    <a:srgbClr val="0000FF"/>
    <a:srgbClr val="FFFFCC"/>
    <a:srgbClr val="996633"/>
    <a:srgbClr val="339966"/>
    <a:srgbClr val="3333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9" autoAdjust="0"/>
    <p:restoredTop sz="95540" autoAdjust="0"/>
  </p:normalViewPr>
  <p:slideViewPr>
    <p:cSldViewPr snapToGrid="0">
      <p:cViewPr varScale="1">
        <p:scale>
          <a:sx n="102" d="100"/>
          <a:sy n="102" d="100"/>
        </p:scale>
        <p:origin x="450" y="96"/>
      </p:cViewPr>
      <p:guideLst>
        <p:guide orient="horz" pos="3743"/>
        <p:guide pos="14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>
        <p:scale>
          <a:sx n="90" d="100"/>
          <a:sy n="90" d="100"/>
        </p:scale>
        <p:origin x="-2814" y="-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3656062-D505-4836-AF54-3CB4DAD8743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011AD9-8D16-42BA-B401-68D93E83917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D2BF6-C0F9-4370-AAC9-0C55220FB4CA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2CD096-219C-4E81-A6F2-CAFD835FFB4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A945DE-73A1-4703-8B3F-28EFB191340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6C0B1-35B7-4639-BFAA-194584681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59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615B9B-8AAB-401E-86BB-543DBAA530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5029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8856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031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623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7694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833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9032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8304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5682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8751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610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78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027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6524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722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451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1841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103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214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908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26633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8806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44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50458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5360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819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75969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94401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8417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8518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9917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54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1600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71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72045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1404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537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998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1566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257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689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8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3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9A200E3-CC3B-4F36-A270-5195B35C5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869" y="1007227"/>
            <a:ext cx="4869240" cy="461355"/>
          </a:xfrm>
        </p:spPr>
        <p:txBody>
          <a:bodyPr/>
          <a:lstStyle>
            <a:lvl1pPr algn="l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4011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0798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281230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186405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257800" y="6627168"/>
            <a:ext cx="3886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copyright © michael .roberson@eStudy.us</a:t>
            </a:r>
            <a:r>
              <a:rPr lang="en-US" sz="1000" baseline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2017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, All  rights reserved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rgbClr val="0070C0"/>
                </a:solidFill>
                <a:latin typeface="+mn-lt"/>
              </a:rPr>
              <a:t>eStudy.us</a:t>
            </a:r>
          </a:p>
        </p:txBody>
      </p:sp>
    </p:spTree>
    <p:extLst>
      <p:ext uri="{BB962C8B-B14F-4D97-AF65-F5344CB8AC3E}">
        <p14:creationId xmlns:p14="http://schemas.microsoft.com/office/powerpoint/2010/main" val="368036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82" r:id="rId3"/>
    <p:sldLayoutId id="2147483683" r:id="rId4"/>
    <p:sldLayoutId id="2147483684" r:id="rId5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Relationship Id="rId4" Type="http://schemas.microsoft.com/office/2007/relationships/hdphoto" Target="../media/hdphoto6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F3D8E0-1960-4898-A0A4-050E6374E922}"/>
              </a:ext>
            </a:extLst>
          </p:cNvPr>
          <p:cNvSpPr/>
          <p:nvPr/>
        </p:nvSpPr>
        <p:spPr>
          <a:xfrm>
            <a:off x="582345" y="1113384"/>
            <a:ext cx="440428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latin typeface="+mn-lt"/>
              </a:rPr>
              <a:t>Business Statistics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2354A6-5BE7-423D-9C29-B88BD528EC91}"/>
              </a:ext>
            </a:extLst>
          </p:cNvPr>
          <p:cNvSpPr/>
          <p:nvPr/>
        </p:nvSpPr>
        <p:spPr>
          <a:xfrm>
            <a:off x="894521" y="2635951"/>
            <a:ext cx="7032929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This lecture flows well with </a:t>
            </a:r>
          </a:p>
          <a:p>
            <a:pPr marL="0" marR="0">
              <a:spcBef>
                <a:spcPts val="600"/>
              </a:spcBef>
              <a:spcAft>
                <a:spcPts val="0"/>
              </a:spcAft>
            </a:pPr>
            <a:r>
              <a:rPr lang="en-US" i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Statistics for Business and Economics, Anderson, Sweeney, and Williams, 13</a:t>
            </a:r>
            <a:r>
              <a:rPr lang="en-US" i="1" baseline="300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th</a:t>
            </a:r>
            <a:r>
              <a:rPr lang="en-US" i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 edition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, </a:t>
            </a:r>
            <a:r>
              <a:rPr lang="en-US" b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chapter 15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.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1A4484-8D43-493F-8A52-9E2163D5FC6F}"/>
              </a:ext>
            </a:extLst>
          </p:cNvPr>
          <p:cNvSpPr/>
          <p:nvPr/>
        </p:nvSpPr>
        <p:spPr>
          <a:xfrm>
            <a:off x="831099" y="1736168"/>
            <a:ext cx="27254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+mn-lt"/>
              </a:rPr>
              <a:t>Multiple Regression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309"/>
    </mc:Choice>
    <mc:Fallback xmlns="">
      <p:transition advTm="1309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136286" y="1748443"/>
            <a:ext cx="6769974" cy="3593863"/>
            <a:chOff x="1511300" y="1193800"/>
            <a:chExt cx="9004300" cy="4779963"/>
          </a:xfrm>
        </p:grpSpPr>
        <p:sp>
          <p:nvSpPr>
            <p:cNvPr id="2" name="Rectangle 1"/>
            <p:cNvSpPr/>
            <p:nvPr/>
          </p:nvSpPr>
          <p:spPr>
            <a:xfrm>
              <a:off x="1511300" y="1193800"/>
              <a:ext cx="9004300" cy="4779963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1686147" y="1306513"/>
              <a:ext cx="8662984" cy="4667250"/>
              <a:chOff x="1686147" y="1306513"/>
              <a:chExt cx="8662984" cy="4667250"/>
            </a:xfrm>
          </p:grpSpPr>
          <p:sp>
            <p:nvSpPr>
              <p:cNvPr id="82949" name="Line 5"/>
              <p:cNvSpPr>
                <a:spLocks noChangeShapeType="1"/>
              </p:cNvSpPr>
              <p:nvPr/>
            </p:nvSpPr>
            <p:spPr bwMode="auto">
              <a:xfrm>
                <a:off x="5988016" y="1306513"/>
                <a:ext cx="0" cy="457358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5">
                  <a:latin typeface="+mn-lt"/>
                </a:endParaRPr>
              </a:p>
            </p:txBody>
          </p:sp>
          <p:sp>
            <p:nvSpPr>
              <p:cNvPr id="82950" name="Rectangle 6"/>
              <p:cNvSpPr>
                <a:spLocks noChangeArrowheads="1"/>
              </p:cNvSpPr>
              <p:nvPr/>
            </p:nvSpPr>
            <p:spPr bwMode="auto">
              <a:xfrm>
                <a:off x="1990193" y="2165350"/>
                <a:ext cx="836126" cy="37893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4</a:t>
                </a:r>
              </a:p>
              <a:p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7</a:t>
                </a:r>
              </a:p>
              <a:p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1</a:t>
                </a:r>
              </a:p>
              <a:p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5</a:t>
                </a:r>
              </a:p>
              <a:p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8</a:t>
                </a:r>
              </a:p>
              <a:p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10</a:t>
                </a:r>
              </a:p>
              <a:p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0</a:t>
                </a:r>
              </a:p>
              <a:p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1</a:t>
                </a:r>
              </a:p>
              <a:p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6</a:t>
                </a:r>
              </a:p>
              <a:p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6</a:t>
                </a:r>
              </a:p>
            </p:txBody>
          </p:sp>
          <p:sp>
            <p:nvSpPr>
              <p:cNvPr id="82951" name="Rectangle 7"/>
              <p:cNvSpPr>
                <a:spLocks noChangeArrowheads="1"/>
              </p:cNvSpPr>
              <p:nvPr/>
            </p:nvSpPr>
            <p:spPr bwMode="auto">
              <a:xfrm>
                <a:off x="6422813" y="2165350"/>
                <a:ext cx="836126" cy="37893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9</a:t>
                </a:r>
              </a:p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2</a:t>
                </a:r>
              </a:p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10</a:t>
                </a:r>
              </a:p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5</a:t>
                </a:r>
              </a:p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6</a:t>
                </a:r>
              </a:p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8</a:t>
                </a:r>
              </a:p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4</a:t>
                </a:r>
              </a:p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6</a:t>
                </a:r>
              </a:p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3</a:t>
                </a:r>
              </a:p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82952" name="Rectangle 8"/>
              <p:cNvSpPr>
                <a:spLocks noChangeArrowheads="1"/>
              </p:cNvSpPr>
              <p:nvPr/>
            </p:nvSpPr>
            <p:spPr bwMode="auto">
              <a:xfrm>
                <a:off x="3193048" y="2165350"/>
                <a:ext cx="937475" cy="37893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78</a:t>
                </a:r>
              </a:p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100</a:t>
                </a:r>
              </a:p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86</a:t>
                </a:r>
              </a:p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82</a:t>
                </a:r>
              </a:p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86</a:t>
                </a:r>
              </a:p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84</a:t>
                </a:r>
              </a:p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75</a:t>
                </a:r>
              </a:p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80</a:t>
                </a:r>
              </a:p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83</a:t>
                </a:r>
              </a:p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91</a:t>
                </a:r>
              </a:p>
            </p:txBody>
          </p:sp>
          <p:sp>
            <p:nvSpPr>
              <p:cNvPr id="82953" name="Rectangle 9"/>
              <p:cNvSpPr>
                <a:spLocks noChangeArrowheads="1"/>
              </p:cNvSpPr>
              <p:nvPr/>
            </p:nvSpPr>
            <p:spPr bwMode="auto">
              <a:xfrm>
                <a:off x="7701869" y="2165350"/>
                <a:ext cx="937475" cy="37893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88</a:t>
                </a:r>
              </a:p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73</a:t>
                </a:r>
              </a:p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75</a:t>
                </a:r>
              </a:p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81</a:t>
                </a:r>
              </a:p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74</a:t>
                </a:r>
              </a:p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87</a:t>
                </a:r>
              </a:p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79</a:t>
                </a:r>
              </a:p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94</a:t>
                </a:r>
              </a:p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70</a:t>
                </a:r>
              </a:p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89</a:t>
                </a:r>
              </a:p>
            </p:txBody>
          </p:sp>
          <p:sp>
            <p:nvSpPr>
              <p:cNvPr id="82954" name="Rectangle 10"/>
              <p:cNvSpPr>
                <a:spLocks noChangeArrowheads="1"/>
              </p:cNvSpPr>
              <p:nvPr/>
            </p:nvSpPr>
            <p:spPr bwMode="auto">
              <a:xfrm>
                <a:off x="4560815" y="2184400"/>
                <a:ext cx="937475" cy="37893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24.0</a:t>
                </a:r>
              </a:p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43.0</a:t>
                </a:r>
              </a:p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23.7</a:t>
                </a:r>
              </a:p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34.3</a:t>
                </a:r>
              </a:p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35.8</a:t>
                </a:r>
              </a:p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38.0</a:t>
                </a:r>
              </a:p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22.2</a:t>
                </a:r>
              </a:p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23.1</a:t>
                </a:r>
              </a:p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30.0</a:t>
                </a:r>
              </a:p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33.0</a:t>
                </a:r>
              </a:p>
            </p:txBody>
          </p:sp>
          <p:sp>
            <p:nvSpPr>
              <p:cNvPr id="82955" name="Rectangle 11"/>
              <p:cNvSpPr>
                <a:spLocks noChangeArrowheads="1"/>
              </p:cNvSpPr>
              <p:nvPr/>
            </p:nvSpPr>
            <p:spPr bwMode="auto">
              <a:xfrm>
                <a:off x="9107610" y="2165350"/>
                <a:ext cx="937475" cy="37893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38.0</a:t>
                </a:r>
              </a:p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26.6</a:t>
                </a:r>
              </a:p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36.2</a:t>
                </a:r>
              </a:p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31.6</a:t>
                </a:r>
              </a:p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29.0</a:t>
                </a:r>
              </a:p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34.0</a:t>
                </a:r>
              </a:p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30.1</a:t>
                </a:r>
              </a:p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33.9</a:t>
                </a:r>
              </a:p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28.2</a:t>
                </a:r>
              </a:p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30.0</a:t>
                </a:r>
              </a:p>
            </p:txBody>
          </p:sp>
          <p:sp>
            <p:nvSpPr>
              <p:cNvPr id="82956" name="Rectangle 12"/>
              <p:cNvSpPr>
                <a:spLocks noChangeArrowheads="1"/>
              </p:cNvSpPr>
              <p:nvPr/>
            </p:nvSpPr>
            <p:spPr bwMode="auto">
              <a:xfrm>
                <a:off x="1686147" y="1339850"/>
                <a:ext cx="1520230" cy="6731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Exper.</a:t>
                </a:r>
              </a:p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(Yrs.)</a:t>
                </a:r>
              </a:p>
            </p:txBody>
          </p:sp>
          <p:sp>
            <p:nvSpPr>
              <p:cNvPr id="82957" name="Rectangle 13"/>
              <p:cNvSpPr>
                <a:spLocks noChangeArrowheads="1"/>
              </p:cNvSpPr>
              <p:nvPr/>
            </p:nvSpPr>
            <p:spPr bwMode="auto">
              <a:xfrm>
                <a:off x="2914339" y="1327150"/>
                <a:ext cx="1520230" cy="6985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Test</a:t>
                </a:r>
              </a:p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Score</a:t>
                </a:r>
              </a:p>
            </p:txBody>
          </p:sp>
          <p:sp>
            <p:nvSpPr>
              <p:cNvPr id="82958" name="Rectangle 14"/>
              <p:cNvSpPr>
                <a:spLocks noChangeArrowheads="1"/>
              </p:cNvSpPr>
              <p:nvPr/>
            </p:nvSpPr>
            <p:spPr bwMode="auto">
              <a:xfrm>
                <a:off x="7423160" y="1365250"/>
                <a:ext cx="1520230" cy="622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Test</a:t>
                </a:r>
              </a:p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Score</a:t>
                </a:r>
              </a:p>
            </p:txBody>
          </p:sp>
          <p:sp>
            <p:nvSpPr>
              <p:cNvPr id="82959" name="Rectangle 15"/>
              <p:cNvSpPr>
                <a:spLocks noChangeArrowheads="1"/>
              </p:cNvSpPr>
              <p:nvPr/>
            </p:nvSpPr>
            <p:spPr bwMode="auto">
              <a:xfrm>
                <a:off x="6118768" y="1327150"/>
                <a:ext cx="1520230" cy="711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Exper.</a:t>
                </a:r>
              </a:p>
              <a:p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(Yrs.)</a:t>
                </a:r>
              </a:p>
            </p:txBody>
          </p:sp>
          <p:sp>
            <p:nvSpPr>
              <p:cNvPr id="82960" name="Rectangle 16"/>
              <p:cNvSpPr>
                <a:spLocks noChangeArrowheads="1"/>
              </p:cNvSpPr>
              <p:nvPr/>
            </p:nvSpPr>
            <p:spPr bwMode="auto">
              <a:xfrm>
                <a:off x="4282106" y="1365250"/>
                <a:ext cx="1520230" cy="622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Salary</a:t>
                </a:r>
              </a:p>
              <a:p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($1000s)</a:t>
                </a:r>
              </a:p>
            </p:txBody>
          </p:sp>
          <p:sp>
            <p:nvSpPr>
              <p:cNvPr id="82961" name="Rectangle 17"/>
              <p:cNvSpPr>
                <a:spLocks noChangeArrowheads="1"/>
              </p:cNvSpPr>
              <p:nvPr/>
            </p:nvSpPr>
            <p:spPr bwMode="auto">
              <a:xfrm>
                <a:off x="8828901" y="1352550"/>
                <a:ext cx="1520230" cy="660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Salary</a:t>
                </a:r>
              </a:p>
              <a:p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($1000s)</a:t>
                </a:r>
              </a:p>
            </p:txBody>
          </p:sp>
          <p:sp>
            <p:nvSpPr>
              <p:cNvPr id="82962" name="Line 18"/>
              <p:cNvSpPr>
                <a:spLocks noChangeShapeType="1"/>
              </p:cNvSpPr>
              <p:nvPr/>
            </p:nvSpPr>
            <p:spPr bwMode="auto">
              <a:xfrm>
                <a:off x="1724247" y="2146300"/>
                <a:ext cx="3964166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805">
                  <a:latin typeface="+mn-lt"/>
                </a:endParaRPr>
              </a:p>
            </p:txBody>
          </p:sp>
          <p:sp>
            <p:nvSpPr>
              <p:cNvPr id="82963" name="Line 19"/>
              <p:cNvSpPr>
                <a:spLocks noChangeShapeType="1"/>
              </p:cNvSpPr>
              <p:nvPr/>
            </p:nvSpPr>
            <p:spPr bwMode="auto">
              <a:xfrm>
                <a:off x="6321465" y="2146300"/>
                <a:ext cx="3889335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805">
                  <a:latin typeface="+mn-lt"/>
                </a:endParaRPr>
              </a:p>
            </p:txBody>
          </p:sp>
        </p:grpSp>
      </p:grpSp>
      <p:sp>
        <p:nvSpPr>
          <p:cNvPr id="21" name="Rectangle 397"/>
          <p:cNvSpPr>
            <a:spLocks noChangeArrowheads="1"/>
          </p:cNvSpPr>
          <p:nvPr/>
        </p:nvSpPr>
        <p:spPr bwMode="auto">
          <a:xfrm>
            <a:off x="476344" y="1098540"/>
            <a:ext cx="7772400" cy="39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Multiple Regression Model</a:t>
            </a:r>
          </a:p>
        </p:txBody>
      </p:sp>
    </p:spTree>
    <p:extLst>
      <p:ext uri="{BB962C8B-B14F-4D97-AF65-F5344CB8AC3E}">
        <p14:creationId xmlns:p14="http://schemas.microsoft.com/office/powerpoint/2010/main" val="740317859"/>
      </p:ext>
    </p:extLst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1070973" y="1762765"/>
            <a:ext cx="7143750" cy="1036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Suppose we believe that salary (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y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 is related to the years of experience (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1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 and the score on the programmer aptitude test (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 by the following regression model:		</a:t>
            </a:r>
          </a:p>
        </p:txBody>
      </p:sp>
      <p:sp>
        <p:nvSpPr>
          <p:cNvPr id="84362" name="Rectangle 394"/>
          <p:cNvSpPr>
            <a:spLocks noChangeArrowheads="1"/>
          </p:cNvSpPr>
          <p:nvPr/>
        </p:nvSpPr>
        <p:spPr bwMode="auto">
          <a:xfrm>
            <a:off x="2456751" y="3149703"/>
            <a:ext cx="5016287" cy="1346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where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	 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y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= annual salary ($1000s)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	 x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1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= years of experience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	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= score on programmer aptitude test</a:t>
            </a:r>
          </a:p>
        </p:txBody>
      </p:sp>
      <p:sp>
        <p:nvSpPr>
          <p:cNvPr id="84363" name="Text Box 395"/>
          <p:cNvSpPr txBox="1">
            <a:spLocks noChangeArrowheads="1"/>
          </p:cNvSpPr>
          <p:nvPr/>
        </p:nvSpPr>
        <p:spPr bwMode="auto">
          <a:xfrm>
            <a:off x="2307531" y="2665019"/>
            <a:ext cx="2383986" cy="370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i="1" dirty="0">
                <a:solidFill>
                  <a:srgbClr val="000000"/>
                </a:solidFill>
                <a:latin typeface="Book Antiqua" pitchFamily="18" charset="0"/>
              </a:rPr>
              <a:t>y</a:t>
            </a:r>
            <a:r>
              <a:rPr lang="en-US" sz="1805" dirty="0">
                <a:solidFill>
                  <a:srgbClr val="000000"/>
                </a:solidFill>
                <a:latin typeface="Book Antiqua" pitchFamily="18" charset="0"/>
              </a:rPr>
              <a:t> = </a:t>
            </a:r>
            <a:r>
              <a:rPr lang="en-US" sz="1805" i="1" dirty="0">
                <a:solidFill>
                  <a:srgbClr val="000000"/>
                </a:solidFill>
                <a:latin typeface="Symbol" pitchFamily="18" charset="2"/>
              </a:rPr>
              <a:t></a:t>
            </a:r>
            <a:r>
              <a:rPr lang="en-US" sz="1805" baseline="-25000" dirty="0">
                <a:solidFill>
                  <a:srgbClr val="000000"/>
                </a:solidFill>
                <a:latin typeface="Book Antiqua" pitchFamily="18" charset="0"/>
              </a:rPr>
              <a:t>0</a:t>
            </a:r>
            <a:r>
              <a:rPr lang="en-US" sz="1805" dirty="0">
                <a:solidFill>
                  <a:srgbClr val="000000"/>
                </a:solidFill>
                <a:latin typeface="Book Antiqua" pitchFamily="18" charset="0"/>
              </a:rPr>
              <a:t> + </a:t>
            </a:r>
            <a:r>
              <a:rPr lang="en-US" sz="1805" i="1" dirty="0">
                <a:solidFill>
                  <a:srgbClr val="000000"/>
                </a:solidFill>
                <a:latin typeface="Symbol" pitchFamily="18" charset="2"/>
              </a:rPr>
              <a:t></a:t>
            </a:r>
            <a:r>
              <a:rPr lang="en-US" sz="1805" baseline="-25000" dirty="0">
                <a:solidFill>
                  <a:srgbClr val="000000"/>
                </a:solidFill>
                <a:latin typeface="Book Antiqua" pitchFamily="18" charset="0"/>
              </a:rPr>
              <a:t>1</a:t>
            </a:r>
            <a:r>
              <a:rPr lang="en-US" sz="1805" i="1" dirty="0">
                <a:solidFill>
                  <a:srgbClr val="000000"/>
                </a:solidFill>
                <a:latin typeface="Book Antiqua" pitchFamily="18" charset="0"/>
              </a:rPr>
              <a:t>x</a:t>
            </a:r>
            <a:r>
              <a:rPr lang="en-US" sz="1805" baseline="-25000" dirty="0">
                <a:solidFill>
                  <a:srgbClr val="000000"/>
                </a:solidFill>
                <a:latin typeface="Book Antiqua" pitchFamily="18" charset="0"/>
              </a:rPr>
              <a:t>1 </a:t>
            </a:r>
            <a:r>
              <a:rPr lang="en-US" sz="1805" dirty="0">
                <a:solidFill>
                  <a:srgbClr val="000000"/>
                </a:solidFill>
                <a:latin typeface="Book Antiqua" pitchFamily="18" charset="0"/>
              </a:rPr>
              <a:t>+ </a:t>
            </a:r>
            <a:r>
              <a:rPr lang="en-US" sz="1805" i="1" dirty="0">
                <a:solidFill>
                  <a:srgbClr val="000000"/>
                </a:solidFill>
                <a:latin typeface="Symbol" pitchFamily="18" charset="2"/>
              </a:rPr>
              <a:t></a:t>
            </a:r>
            <a:r>
              <a:rPr lang="en-US" sz="1805" baseline="-25000" dirty="0">
                <a:solidFill>
                  <a:srgbClr val="000000"/>
                </a:solidFill>
                <a:latin typeface="Book Antiqua" pitchFamily="18" charset="0"/>
              </a:rPr>
              <a:t>2</a:t>
            </a:r>
            <a:r>
              <a:rPr lang="en-US" sz="1805" i="1" dirty="0">
                <a:solidFill>
                  <a:srgbClr val="000000"/>
                </a:solidFill>
                <a:latin typeface="Book Antiqua" pitchFamily="18" charset="0"/>
              </a:rPr>
              <a:t>x</a:t>
            </a:r>
            <a:r>
              <a:rPr lang="en-US" sz="1805" baseline="-25000" dirty="0">
                <a:solidFill>
                  <a:srgbClr val="000000"/>
                </a:solidFill>
                <a:latin typeface="Book Antiqua" pitchFamily="18" charset="0"/>
              </a:rPr>
              <a:t>2 </a:t>
            </a:r>
            <a:r>
              <a:rPr lang="en-US" sz="1805" dirty="0">
                <a:solidFill>
                  <a:srgbClr val="000000"/>
                </a:solidFill>
                <a:latin typeface="Book Antiqua" pitchFamily="18" charset="0"/>
              </a:rPr>
              <a:t>+ </a:t>
            </a:r>
            <a:r>
              <a:rPr lang="en-US" sz="1805" i="1" dirty="0">
                <a:solidFill>
                  <a:srgbClr val="000000"/>
                </a:solidFill>
                <a:latin typeface="Symbol" pitchFamily="18" charset="2"/>
              </a:rPr>
              <a:t></a:t>
            </a:r>
            <a:endParaRPr lang="en-US" sz="1805" dirty="0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8" name="Rectangle 397"/>
          <p:cNvSpPr>
            <a:spLocks noChangeArrowheads="1"/>
          </p:cNvSpPr>
          <p:nvPr/>
        </p:nvSpPr>
        <p:spPr bwMode="auto">
          <a:xfrm>
            <a:off x="567916" y="1136136"/>
            <a:ext cx="7772400" cy="39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Multiple Regression Model</a:t>
            </a:r>
          </a:p>
        </p:txBody>
      </p:sp>
    </p:spTree>
    <p:extLst>
      <p:ext uri="{BB962C8B-B14F-4D97-AF65-F5344CB8AC3E}">
        <p14:creationId xmlns:p14="http://schemas.microsoft.com/office/powerpoint/2010/main" val="145907482"/>
      </p:ext>
    </p:extLst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549063" y="1067081"/>
            <a:ext cx="7772400" cy="447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Solving for the Estimates of </a:t>
            </a:r>
            <a:r>
              <a:rPr lang="en-US" sz="2400" b="1" i="1" dirty="0">
                <a:latin typeface="Symbol" panose="05050102010706020507" pitchFamily="18" charset="2"/>
                <a:cs typeface="Arial" panose="020B0604020202020204" pitchFamily="34" charset="0"/>
              </a:rPr>
              <a:t></a:t>
            </a:r>
            <a:r>
              <a:rPr lang="en-US" sz="2400" b="1" baseline="-25000" dirty="0">
                <a:latin typeface="+mn-lt"/>
                <a:cs typeface="Arial" panose="020B0604020202020204" pitchFamily="34" charset="0"/>
              </a:rPr>
              <a:t>0</a:t>
            </a:r>
            <a:r>
              <a:rPr lang="en-US" sz="2400" b="1" dirty="0">
                <a:latin typeface="+mn-lt"/>
                <a:cs typeface="Arial" panose="020B0604020202020204" pitchFamily="34" charset="0"/>
              </a:rPr>
              <a:t>,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>
                <a:latin typeface="Symbol" panose="05050102010706020507" pitchFamily="18" charset="2"/>
                <a:cs typeface="Arial" panose="020B0604020202020204" pitchFamily="34" charset="0"/>
              </a:rPr>
              <a:t></a:t>
            </a:r>
            <a:r>
              <a:rPr lang="en-US" sz="2400" b="1" baseline="-25000" dirty="0">
                <a:latin typeface="+mn-lt"/>
                <a:cs typeface="Arial" panose="020B0604020202020204" pitchFamily="34" charset="0"/>
              </a:rPr>
              <a:t>1</a:t>
            </a:r>
            <a:r>
              <a:rPr lang="en-US" sz="2400" b="1" dirty="0">
                <a:latin typeface="+mn-lt"/>
                <a:cs typeface="Arial" panose="020B0604020202020204" pitchFamily="34" charset="0"/>
              </a:rPr>
              <a:t>,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>
                <a:latin typeface="Symbol" panose="05050102010706020507" pitchFamily="18" charset="2"/>
                <a:cs typeface="Arial" panose="020B0604020202020204" pitchFamily="34" charset="0"/>
              </a:rPr>
              <a:t></a:t>
            </a:r>
            <a:r>
              <a:rPr lang="en-US" sz="2400" b="1" baseline="-25000" dirty="0">
                <a:latin typeface="+mn-lt"/>
                <a:cs typeface="Arial" panose="020B0604020202020204" pitchFamily="34" charset="0"/>
              </a:rPr>
              <a:t>2</a:t>
            </a:r>
          </a:p>
        </p:txBody>
      </p:sp>
      <p:sp>
        <p:nvSpPr>
          <p:cNvPr id="84999" name="Rectangle 7"/>
          <p:cNvSpPr>
            <a:spLocks noChangeArrowheads="1"/>
          </p:cNvSpPr>
          <p:nvPr/>
        </p:nvSpPr>
        <p:spPr bwMode="auto">
          <a:xfrm>
            <a:off x="1748524" y="2143518"/>
            <a:ext cx="1126322" cy="345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Input Data</a:t>
            </a:r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6463425" y="1871382"/>
            <a:ext cx="1420505" cy="62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034" tIns="33420" rIns="68034" bIns="33420">
            <a:spAutoFit/>
          </a:bodyPr>
          <a:lstStyle/>
          <a:p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Least Squares</a:t>
            </a:r>
          </a:p>
          <a:p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Output</a:t>
            </a:r>
          </a:p>
        </p:txBody>
      </p:sp>
      <p:sp>
        <p:nvSpPr>
          <p:cNvPr id="85001" name="Line 9"/>
          <p:cNvSpPr>
            <a:spLocks noChangeShapeType="1"/>
          </p:cNvSpPr>
          <p:nvPr/>
        </p:nvSpPr>
        <p:spPr bwMode="auto">
          <a:xfrm>
            <a:off x="3230564" y="3514938"/>
            <a:ext cx="592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2" name="Line 10"/>
          <p:cNvSpPr>
            <a:spLocks noChangeShapeType="1"/>
          </p:cNvSpPr>
          <p:nvPr/>
        </p:nvSpPr>
        <p:spPr bwMode="auto">
          <a:xfrm>
            <a:off x="5649914" y="3514938"/>
            <a:ext cx="592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1416050" y="2523075"/>
            <a:ext cx="1797050" cy="2036711"/>
            <a:chOff x="1883396" y="2224088"/>
            <a:chExt cx="2390139" cy="2708896"/>
          </a:xfrm>
        </p:grpSpPr>
        <p:sp>
          <p:nvSpPr>
            <p:cNvPr id="85003" name="Rectangle 11"/>
            <p:cNvSpPr>
              <a:spLocks noChangeArrowheads="1"/>
            </p:cNvSpPr>
            <p:nvPr/>
          </p:nvSpPr>
          <p:spPr bwMode="auto">
            <a:xfrm>
              <a:off x="1883396" y="2235200"/>
              <a:ext cx="2390139" cy="267335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/>
          </p:spPr>
          <p:txBody>
            <a:bodyPr wrap="none" lIns="68034" tIns="33420" rIns="68034" bIns="33420" anchor="ctr"/>
            <a:lstStyle/>
            <a:p>
              <a:endParaRPr lang="en-US" sz="1805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85392" name="Text Box 400"/>
            <p:cNvSpPr txBox="1">
              <a:spLocks noChangeArrowheads="1"/>
            </p:cNvSpPr>
            <p:nvPr/>
          </p:nvSpPr>
          <p:spPr bwMode="auto">
            <a:xfrm>
              <a:off x="2344566" y="2224088"/>
              <a:ext cx="1732134" cy="27088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1805" i="1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 x</a:t>
              </a:r>
              <a:r>
                <a:rPr lang="en-US" sz="1805" baseline="-25000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1</a:t>
              </a:r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    </a:t>
              </a:r>
              <a:r>
                <a:rPr lang="en-US" sz="1805" i="1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x</a:t>
              </a:r>
              <a:r>
                <a:rPr lang="en-US" sz="1805" baseline="-25000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2</a:t>
              </a:r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    </a:t>
              </a:r>
              <a:r>
                <a:rPr lang="en-US" sz="1805" i="1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y</a:t>
              </a:r>
            </a:p>
            <a:p>
              <a:pPr algn="l"/>
              <a:endPara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endParaRPr>
            </a:p>
            <a:p>
              <a:pPr algn="l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 4    78  24</a:t>
              </a:r>
            </a:p>
            <a:p>
              <a:pPr algn="l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 7  100  43</a:t>
              </a:r>
            </a:p>
            <a:p>
              <a:pPr algn="l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 .      .      .</a:t>
              </a:r>
            </a:p>
            <a:p>
              <a:pPr algn="l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 .      .      .</a:t>
              </a:r>
            </a:p>
            <a:p>
              <a:pPr algn="l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 3   89   30</a:t>
              </a:r>
              <a:endParaRPr lang="en-US" dirty="0"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835400" y="2531431"/>
            <a:ext cx="1797050" cy="2013566"/>
            <a:chOff x="5101215" y="2235201"/>
            <a:chExt cx="2390139" cy="2678113"/>
          </a:xfrm>
        </p:grpSpPr>
        <p:sp>
          <p:nvSpPr>
            <p:cNvPr id="84997" name="Rectangle 5"/>
            <p:cNvSpPr>
              <a:spLocks noChangeArrowheads="1"/>
            </p:cNvSpPr>
            <p:nvPr/>
          </p:nvSpPr>
          <p:spPr bwMode="auto">
            <a:xfrm>
              <a:off x="5101215" y="2235201"/>
              <a:ext cx="2390139" cy="2678113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/>
          </p:spPr>
          <p:txBody>
            <a:bodyPr wrap="none" lIns="68034" tIns="33420" rIns="68034" bIns="33420" anchor="ctr"/>
            <a:lstStyle/>
            <a:p>
              <a:endParaRPr lang="en-US" sz="1805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endParaRPr>
            </a:p>
          </p:txBody>
        </p:sp>
        <p:sp>
          <p:nvSpPr>
            <p:cNvPr id="85393" name="Text Box 401"/>
            <p:cNvSpPr txBox="1">
              <a:spLocks noChangeArrowheads="1"/>
            </p:cNvSpPr>
            <p:nvPr/>
          </p:nvSpPr>
          <p:spPr bwMode="auto">
            <a:xfrm>
              <a:off x="5540859" y="2309815"/>
              <a:ext cx="1594261" cy="25610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Computer</a:t>
              </a:r>
            </a:p>
            <a:p>
              <a:pPr>
                <a:lnSpc>
                  <a:spcPct val="110000"/>
                </a:lnSpc>
              </a:pPr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Package</a:t>
              </a:r>
            </a:p>
            <a:p>
              <a:pPr>
                <a:lnSpc>
                  <a:spcPct val="110000"/>
                </a:lnSpc>
              </a:pPr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for Solving</a:t>
              </a:r>
            </a:p>
            <a:p>
              <a:pPr>
                <a:lnSpc>
                  <a:spcPct val="110000"/>
                </a:lnSpc>
              </a:pPr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Multiple</a:t>
              </a:r>
            </a:p>
            <a:p>
              <a:pPr>
                <a:lnSpc>
                  <a:spcPct val="110000"/>
                </a:lnSpc>
              </a:pPr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Regression</a:t>
              </a:r>
            </a:p>
            <a:p>
              <a:pPr>
                <a:lnSpc>
                  <a:spcPct val="110000"/>
                </a:lnSpc>
              </a:pPr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Problems</a:t>
              </a:r>
              <a:endParaRPr lang="en-US" dirty="0"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273800" y="2531431"/>
            <a:ext cx="1797050" cy="2013566"/>
            <a:chOff x="8344372" y="2235201"/>
            <a:chExt cx="2390139" cy="2678113"/>
          </a:xfrm>
        </p:grpSpPr>
        <p:sp>
          <p:nvSpPr>
            <p:cNvPr id="84998" name="Rectangle 6"/>
            <p:cNvSpPr>
              <a:spLocks noChangeArrowheads="1"/>
            </p:cNvSpPr>
            <p:nvPr/>
          </p:nvSpPr>
          <p:spPr bwMode="auto">
            <a:xfrm>
              <a:off x="8344372" y="2235201"/>
              <a:ext cx="2390139" cy="2678113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/>
          </p:spPr>
          <p:txBody>
            <a:bodyPr wrap="none" lIns="68034" tIns="33420" rIns="68034" bIns="33420" anchor="ctr"/>
            <a:lstStyle/>
            <a:p>
              <a:r>
                <a:rPr lang="en-US" sz="1805" i="1">
                  <a:latin typeface="+mn-lt"/>
                </a:rPr>
                <a:t> </a:t>
              </a:r>
              <a:endParaRPr lang="en-US" sz="1805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endParaRPr>
            </a:p>
          </p:txBody>
        </p:sp>
        <p:sp>
          <p:nvSpPr>
            <p:cNvPr id="85394" name="Text Box 402"/>
            <p:cNvSpPr txBox="1">
              <a:spLocks noChangeArrowheads="1"/>
            </p:cNvSpPr>
            <p:nvPr/>
          </p:nvSpPr>
          <p:spPr bwMode="auto">
            <a:xfrm>
              <a:off x="9199724" y="2386014"/>
              <a:ext cx="872435" cy="2459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805" i="1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 b</a:t>
              </a:r>
              <a:r>
                <a:rPr lang="en-US" sz="1805" baseline="-2500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0</a:t>
              </a:r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 = </a:t>
              </a:r>
            </a:p>
            <a:p>
              <a:pPr>
                <a:lnSpc>
                  <a:spcPct val="110000"/>
                </a:lnSpc>
              </a:pPr>
              <a:r>
                <a:rPr lang="en-US" sz="1805" i="1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b</a:t>
              </a:r>
              <a:r>
                <a:rPr lang="en-US" sz="1805" baseline="-2500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1</a:t>
              </a:r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 =</a:t>
              </a:r>
            </a:p>
            <a:p>
              <a:pPr>
                <a:lnSpc>
                  <a:spcPct val="110000"/>
                </a:lnSpc>
              </a:pPr>
              <a:r>
                <a:rPr lang="en-US" sz="1805" i="1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b</a:t>
              </a:r>
              <a:r>
                <a:rPr lang="en-US" sz="1805" baseline="-2500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2</a:t>
              </a:r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 =</a:t>
              </a:r>
            </a:p>
            <a:p>
              <a:pPr>
                <a:lnSpc>
                  <a:spcPct val="110000"/>
                </a:lnSpc>
              </a:pPr>
              <a:endParaRPr lang="en-US" sz="451">
                <a:solidFill>
                  <a:srgbClr val="000000"/>
                </a:solidFill>
                <a:latin typeface="+mn-lt"/>
                <a:cs typeface="Arial" panose="020B0604020202020204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1805" i="1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R</a:t>
              </a:r>
              <a:r>
                <a:rPr lang="en-US" sz="1805" baseline="3000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2</a:t>
              </a:r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 =</a:t>
              </a:r>
            </a:p>
            <a:p>
              <a:pPr>
                <a:lnSpc>
                  <a:spcPct val="110000"/>
                </a:lnSpc>
              </a:pPr>
              <a:endParaRPr lang="en-US" sz="902">
                <a:solidFill>
                  <a:srgbClr val="000000"/>
                </a:solidFill>
                <a:latin typeface="+mn-lt"/>
                <a:cs typeface="Arial" panose="020B0604020202020204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etc.</a:t>
              </a:r>
              <a:endParaRPr lang="en-US"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0956705"/>
      </p:ext>
    </p:extLst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684236" y="1743668"/>
            <a:ext cx="6915150" cy="411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Regression Equation Output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336807" y="2498522"/>
            <a:ext cx="6489567" cy="1493847"/>
            <a:chOff x="1778000" y="2191432"/>
            <a:chExt cx="8631350" cy="1986868"/>
          </a:xfrm>
        </p:grpSpPr>
        <p:sp>
          <p:nvSpPr>
            <p:cNvPr id="6" name="Rectangle 5"/>
            <p:cNvSpPr/>
            <p:nvPr/>
          </p:nvSpPr>
          <p:spPr>
            <a:xfrm>
              <a:off x="1778000" y="2191432"/>
              <a:ext cx="8631350" cy="198686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9"/>
            <p:cNvSpPr>
              <a:spLocks noChangeArrowheads="1"/>
            </p:cNvSpPr>
            <p:nvPr/>
          </p:nvSpPr>
          <p:spPr bwMode="auto">
            <a:xfrm>
              <a:off x="4659020" y="2389188"/>
              <a:ext cx="579833" cy="3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805" b="1" dirty="0" err="1">
                  <a:latin typeface="+mn-lt"/>
                  <a:cs typeface="Arial" pitchFamily="34" charset="0"/>
                </a:rPr>
                <a:t>Coef</a:t>
              </a:r>
              <a:endParaRPr lang="en-US" sz="1805" b="1" dirty="0">
                <a:latin typeface="+mn-lt"/>
                <a:cs typeface="Arial" pitchFamily="34" charset="0"/>
              </a:endParaRPr>
            </a:p>
          </p:txBody>
        </p:sp>
        <p:sp>
          <p:nvSpPr>
            <p:cNvPr id="27" name="Rectangle 30"/>
            <p:cNvSpPr>
              <a:spLocks noChangeArrowheads="1"/>
            </p:cNvSpPr>
            <p:nvPr/>
          </p:nvSpPr>
          <p:spPr bwMode="auto">
            <a:xfrm>
              <a:off x="6127622" y="2389188"/>
              <a:ext cx="944412" cy="3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805" b="1" dirty="0">
                  <a:latin typeface="+mn-lt"/>
                  <a:cs typeface="Arial" pitchFamily="34" charset="0"/>
                </a:rPr>
                <a:t>SE </a:t>
              </a:r>
              <a:r>
                <a:rPr lang="en-US" sz="1805" b="1" dirty="0" err="1">
                  <a:latin typeface="+mn-lt"/>
                  <a:cs typeface="Arial" pitchFamily="34" charset="0"/>
                </a:rPr>
                <a:t>Coef</a:t>
              </a:r>
              <a:endParaRPr lang="en-US" sz="1805" b="1" dirty="0">
                <a:latin typeface="+mn-lt"/>
                <a:cs typeface="Arial" pitchFamily="34" charset="0"/>
              </a:endParaRPr>
            </a:p>
          </p:txBody>
        </p:sp>
        <p:sp>
          <p:nvSpPr>
            <p:cNvPr id="28" name="Rectangle 31"/>
            <p:cNvSpPr>
              <a:spLocks noChangeArrowheads="1"/>
            </p:cNvSpPr>
            <p:nvPr/>
          </p:nvSpPr>
          <p:spPr bwMode="auto">
            <a:xfrm>
              <a:off x="8103361" y="2389188"/>
              <a:ext cx="151377" cy="3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805" b="1" dirty="0">
                  <a:latin typeface="+mn-lt"/>
                  <a:cs typeface="Arial" pitchFamily="34" charset="0"/>
                </a:rPr>
                <a:t>T</a:t>
              </a:r>
            </a:p>
          </p:txBody>
        </p:sp>
        <p:sp>
          <p:nvSpPr>
            <p:cNvPr id="29" name="Rectangle 32"/>
            <p:cNvSpPr>
              <a:spLocks noChangeArrowheads="1"/>
            </p:cNvSpPr>
            <p:nvPr/>
          </p:nvSpPr>
          <p:spPr bwMode="auto">
            <a:xfrm>
              <a:off x="9562658" y="2331132"/>
              <a:ext cx="164169" cy="3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805" b="1" dirty="0">
                  <a:latin typeface="+mn-lt"/>
                  <a:cs typeface="Arial" pitchFamily="34" charset="0"/>
                </a:rPr>
                <a:t>p</a:t>
              </a:r>
            </a:p>
          </p:txBody>
        </p:sp>
        <p:sp>
          <p:nvSpPr>
            <p:cNvPr id="31" name="Rectangle 34"/>
            <p:cNvSpPr>
              <a:spLocks noChangeArrowheads="1"/>
            </p:cNvSpPr>
            <p:nvPr/>
          </p:nvSpPr>
          <p:spPr bwMode="auto">
            <a:xfrm>
              <a:off x="2185035" y="2747964"/>
              <a:ext cx="1111394" cy="3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805" dirty="0">
                  <a:latin typeface="+mn-lt"/>
                  <a:cs typeface="Arial" pitchFamily="34" charset="0"/>
                </a:rPr>
                <a:t>Constant</a:t>
              </a:r>
            </a:p>
          </p:txBody>
        </p:sp>
        <p:sp>
          <p:nvSpPr>
            <p:cNvPr id="115712" name="Rectangle 35"/>
            <p:cNvSpPr>
              <a:spLocks noChangeArrowheads="1"/>
            </p:cNvSpPr>
            <p:nvPr/>
          </p:nvSpPr>
          <p:spPr bwMode="auto">
            <a:xfrm>
              <a:off x="4368555" y="2747964"/>
              <a:ext cx="1010591" cy="3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805" dirty="0">
                  <a:latin typeface="+mn-lt"/>
                  <a:cs typeface="Arial" pitchFamily="34" charset="0"/>
                </a:rPr>
                <a:t>3.17394</a:t>
              </a:r>
            </a:p>
          </p:txBody>
        </p:sp>
        <p:sp>
          <p:nvSpPr>
            <p:cNvPr id="115713" name="Rectangle 36"/>
            <p:cNvSpPr>
              <a:spLocks noChangeArrowheads="1"/>
            </p:cNvSpPr>
            <p:nvPr/>
          </p:nvSpPr>
          <p:spPr bwMode="auto">
            <a:xfrm>
              <a:off x="6135816" y="2747964"/>
              <a:ext cx="1010591" cy="3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805">
                  <a:latin typeface="+mn-lt"/>
                  <a:cs typeface="Arial" pitchFamily="34" charset="0"/>
                </a:rPr>
                <a:t>6.15607</a:t>
              </a:r>
            </a:p>
          </p:txBody>
        </p:sp>
        <p:sp>
          <p:nvSpPr>
            <p:cNvPr id="115715" name="Rectangle 37"/>
            <p:cNvSpPr>
              <a:spLocks noChangeArrowheads="1"/>
            </p:cNvSpPr>
            <p:nvPr/>
          </p:nvSpPr>
          <p:spPr bwMode="auto">
            <a:xfrm>
              <a:off x="7744726" y="2747964"/>
              <a:ext cx="854953" cy="3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805">
                  <a:latin typeface="+mn-lt"/>
                  <a:cs typeface="Arial" pitchFamily="34" charset="0"/>
                </a:rPr>
                <a:t>0.5156</a:t>
              </a:r>
            </a:p>
          </p:txBody>
        </p:sp>
        <p:sp>
          <p:nvSpPr>
            <p:cNvPr id="115716" name="Rectangle 38"/>
            <p:cNvSpPr>
              <a:spLocks noChangeArrowheads="1"/>
            </p:cNvSpPr>
            <p:nvPr/>
          </p:nvSpPr>
          <p:spPr bwMode="auto">
            <a:xfrm>
              <a:off x="9204023" y="2747964"/>
              <a:ext cx="1010591" cy="3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805" dirty="0">
                  <a:latin typeface="+mn-lt"/>
                  <a:cs typeface="Arial" pitchFamily="34" charset="0"/>
                </a:rPr>
                <a:t>0.61279</a:t>
              </a:r>
            </a:p>
          </p:txBody>
        </p:sp>
        <p:sp>
          <p:nvSpPr>
            <p:cNvPr id="115719" name="Rectangle 40"/>
            <p:cNvSpPr>
              <a:spLocks noChangeArrowheads="1"/>
            </p:cNvSpPr>
            <p:nvPr/>
          </p:nvSpPr>
          <p:spPr bwMode="auto">
            <a:xfrm>
              <a:off x="2185035" y="3108325"/>
              <a:ext cx="1377304" cy="3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805">
                  <a:latin typeface="+mn-lt"/>
                  <a:cs typeface="Arial" pitchFamily="34" charset="0"/>
                </a:rPr>
                <a:t>Experience</a:t>
              </a:r>
            </a:p>
          </p:txBody>
        </p:sp>
        <p:sp>
          <p:nvSpPr>
            <p:cNvPr id="115721" name="Rectangle 41"/>
            <p:cNvSpPr>
              <a:spLocks noChangeArrowheads="1"/>
            </p:cNvSpPr>
            <p:nvPr/>
          </p:nvSpPr>
          <p:spPr bwMode="auto">
            <a:xfrm>
              <a:off x="4524707" y="3108325"/>
              <a:ext cx="854953" cy="3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805" dirty="0">
                  <a:latin typeface="+mn-lt"/>
                  <a:cs typeface="Arial" pitchFamily="34" charset="0"/>
                </a:rPr>
                <a:t>1.4039</a:t>
              </a:r>
            </a:p>
          </p:txBody>
        </p:sp>
        <p:sp>
          <p:nvSpPr>
            <p:cNvPr id="115722" name="Rectangle 42"/>
            <p:cNvSpPr>
              <a:spLocks noChangeArrowheads="1"/>
            </p:cNvSpPr>
            <p:nvPr/>
          </p:nvSpPr>
          <p:spPr bwMode="auto">
            <a:xfrm>
              <a:off x="6135816" y="3108325"/>
              <a:ext cx="1010591" cy="3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805" dirty="0">
                  <a:latin typeface="+mn-lt"/>
                  <a:cs typeface="Arial" pitchFamily="34" charset="0"/>
                </a:rPr>
                <a:t>0.19857</a:t>
              </a:r>
            </a:p>
          </p:txBody>
        </p:sp>
        <p:sp>
          <p:nvSpPr>
            <p:cNvPr id="115723" name="Rectangle 43"/>
            <p:cNvSpPr>
              <a:spLocks noChangeArrowheads="1"/>
            </p:cNvSpPr>
            <p:nvPr/>
          </p:nvSpPr>
          <p:spPr bwMode="auto">
            <a:xfrm>
              <a:off x="7744726" y="3108325"/>
              <a:ext cx="854953" cy="3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805">
                  <a:latin typeface="+mn-lt"/>
                  <a:cs typeface="Arial" pitchFamily="34" charset="0"/>
                </a:rPr>
                <a:t>7.0702</a:t>
              </a:r>
            </a:p>
          </p:txBody>
        </p:sp>
        <p:sp>
          <p:nvSpPr>
            <p:cNvPr id="115727" name="Rectangle 44"/>
            <p:cNvSpPr>
              <a:spLocks noChangeArrowheads="1"/>
            </p:cNvSpPr>
            <p:nvPr/>
          </p:nvSpPr>
          <p:spPr bwMode="auto">
            <a:xfrm>
              <a:off x="9256874" y="3108325"/>
              <a:ext cx="944499" cy="3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805" dirty="0">
                  <a:latin typeface="+mn-lt"/>
                  <a:cs typeface="Arial" pitchFamily="34" charset="0"/>
                </a:rPr>
                <a:t>1.9E-06</a:t>
              </a:r>
            </a:p>
          </p:txBody>
        </p:sp>
        <p:sp>
          <p:nvSpPr>
            <p:cNvPr id="115729" name="Rectangle 46"/>
            <p:cNvSpPr>
              <a:spLocks noChangeArrowheads="1"/>
            </p:cNvSpPr>
            <p:nvPr/>
          </p:nvSpPr>
          <p:spPr bwMode="auto">
            <a:xfrm>
              <a:off x="2185035" y="3468688"/>
              <a:ext cx="1250234" cy="3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805">
                  <a:latin typeface="+mn-lt"/>
                  <a:cs typeface="Arial" pitchFamily="34" charset="0"/>
                </a:rPr>
                <a:t>Test Score</a:t>
              </a:r>
            </a:p>
          </p:txBody>
        </p:sp>
        <p:sp>
          <p:nvSpPr>
            <p:cNvPr id="115730" name="Rectangle 47"/>
            <p:cNvSpPr>
              <a:spLocks noChangeArrowheads="1"/>
            </p:cNvSpPr>
            <p:nvPr/>
          </p:nvSpPr>
          <p:spPr bwMode="auto">
            <a:xfrm>
              <a:off x="4368555" y="3468688"/>
              <a:ext cx="1010591" cy="3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805">
                  <a:latin typeface="+mn-lt"/>
                  <a:cs typeface="Arial" pitchFamily="34" charset="0"/>
                </a:rPr>
                <a:t>0.25089</a:t>
              </a:r>
            </a:p>
          </p:txBody>
        </p:sp>
        <p:sp>
          <p:nvSpPr>
            <p:cNvPr id="115731" name="Rectangle 48"/>
            <p:cNvSpPr>
              <a:spLocks noChangeArrowheads="1"/>
            </p:cNvSpPr>
            <p:nvPr/>
          </p:nvSpPr>
          <p:spPr bwMode="auto">
            <a:xfrm>
              <a:off x="6135816" y="3468688"/>
              <a:ext cx="1010591" cy="3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805">
                  <a:latin typeface="+mn-lt"/>
                  <a:cs typeface="Arial" pitchFamily="34" charset="0"/>
                </a:rPr>
                <a:t>0.07735</a:t>
              </a:r>
            </a:p>
          </p:txBody>
        </p:sp>
        <p:sp>
          <p:nvSpPr>
            <p:cNvPr id="115732" name="Rectangle 49"/>
            <p:cNvSpPr>
              <a:spLocks noChangeArrowheads="1"/>
            </p:cNvSpPr>
            <p:nvPr/>
          </p:nvSpPr>
          <p:spPr bwMode="auto">
            <a:xfrm>
              <a:off x="7744726" y="3468688"/>
              <a:ext cx="854953" cy="3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805">
                  <a:latin typeface="+mn-lt"/>
                  <a:cs typeface="Arial" pitchFamily="34" charset="0"/>
                </a:rPr>
                <a:t>3.2433</a:t>
              </a:r>
            </a:p>
          </p:txBody>
        </p:sp>
        <p:sp>
          <p:nvSpPr>
            <p:cNvPr id="115733" name="Rectangle 50"/>
            <p:cNvSpPr>
              <a:spLocks noChangeArrowheads="1"/>
            </p:cNvSpPr>
            <p:nvPr/>
          </p:nvSpPr>
          <p:spPr bwMode="auto">
            <a:xfrm>
              <a:off x="9204023" y="3468688"/>
              <a:ext cx="1010591" cy="3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805" dirty="0">
                  <a:latin typeface="+mn-lt"/>
                  <a:cs typeface="Arial" pitchFamily="34" charset="0"/>
                </a:rPr>
                <a:t>0.00478</a:t>
              </a:r>
            </a:p>
          </p:txBody>
        </p:sp>
        <p:sp>
          <p:nvSpPr>
            <p:cNvPr id="97" name="Rectangle 34"/>
            <p:cNvSpPr>
              <a:spLocks noChangeArrowheads="1"/>
            </p:cNvSpPr>
            <p:nvPr/>
          </p:nvSpPr>
          <p:spPr bwMode="auto">
            <a:xfrm>
              <a:off x="2175386" y="2377859"/>
              <a:ext cx="1170409" cy="3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805" b="1" dirty="0">
                  <a:latin typeface="+mn-lt"/>
                  <a:cs typeface="Arial" pitchFamily="34" charset="0"/>
                </a:rPr>
                <a:t>Predictor</a:t>
              </a:r>
            </a:p>
          </p:txBody>
        </p:sp>
      </p:grpSp>
      <p:sp>
        <p:nvSpPr>
          <p:cNvPr id="60" name="Rectangle 3"/>
          <p:cNvSpPr>
            <a:spLocks noChangeArrowheads="1"/>
          </p:cNvSpPr>
          <p:nvPr/>
        </p:nvSpPr>
        <p:spPr bwMode="auto">
          <a:xfrm>
            <a:off x="530999" y="1123704"/>
            <a:ext cx="7772400" cy="447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Solving for the Estimates of </a:t>
            </a:r>
            <a:r>
              <a:rPr lang="en-US" sz="2400" b="1" i="1" dirty="0">
                <a:latin typeface="Symbol" panose="05050102010706020507" pitchFamily="18" charset="2"/>
                <a:cs typeface="Arial" panose="020B0604020202020204" pitchFamily="34" charset="0"/>
              </a:rPr>
              <a:t></a:t>
            </a:r>
            <a:r>
              <a:rPr lang="en-US" sz="2400" b="1" baseline="-25000" dirty="0">
                <a:latin typeface="+mn-lt"/>
                <a:cs typeface="Arial" panose="020B0604020202020204" pitchFamily="34" charset="0"/>
              </a:rPr>
              <a:t>0</a:t>
            </a:r>
            <a:r>
              <a:rPr lang="en-US" sz="2400" b="1" dirty="0">
                <a:latin typeface="+mn-lt"/>
                <a:cs typeface="Arial" panose="020B0604020202020204" pitchFamily="34" charset="0"/>
              </a:rPr>
              <a:t>,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>
                <a:latin typeface="Symbol" panose="05050102010706020507" pitchFamily="18" charset="2"/>
                <a:cs typeface="Arial" panose="020B0604020202020204" pitchFamily="34" charset="0"/>
              </a:rPr>
              <a:t></a:t>
            </a:r>
            <a:r>
              <a:rPr lang="en-US" sz="2400" b="1" baseline="-25000" dirty="0">
                <a:latin typeface="+mn-lt"/>
                <a:cs typeface="Arial" panose="020B0604020202020204" pitchFamily="34" charset="0"/>
              </a:rPr>
              <a:t>1</a:t>
            </a:r>
            <a:r>
              <a:rPr lang="en-US" sz="2400" b="1" dirty="0">
                <a:latin typeface="+mn-lt"/>
                <a:cs typeface="Arial" panose="020B0604020202020204" pitchFamily="34" charset="0"/>
              </a:rPr>
              <a:t>,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>
                <a:latin typeface="Symbol" panose="05050102010706020507" pitchFamily="18" charset="2"/>
                <a:cs typeface="Arial" panose="020B0604020202020204" pitchFamily="34" charset="0"/>
              </a:rPr>
              <a:t></a:t>
            </a:r>
            <a:r>
              <a:rPr lang="en-US" sz="2400" b="1" baseline="-25000" dirty="0">
                <a:latin typeface="+mn-lt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977099055"/>
      </p:ext>
    </p:extLst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685800" y="1176720"/>
            <a:ext cx="7772400" cy="612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6" dirty="0">
                <a:latin typeface="+mn-lt"/>
                <a:cs typeface="Arial" panose="020B0604020202020204" pitchFamily="34" charset="0"/>
              </a:rPr>
              <a:t>Estimated Regression Equation</a:t>
            </a: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1751951" y="1839378"/>
            <a:ext cx="5241357" cy="48698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Salary = 3.174 + 1.404(Experience) + 0.251(Score)</a:t>
            </a:r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1751951" y="2341564"/>
            <a:ext cx="5519523" cy="444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(Note:  Predicted salary will be in thousands of dollars.)</a:t>
            </a:r>
          </a:p>
        </p:txBody>
      </p:sp>
    </p:spTree>
    <p:extLst>
      <p:ext uri="{BB962C8B-B14F-4D97-AF65-F5344CB8AC3E}">
        <p14:creationId xmlns:p14="http://schemas.microsoft.com/office/powerpoint/2010/main" val="1950470655"/>
      </p:ext>
    </p:extLst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1073150" y="2326134"/>
            <a:ext cx="6936614" cy="117448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effectLst/>
              <a:latin typeface="+mn-lt"/>
              <a:cs typeface="Arial" panose="020B0604020202020204" pitchFamily="34" charset="0"/>
            </a:endParaRPr>
          </a:p>
        </p:txBody>
      </p:sp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505046" y="1109281"/>
            <a:ext cx="7772400" cy="612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Interpreting the Coefficients</a:t>
            </a:r>
          </a:p>
        </p:txBody>
      </p:sp>
      <p:sp>
        <p:nvSpPr>
          <p:cNvPr id="119811" name="Rectangle 3"/>
          <p:cNvSpPr>
            <a:spLocks noChangeArrowheads="1"/>
          </p:cNvSpPr>
          <p:nvPr/>
        </p:nvSpPr>
        <p:spPr bwMode="auto">
          <a:xfrm>
            <a:off x="687530" y="1743668"/>
            <a:ext cx="7772400" cy="658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 marL="257827" indent="-257827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In multiple regression analysis, we interpret each regression coefficient as follows:</a:t>
            </a:r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1345061" y="2370297"/>
            <a:ext cx="6427518" cy="92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</a:t>
            </a:r>
            <a:r>
              <a:rPr lang="en-US" sz="1805" i="1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represents an estimate of the change in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y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corresponding </a:t>
            </a: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to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one</a:t>
            </a: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unit increase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in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i="1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when all other independent variables are held constant.</a:t>
            </a:r>
          </a:p>
        </p:txBody>
      </p:sp>
    </p:spTree>
    <p:extLst>
      <p:ext uri="{BB962C8B-B14F-4D97-AF65-F5344CB8AC3E}">
        <p14:creationId xmlns:p14="http://schemas.microsoft.com/office/powerpoint/2010/main" val="1048583775"/>
      </p:ext>
    </p:extLst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ChangeArrowheads="1"/>
          </p:cNvSpPr>
          <p:nvPr/>
        </p:nvSpPr>
        <p:spPr bwMode="auto">
          <a:xfrm>
            <a:off x="1707211" y="2622141"/>
            <a:ext cx="6750989" cy="930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 marL="257827" indent="-257827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	Salary is expected to increase by $1,404 for each additional year of experience (when the variable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score on programmer attitude test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is held constant).</a:t>
            </a:r>
          </a:p>
        </p:txBody>
      </p:sp>
      <p:sp>
        <p:nvSpPr>
          <p:cNvPr id="196611" name="Rectangle 3"/>
          <p:cNvSpPr>
            <a:spLocks noChangeArrowheads="1"/>
          </p:cNvSpPr>
          <p:nvPr/>
        </p:nvSpPr>
        <p:spPr bwMode="auto">
          <a:xfrm>
            <a:off x="1803105" y="1945383"/>
            <a:ext cx="1733550" cy="529949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1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1.404</a:t>
            </a:r>
          </a:p>
        </p:txBody>
      </p:sp>
      <p:sp>
        <p:nvSpPr>
          <p:cNvPr id="196807" name="Rectangle 199"/>
          <p:cNvSpPr>
            <a:spLocks noChangeArrowheads="1"/>
          </p:cNvSpPr>
          <p:nvPr/>
        </p:nvSpPr>
        <p:spPr bwMode="auto">
          <a:xfrm>
            <a:off x="685800" y="1186269"/>
            <a:ext cx="7772400" cy="612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b="1" dirty="0">
                <a:latin typeface="+mn-lt"/>
                <a:cs typeface="Arial" panose="020B0604020202020204" pitchFamily="34" charset="0"/>
              </a:rPr>
              <a:t>Interpreting the Coefficients</a:t>
            </a:r>
          </a:p>
        </p:txBody>
      </p:sp>
    </p:spTree>
    <p:extLst>
      <p:ext uri="{BB962C8B-B14F-4D97-AF65-F5344CB8AC3E}">
        <p14:creationId xmlns:p14="http://schemas.microsoft.com/office/powerpoint/2010/main" val="313572555"/>
      </p:ext>
    </p:extLst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5" name="Rectangle 3"/>
          <p:cNvSpPr>
            <a:spLocks noChangeArrowheads="1"/>
          </p:cNvSpPr>
          <p:nvPr/>
        </p:nvSpPr>
        <p:spPr bwMode="auto">
          <a:xfrm>
            <a:off x="1218313" y="2376508"/>
            <a:ext cx="7400296" cy="892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 marL="257827" indent="-257827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   Salary is expected to increase by $251 for each additional point scored on the programmer aptitude test (when the variable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years of experience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is held constant).</a:t>
            </a:r>
          </a:p>
        </p:txBody>
      </p:sp>
      <p:sp>
        <p:nvSpPr>
          <p:cNvPr id="197636" name="Rectangle 4"/>
          <p:cNvSpPr>
            <a:spLocks noChangeArrowheads="1"/>
          </p:cNvSpPr>
          <p:nvPr/>
        </p:nvSpPr>
        <p:spPr bwMode="auto">
          <a:xfrm>
            <a:off x="1218313" y="1740209"/>
            <a:ext cx="1733550" cy="529949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0.251</a:t>
            </a:r>
          </a:p>
        </p:txBody>
      </p:sp>
      <p:sp>
        <p:nvSpPr>
          <p:cNvPr id="6" name="Rectangle 199"/>
          <p:cNvSpPr>
            <a:spLocks noChangeArrowheads="1"/>
          </p:cNvSpPr>
          <p:nvPr/>
        </p:nvSpPr>
        <p:spPr bwMode="auto">
          <a:xfrm>
            <a:off x="676275" y="1021554"/>
            <a:ext cx="7772400" cy="612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b="1" dirty="0">
                <a:latin typeface="+mn-lt"/>
                <a:cs typeface="Arial" panose="020B0604020202020204" pitchFamily="34" charset="0"/>
              </a:rPr>
              <a:t>Interpreting the Coefficients</a:t>
            </a:r>
          </a:p>
        </p:txBody>
      </p:sp>
    </p:spTree>
    <p:extLst>
      <p:ext uri="{BB962C8B-B14F-4D97-AF65-F5344CB8AC3E}">
        <p14:creationId xmlns:p14="http://schemas.microsoft.com/office/powerpoint/2010/main" val="4180396698"/>
      </p:ext>
    </p:extLst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8" name="Rectangle 6"/>
          <p:cNvSpPr>
            <a:spLocks noChangeArrowheads="1"/>
          </p:cNvSpPr>
          <p:nvPr/>
        </p:nvSpPr>
        <p:spPr bwMode="auto">
          <a:xfrm>
            <a:off x="521549" y="1082427"/>
            <a:ext cx="7772400" cy="440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Multiple Coefficient of Determination</a:t>
            </a:r>
          </a:p>
        </p:txBody>
      </p:sp>
      <p:sp>
        <p:nvSpPr>
          <p:cNvPr id="131085" name="Rectangle 13"/>
          <p:cNvSpPr>
            <a:spLocks noChangeArrowheads="1"/>
          </p:cNvSpPr>
          <p:nvPr/>
        </p:nvSpPr>
        <p:spPr bwMode="auto">
          <a:xfrm>
            <a:off x="684213" y="1701894"/>
            <a:ext cx="7772400" cy="411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Relationship Among SST, SSR, SSE</a:t>
            </a:r>
          </a:p>
        </p:txBody>
      </p:sp>
      <p:sp>
        <p:nvSpPr>
          <p:cNvPr id="131086" name="Text Box 14"/>
          <p:cNvSpPr txBox="1">
            <a:spLocks noChangeArrowheads="1"/>
          </p:cNvSpPr>
          <p:nvPr/>
        </p:nvSpPr>
        <p:spPr bwMode="auto">
          <a:xfrm>
            <a:off x="2333288" y="3745299"/>
            <a:ext cx="5035096" cy="1286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where: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	     SST = total sum of squares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	     SSR = sum of squares due to regression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	     SSE = sum of squares due to error</a:t>
            </a:r>
          </a:p>
        </p:txBody>
      </p:sp>
      <p:sp>
        <p:nvSpPr>
          <p:cNvPr id="131088" name="Text Box 16"/>
          <p:cNvSpPr txBox="1">
            <a:spLocks noChangeArrowheads="1"/>
          </p:cNvSpPr>
          <p:nvPr/>
        </p:nvSpPr>
        <p:spPr bwMode="auto">
          <a:xfrm>
            <a:off x="3573647" y="2255715"/>
            <a:ext cx="2661604" cy="370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SST    =    SSR   +   SSE</a:t>
            </a:r>
          </a:p>
        </p:txBody>
      </p:sp>
      <p:sp>
        <p:nvSpPr>
          <p:cNvPr id="131089" name="Line 17"/>
          <p:cNvSpPr>
            <a:spLocks noChangeShapeType="1"/>
          </p:cNvSpPr>
          <p:nvPr/>
        </p:nvSpPr>
        <p:spPr bwMode="auto">
          <a:xfrm flipH="1">
            <a:off x="3496928" y="2603044"/>
            <a:ext cx="152400" cy="41536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90" name="Line 18"/>
          <p:cNvSpPr>
            <a:spLocks noChangeShapeType="1"/>
          </p:cNvSpPr>
          <p:nvPr/>
        </p:nvSpPr>
        <p:spPr bwMode="auto">
          <a:xfrm>
            <a:off x="5586913" y="2603044"/>
            <a:ext cx="323850" cy="40104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91" name="Line 19"/>
          <p:cNvSpPr>
            <a:spLocks noChangeShapeType="1"/>
          </p:cNvSpPr>
          <p:nvPr/>
        </p:nvSpPr>
        <p:spPr bwMode="auto">
          <a:xfrm>
            <a:off x="4654550" y="2588721"/>
            <a:ext cx="0" cy="41536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733805" y="2995440"/>
                <a:ext cx="3958199" cy="370101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805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805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5" i="1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1805" i="1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sz="1805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5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5" i="1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acc>
                              </m:e>
                            </m:d>
                          </m:e>
                          <m:sup>
                            <m: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sz="1805" dirty="0">
                    <a:solidFill>
                      <a:srgbClr val="000000"/>
                    </a:solidFill>
                    <a:latin typeface="+mn-lt"/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1805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1805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805" i="1" dirty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805" i="1" dirty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en-US" sz="1805" i="1" dirty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1805" i="1" dirty="0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sz="1805" i="1" dirty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sz="1805" i="1" dirty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5" i="1" dirty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5" i="1" dirty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acc>
                              </m:e>
                            </m:d>
                          </m:e>
                          <m:sup>
                            <m:r>
                              <a:rPr lang="en-US" sz="1805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1805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+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1805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sz="1805" i="1" dirty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1805" i="1" dirty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1805" i="1" dirty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5" i="1" dirty="0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sz="1805" i="1" dirty="0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sz="1805" i="1" dirty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sz="1805" i="1" dirty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̂"/>
                                            <m:ctrlPr>
                                              <a:rPr lang="en-US" sz="1805" i="1" dirty="0">
                                                <a:solidFill>
                                                  <a:srgbClr val="0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sz="1805" i="1" dirty="0">
                                                <a:solidFill>
                                                  <a:srgbClr val="000000"/>
                                                </a:solidFill>
                                                <a:latin typeface="Cambria Math"/>
                                              </a:rPr>
                                              <m:t>𝑦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en-US" sz="1805" i="1" dirty="0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sz="1805" i="1" dirty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e>
                    </m:nary>
                  </m:oMath>
                </a14:m>
                <a:endParaRPr lang="en-US" sz="18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3805" y="2995440"/>
                <a:ext cx="3958199" cy="370101"/>
              </a:xfrm>
              <a:prstGeom prst="rect">
                <a:avLst/>
              </a:prstGeom>
              <a:blipFill>
                <a:blip r:embed="rId3"/>
                <a:stretch>
                  <a:fillRect l="-8462" t="-118033" b="-185246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9838934"/>
      </p:ext>
    </p:extLst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ChangeArrowheads="1"/>
          </p:cNvSpPr>
          <p:nvPr/>
        </p:nvSpPr>
        <p:spPr bwMode="auto">
          <a:xfrm>
            <a:off x="687388" y="1695925"/>
            <a:ext cx="5962650" cy="383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ANOVA Output</a:t>
            </a:r>
          </a:p>
        </p:txBody>
      </p:sp>
      <p:sp>
        <p:nvSpPr>
          <p:cNvPr id="66" name="Rectangle 6"/>
          <p:cNvSpPr>
            <a:spLocks noChangeArrowheads="1"/>
          </p:cNvSpPr>
          <p:nvPr/>
        </p:nvSpPr>
        <p:spPr bwMode="auto">
          <a:xfrm>
            <a:off x="681038" y="1272206"/>
            <a:ext cx="7772400" cy="440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6" dirty="0">
                <a:latin typeface="+mn-lt"/>
                <a:cs typeface="Arial" panose="020B0604020202020204" pitchFamily="34" charset="0"/>
              </a:rPr>
              <a:t>Multiple Coefficient of Determination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992944" y="2189040"/>
            <a:ext cx="7543525" cy="2340430"/>
            <a:chOff x="914250" y="1779809"/>
            <a:chExt cx="10033150" cy="2350867"/>
          </a:xfrm>
        </p:grpSpPr>
        <p:sp>
          <p:nvSpPr>
            <p:cNvPr id="144398" name="Rectangle 14"/>
            <p:cNvSpPr>
              <a:spLocks noChangeArrowheads="1"/>
            </p:cNvSpPr>
            <p:nvPr/>
          </p:nvSpPr>
          <p:spPr bwMode="auto">
            <a:xfrm>
              <a:off x="4792074" y="3454401"/>
              <a:ext cx="1630024" cy="3444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4397" name="Rectangle 13"/>
            <p:cNvSpPr>
              <a:spLocks noChangeArrowheads="1"/>
            </p:cNvSpPr>
            <p:nvPr/>
          </p:nvSpPr>
          <p:spPr bwMode="auto">
            <a:xfrm>
              <a:off x="4792074" y="2787651"/>
              <a:ext cx="1630024" cy="3317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3" name="Rectangle 24"/>
            <p:cNvSpPr>
              <a:spLocks noChangeArrowheads="1"/>
            </p:cNvSpPr>
            <p:nvPr/>
          </p:nvSpPr>
          <p:spPr bwMode="auto">
            <a:xfrm>
              <a:off x="1215283" y="1923604"/>
              <a:ext cx="2472495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 dirty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Analysis of Variance</a:t>
              </a:r>
            </a:p>
          </p:txBody>
        </p:sp>
        <p:sp>
          <p:nvSpPr>
            <p:cNvPr id="25" name="Rectangle 26"/>
            <p:cNvSpPr>
              <a:spLocks noChangeArrowheads="1"/>
            </p:cNvSpPr>
            <p:nvPr/>
          </p:nvSpPr>
          <p:spPr bwMode="auto">
            <a:xfrm>
              <a:off x="3982608" y="2473326"/>
              <a:ext cx="334732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1" u="none" strike="noStrike" cap="none" normalizeH="0" baseline="0" dirty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DF</a:t>
              </a:r>
            </a:p>
          </p:txBody>
        </p:sp>
        <p:sp>
          <p:nvSpPr>
            <p:cNvPr id="26" name="Rectangle 27"/>
            <p:cNvSpPr>
              <a:spLocks noChangeArrowheads="1"/>
            </p:cNvSpPr>
            <p:nvPr/>
          </p:nvSpPr>
          <p:spPr bwMode="auto">
            <a:xfrm>
              <a:off x="5457426" y="2473326"/>
              <a:ext cx="289958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1" u="none" strike="noStrike" cap="none" normalizeH="0" baseline="0" dirty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SS</a:t>
              </a:r>
            </a:p>
          </p:txBody>
        </p:sp>
        <p:sp>
          <p:nvSpPr>
            <p:cNvPr id="27" name="Rectangle 28"/>
            <p:cNvSpPr>
              <a:spLocks noChangeArrowheads="1"/>
            </p:cNvSpPr>
            <p:nvPr/>
          </p:nvSpPr>
          <p:spPr bwMode="auto">
            <a:xfrm>
              <a:off x="7467659" y="2473326"/>
              <a:ext cx="413618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1" u="none" strike="noStrike" cap="none" normalizeH="0" baseline="0" dirty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MS</a:t>
              </a:r>
            </a:p>
          </p:txBody>
        </p:sp>
        <p:sp>
          <p:nvSpPr>
            <p:cNvPr id="28" name="Rectangle 29"/>
            <p:cNvSpPr>
              <a:spLocks noChangeArrowheads="1"/>
            </p:cNvSpPr>
            <p:nvPr/>
          </p:nvSpPr>
          <p:spPr bwMode="auto">
            <a:xfrm>
              <a:off x="9012994" y="2473326"/>
              <a:ext cx="140715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1" u="none" strike="noStrike" cap="none" normalizeH="0" baseline="0" dirty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F</a:t>
              </a:r>
            </a:p>
          </p:txBody>
        </p:sp>
        <p:sp>
          <p:nvSpPr>
            <p:cNvPr id="29" name="Rectangle 30"/>
            <p:cNvSpPr>
              <a:spLocks noChangeArrowheads="1"/>
            </p:cNvSpPr>
            <p:nvPr/>
          </p:nvSpPr>
          <p:spPr bwMode="auto">
            <a:xfrm>
              <a:off x="10256210" y="2473326"/>
              <a:ext cx="164169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1" u="none" strike="noStrike" cap="none" normalizeH="0" baseline="0" dirty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P</a:t>
              </a:r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1207172" y="2775744"/>
              <a:ext cx="1348735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 dirty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Regression</a:t>
              </a:r>
            </a:p>
          </p:txBody>
        </p:sp>
        <p:sp>
          <p:nvSpPr>
            <p:cNvPr id="144576" name="Rectangle 33"/>
            <p:cNvSpPr>
              <a:spLocks noChangeArrowheads="1"/>
            </p:cNvSpPr>
            <p:nvPr/>
          </p:nvSpPr>
          <p:spPr bwMode="auto">
            <a:xfrm>
              <a:off x="4144936" y="2805114"/>
              <a:ext cx="155641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 dirty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2</a:t>
              </a:r>
            </a:p>
          </p:txBody>
        </p:sp>
        <p:sp>
          <p:nvSpPr>
            <p:cNvPr id="144577" name="Rectangle 34"/>
            <p:cNvSpPr>
              <a:spLocks noChangeArrowheads="1"/>
            </p:cNvSpPr>
            <p:nvPr/>
          </p:nvSpPr>
          <p:spPr bwMode="auto">
            <a:xfrm>
              <a:off x="5060478" y="2805114"/>
              <a:ext cx="1166232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500.3285</a:t>
              </a:r>
            </a:p>
          </p:txBody>
        </p:sp>
        <p:sp>
          <p:nvSpPr>
            <p:cNvPr id="144578" name="Rectangle 35"/>
            <p:cNvSpPr>
              <a:spLocks noChangeArrowheads="1"/>
            </p:cNvSpPr>
            <p:nvPr/>
          </p:nvSpPr>
          <p:spPr bwMode="auto">
            <a:xfrm>
              <a:off x="7116001" y="2805114"/>
              <a:ext cx="1010591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 dirty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250.164</a:t>
              </a:r>
            </a:p>
          </p:txBody>
        </p:sp>
        <p:sp>
          <p:nvSpPr>
            <p:cNvPr id="144579" name="Rectangle 36"/>
            <p:cNvSpPr>
              <a:spLocks noChangeArrowheads="1"/>
            </p:cNvSpPr>
            <p:nvPr/>
          </p:nvSpPr>
          <p:spPr bwMode="auto">
            <a:xfrm>
              <a:off x="8728469" y="2805114"/>
              <a:ext cx="699312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 dirty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42.76</a:t>
              </a:r>
            </a:p>
          </p:txBody>
        </p:sp>
        <p:sp>
          <p:nvSpPr>
            <p:cNvPr id="144580" name="Rectangle 37"/>
            <p:cNvSpPr>
              <a:spLocks noChangeArrowheads="1"/>
            </p:cNvSpPr>
            <p:nvPr/>
          </p:nvSpPr>
          <p:spPr bwMode="auto">
            <a:xfrm>
              <a:off x="9992847" y="2805114"/>
              <a:ext cx="699312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 dirty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0.000</a:t>
              </a:r>
            </a:p>
          </p:txBody>
        </p:sp>
        <p:sp>
          <p:nvSpPr>
            <p:cNvPr id="144582" name="Rectangle 39"/>
            <p:cNvSpPr>
              <a:spLocks noChangeArrowheads="1"/>
            </p:cNvSpPr>
            <p:nvPr/>
          </p:nvSpPr>
          <p:spPr bwMode="auto">
            <a:xfrm>
              <a:off x="1215283" y="3136901"/>
              <a:ext cx="1742226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 dirty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Residual Error</a:t>
              </a:r>
            </a:p>
          </p:txBody>
        </p:sp>
        <p:sp>
          <p:nvSpPr>
            <p:cNvPr id="144583" name="Rectangle 40"/>
            <p:cNvSpPr>
              <a:spLocks noChangeArrowheads="1"/>
            </p:cNvSpPr>
            <p:nvPr/>
          </p:nvSpPr>
          <p:spPr bwMode="auto">
            <a:xfrm>
              <a:off x="3997231" y="3136901"/>
              <a:ext cx="311279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17</a:t>
              </a:r>
            </a:p>
          </p:txBody>
        </p:sp>
        <p:sp>
          <p:nvSpPr>
            <p:cNvPr id="144584" name="Rectangle 41"/>
            <p:cNvSpPr>
              <a:spLocks noChangeArrowheads="1"/>
            </p:cNvSpPr>
            <p:nvPr/>
          </p:nvSpPr>
          <p:spPr bwMode="auto">
            <a:xfrm>
              <a:off x="5060478" y="3136901"/>
              <a:ext cx="1166232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99.45697</a:t>
              </a:r>
            </a:p>
          </p:txBody>
        </p:sp>
        <p:sp>
          <p:nvSpPr>
            <p:cNvPr id="144585" name="Rectangle 42"/>
            <p:cNvSpPr>
              <a:spLocks noChangeArrowheads="1"/>
            </p:cNvSpPr>
            <p:nvPr/>
          </p:nvSpPr>
          <p:spPr bwMode="auto">
            <a:xfrm>
              <a:off x="7391645" y="3136901"/>
              <a:ext cx="699312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 dirty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5.850</a:t>
              </a:r>
            </a:p>
          </p:txBody>
        </p:sp>
        <p:sp>
          <p:nvSpPr>
            <p:cNvPr id="144587" name="Rectangle 44"/>
            <p:cNvSpPr>
              <a:spLocks noChangeArrowheads="1"/>
            </p:cNvSpPr>
            <p:nvPr/>
          </p:nvSpPr>
          <p:spPr bwMode="auto">
            <a:xfrm>
              <a:off x="1215283" y="3468688"/>
              <a:ext cx="600044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Total</a:t>
              </a:r>
            </a:p>
          </p:txBody>
        </p:sp>
        <p:sp>
          <p:nvSpPr>
            <p:cNvPr id="144588" name="Rectangle 45"/>
            <p:cNvSpPr>
              <a:spLocks noChangeArrowheads="1"/>
            </p:cNvSpPr>
            <p:nvPr/>
          </p:nvSpPr>
          <p:spPr bwMode="auto">
            <a:xfrm>
              <a:off x="3997231" y="3468688"/>
              <a:ext cx="311279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 dirty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19</a:t>
              </a:r>
            </a:p>
          </p:txBody>
        </p:sp>
        <p:sp>
          <p:nvSpPr>
            <p:cNvPr id="144589" name="Rectangle 46"/>
            <p:cNvSpPr>
              <a:spLocks noChangeArrowheads="1"/>
            </p:cNvSpPr>
            <p:nvPr/>
          </p:nvSpPr>
          <p:spPr bwMode="auto">
            <a:xfrm>
              <a:off x="5060478" y="3468688"/>
              <a:ext cx="1166232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599.7855</a:t>
              </a:r>
            </a:p>
          </p:txBody>
        </p:sp>
        <p:sp>
          <p:nvSpPr>
            <p:cNvPr id="90" name="Rectangle 32"/>
            <p:cNvSpPr>
              <a:spLocks noChangeArrowheads="1"/>
            </p:cNvSpPr>
            <p:nvPr/>
          </p:nvSpPr>
          <p:spPr bwMode="auto">
            <a:xfrm>
              <a:off x="1190918" y="2463697"/>
              <a:ext cx="1033958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b="1" dirty="0">
                  <a:effectLst/>
                  <a:latin typeface="+mn-lt"/>
                  <a:cs typeface="Arial" pitchFamily="34" charset="0"/>
                </a:rPr>
                <a:t>SOURCE</a:t>
              </a:r>
              <a:endParaRPr kumimoji="0" lang="en-US" b="1" i="0" u="none" strike="noStrike" cap="none" normalizeH="0" baseline="0" dirty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914250" y="1779809"/>
              <a:ext cx="10033150" cy="23508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57378842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49063" y="1134348"/>
            <a:ext cx="7772400" cy="741211"/>
          </a:xfrm>
          <a:noFill/>
          <a:ln/>
        </p:spPr>
        <p:txBody>
          <a:bodyPr>
            <a:normAutofit/>
          </a:bodyPr>
          <a:lstStyle/>
          <a:p>
            <a:r>
              <a:rPr lang="en-US" sz="2400" dirty="0">
                <a:latin typeface="+mn-lt"/>
              </a:rPr>
              <a:t>Multiple Regression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688975" y="1579443"/>
            <a:ext cx="4665663" cy="358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Multiple Regression Model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688976" y="1937516"/>
            <a:ext cx="4535488" cy="34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Least Squares Method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688975" y="2295590"/>
            <a:ext cx="5778500" cy="372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Multiple Coefficient of Determination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688975" y="2653663"/>
            <a:ext cx="3859214" cy="34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Model Assumptions</a:t>
            </a: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688975" y="3011736"/>
            <a:ext cx="4213225" cy="329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Testing for Significance</a:t>
            </a: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688976" y="3369810"/>
            <a:ext cx="7828396" cy="418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Using the Estimated Regression Equation for Estimation and Prediction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688975" y="3751755"/>
            <a:ext cx="5549900" cy="34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Categorical Independent Variables</a:t>
            </a:r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684214" y="4113408"/>
            <a:ext cx="3444875" cy="34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Residual Analysis</a:t>
            </a:r>
          </a:p>
        </p:txBody>
      </p:sp>
      <p:sp>
        <p:nvSpPr>
          <p:cNvPr id="11" name="Rectangle 22"/>
          <p:cNvSpPr>
            <a:spLocks noChangeArrowheads="1"/>
          </p:cNvSpPr>
          <p:nvPr/>
        </p:nvSpPr>
        <p:spPr bwMode="auto">
          <a:xfrm>
            <a:off x="684214" y="4457159"/>
            <a:ext cx="6707187" cy="34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Logistic Regression</a:t>
            </a:r>
            <a:endParaRPr lang="en-US" sz="1805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8080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1" name="Text Box 5"/>
          <p:cNvSpPr txBox="1">
            <a:spLocks noChangeArrowheads="1"/>
          </p:cNvSpPr>
          <p:nvPr/>
        </p:nvSpPr>
        <p:spPr bwMode="auto">
          <a:xfrm>
            <a:off x="1280720" y="2291468"/>
            <a:ext cx="3422732" cy="370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</a:t>
            </a:r>
            <a:r>
              <a:rPr lang="en-US" sz="1805" baseline="30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500.3285/599.7855 =   .83418</a:t>
            </a:r>
          </a:p>
        </p:txBody>
      </p:sp>
      <p:sp>
        <p:nvSpPr>
          <p:cNvPr id="198662" name="Text Box 6"/>
          <p:cNvSpPr txBox="1">
            <a:spLocks noChangeArrowheads="1"/>
          </p:cNvSpPr>
          <p:nvPr/>
        </p:nvSpPr>
        <p:spPr bwMode="auto">
          <a:xfrm>
            <a:off x="1280720" y="1797885"/>
            <a:ext cx="1358064" cy="370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</a:t>
            </a:r>
            <a:r>
              <a:rPr lang="en-US" sz="1805" baseline="30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SSR/SST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36489" y="1048922"/>
            <a:ext cx="7772400" cy="440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Multiple Coefficient of Determination</a:t>
            </a:r>
          </a:p>
        </p:txBody>
      </p:sp>
    </p:spTree>
    <p:extLst>
      <p:ext uri="{BB962C8B-B14F-4D97-AF65-F5344CB8AC3E}">
        <p14:creationId xmlns:p14="http://schemas.microsoft.com/office/powerpoint/2010/main" val="257645961"/>
      </p:ext>
    </p:extLst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36489" y="963070"/>
            <a:ext cx="7772400" cy="668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Adjusted Multiple Coefficient of Determination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79450" y="1779477"/>
            <a:ext cx="7696201" cy="981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Adding independent variables, even ones that are not statistically significant,  causes the prediction errors to become smaller, thus reducing the sum of squares due to error, SSE.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79450" y="2743888"/>
            <a:ext cx="7734300" cy="68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Because SSR = SST – SSE, when SSE becomes smaller, SSR becomes larger, causing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</a:t>
            </a:r>
            <a:r>
              <a:rPr lang="en-US" sz="1805" baseline="30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SSR/SST to increase.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679450" y="3440937"/>
            <a:ext cx="7734300" cy="732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adjusted multiple coefficient of determination compensates for the number of independent variables in the model.</a:t>
            </a:r>
          </a:p>
        </p:txBody>
      </p:sp>
    </p:spTree>
    <p:extLst>
      <p:ext uri="{BB962C8B-B14F-4D97-AF65-F5344CB8AC3E}">
        <p14:creationId xmlns:p14="http://schemas.microsoft.com/office/powerpoint/2010/main" val="2492731534"/>
      </p:ext>
    </p:extLst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089454" y="1686762"/>
                <a:ext cx="3211970" cy="660950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5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1805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5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805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e>
                        <m:sup>
                          <m:r>
                            <a:rPr lang="en-US" sz="1805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5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=1− (1−</m:t>
                      </m:r>
                      <m:sSup>
                        <m:sSup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9454" y="1686762"/>
                <a:ext cx="3211970" cy="6609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089454" y="2388209"/>
                <a:ext cx="5155770" cy="614142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5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1805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5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805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e>
                        <m:sup>
                          <m:r>
                            <a:rPr lang="en-US" sz="1805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5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=1− </m:t>
                      </m:r>
                      <m:d>
                        <m:dPr>
                          <m:ctrlPr>
                            <a:rPr lang="en-US" sz="1805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5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1−.834179</m:t>
                          </m:r>
                        </m:e>
                      </m:d>
                      <m:f>
                        <m:f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20−1</m:t>
                          </m:r>
                        </m:num>
                        <m:den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20−2−1</m:t>
                          </m:r>
                        </m:den>
                      </m:f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  .814671</m:t>
                      </m:r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9454" y="2388209"/>
                <a:ext cx="5155770" cy="61414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15224" y="977861"/>
            <a:ext cx="7772400" cy="668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Adjusted Multiple Coefficient of Determination</a:t>
            </a:r>
          </a:p>
        </p:txBody>
      </p:sp>
    </p:spTree>
    <p:extLst>
      <p:ext uri="{BB962C8B-B14F-4D97-AF65-F5344CB8AC3E}">
        <p14:creationId xmlns:p14="http://schemas.microsoft.com/office/powerpoint/2010/main" val="2338080753"/>
      </p:ext>
    </p:extLst>
  </p:cSld>
  <p:clrMapOvr>
    <a:masterClrMapping/>
  </p:clrMapOvr>
  <p:transition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Rectangle 4"/>
          <p:cNvSpPr>
            <a:spLocks noChangeArrowheads="1"/>
          </p:cNvSpPr>
          <p:nvPr/>
        </p:nvSpPr>
        <p:spPr bwMode="auto">
          <a:xfrm>
            <a:off x="685564" y="2058773"/>
            <a:ext cx="7672388" cy="78776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variance of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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, denoted by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 </a:t>
            </a:r>
            <a:r>
              <a:rPr lang="en-US" sz="1805" baseline="30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, is the same for all  values of the independent  variables.</a:t>
            </a:r>
          </a:p>
        </p:txBody>
      </p:sp>
      <p:sp>
        <p:nvSpPr>
          <p:cNvPr id="194565" name="Rectangle 5"/>
          <p:cNvSpPr>
            <a:spLocks noChangeArrowheads="1"/>
          </p:cNvSpPr>
          <p:nvPr/>
        </p:nvSpPr>
        <p:spPr bwMode="auto">
          <a:xfrm>
            <a:off x="685564" y="3185510"/>
            <a:ext cx="7672388" cy="1117189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error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</a:t>
            </a: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is a normally distributed random variable  reflecting the deviation between the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y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value and the expected value of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y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given by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</a:t>
            </a:r>
            <a:r>
              <a:rPr lang="en-US" sz="1805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</a:t>
            </a:r>
            <a:r>
              <a:rPr lang="en-US" sz="1805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805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805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</a:t>
            </a:r>
            <a:r>
              <a:rPr lang="en-US" sz="1805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805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805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. . +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</a:t>
            </a:r>
            <a:r>
              <a:rPr lang="en-US" sz="1805" i="1" baseline="-25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805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805" i="1" baseline="-25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805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805" i="1" baseline="-25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566" name="Rectangle 6"/>
          <p:cNvSpPr>
            <a:spLocks noChangeArrowheads="1"/>
          </p:cNvSpPr>
          <p:nvPr/>
        </p:nvSpPr>
        <p:spPr bwMode="auto">
          <a:xfrm>
            <a:off x="468387" y="1090184"/>
            <a:ext cx="7772400" cy="418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Assumptions About the Error Term </a:t>
            </a:r>
            <a:r>
              <a:rPr lang="en-US" sz="2400" b="1" dirty="0">
                <a:latin typeface="Symbol" panose="05050102010706020507" pitchFamily="18" charset="2"/>
                <a:cs typeface="Arial" panose="020B0604020202020204" pitchFamily="34" charset="0"/>
              </a:rPr>
              <a:t></a:t>
            </a:r>
          </a:p>
        </p:txBody>
      </p:sp>
      <p:sp>
        <p:nvSpPr>
          <p:cNvPr id="194567" name="Rectangle 7"/>
          <p:cNvSpPr>
            <a:spLocks noChangeArrowheads="1"/>
          </p:cNvSpPr>
          <p:nvPr/>
        </p:nvSpPr>
        <p:spPr bwMode="auto">
          <a:xfrm>
            <a:off x="685564" y="1638633"/>
            <a:ext cx="7672388" cy="50130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error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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is a random variable with mean of zero.</a:t>
            </a:r>
          </a:p>
        </p:txBody>
      </p:sp>
      <p:sp>
        <p:nvSpPr>
          <p:cNvPr id="194569" name="Rectangle 9"/>
          <p:cNvSpPr>
            <a:spLocks noChangeArrowheads="1"/>
          </p:cNvSpPr>
          <p:nvPr/>
        </p:nvSpPr>
        <p:spPr bwMode="auto">
          <a:xfrm>
            <a:off x="685564" y="2779693"/>
            <a:ext cx="7672388" cy="50130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values of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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are independent.</a:t>
            </a:r>
          </a:p>
        </p:txBody>
      </p:sp>
    </p:spTree>
    <p:extLst>
      <p:ext uri="{BB962C8B-B14F-4D97-AF65-F5344CB8AC3E}">
        <p14:creationId xmlns:p14="http://schemas.microsoft.com/office/powerpoint/2010/main" val="1681616008"/>
      </p:ext>
    </p:extLst>
  </p:cSld>
  <p:clrMapOvr>
    <a:masterClrMapping/>
  </p:clrMapOvr>
  <p:transition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5" name="Rectangle 3"/>
          <p:cNvSpPr>
            <a:spLocks noChangeArrowheads="1"/>
          </p:cNvSpPr>
          <p:nvPr/>
        </p:nvSpPr>
        <p:spPr bwMode="auto">
          <a:xfrm>
            <a:off x="685564" y="1537079"/>
            <a:ext cx="7677150" cy="50607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In simple linear regression, the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and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tests provide the same conclusion.</a:t>
            </a:r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500284" y="988730"/>
            <a:ext cx="7772400" cy="51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Testing for Significance</a:t>
            </a:r>
          </a:p>
        </p:txBody>
      </p:sp>
      <p:sp>
        <p:nvSpPr>
          <p:cNvPr id="202758" name="Rectangle 6"/>
          <p:cNvSpPr>
            <a:spLocks noChangeArrowheads="1"/>
          </p:cNvSpPr>
          <p:nvPr/>
        </p:nvSpPr>
        <p:spPr bwMode="auto">
          <a:xfrm>
            <a:off x="685564" y="2019284"/>
            <a:ext cx="7677150" cy="42252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In multiple regression, the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and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tests have different purposes.</a:t>
            </a:r>
          </a:p>
        </p:txBody>
      </p:sp>
    </p:spTree>
    <p:extLst>
      <p:ext uri="{BB962C8B-B14F-4D97-AF65-F5344CB8AC3E}">
        <p14:creationId xmlns:p14="http://schemas.microsoft.com/office/powerpoint/2010/main" val="370581107"/>
      </p:ext>
    </p:extLst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ChangeArrowheads="1"/>
          </p:cNvSpPr>
          <p:nvPr/>
        </p:nvSpPr>
        <p:spPr bwMode="auto">
          <a:xfrm>
            <a:off x="452968" y="1021554"/>
            <a:ext cx="7772400" cy="612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Testing for Significance:  </a:t>
            </a:r>
            <a:r>
              <a:rPr lang="en-US" sz="2400" b="1" i="1" dirty="0">
                <a:latin typeface="+mn-lt"/>
                <a:cs typeface="Arial" panose="020B0604020202020204" pitchFamily="34" charset="0"/>
              </a:rPr>
              <a:t>F </a:t>
            </a:r>
            <a:r>
              <a:rPr lang="en-US" sz="2400" b="1" dirty="0">
                <a:latin typeface="+mn-lt"/>
                <a:cs typeface="Arial" panose="020B0604020202020204" pitchFamily="34" charset="0"/>
              </a:rPr>
              <a:t> Test</a:t>
            </a:r>
          </a:p>
        </p:txBody>
      </p:sp>
      <p:sp>
        <p:nvSpPr>
          <p:cNvPr id="203781" name="Rectangle 5"/>
          <p:cNvSpPr>
            <a:spLocks noChangeArrowheads="1"/>
          </p:cNvSpPr>
          <p:nvPr/>
        </p:nvSpPr>
        <p:spPr bwMode="auto">
          <a:xfrm>
            <a:off x="685564" y="2354780"/>
            <a:ext cx="7677150" cy="54904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test is referred to as the test for overall significance.</a:t>
            </a:r>
          </a:p>
        </p:txBody>
      </p:sp>
      <p:sp>
        <p:nvSpPr>
          <p:cNvPr id="203783" name="Rectangle 7"/>
          <p:cNvSpPr>
            <a:spLocks noChangeArrowheads="1"/>
          </p:cNvSpPr>
          <p:nvPr/>
        </p:nvSpPr>
        <p:spPr bwMode="auto">
          <a:xfrm>
            <a:off x="685564" y="1633859"/>
            <a:ext cx="7677150" cy="802084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test is used to determine whether a significant relationship exists between the dependent variable and the set of all the independent variables.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17109BF-663F-45B1-A05F-80C7AE860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564" y="3693750"/>
            <a:ext cx="7677150" cy="68272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 separate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test is conducted for each of the independent variables in the model.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B4C331-9F7B-481C-983E-165075DD27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564" y="3011023"/>
            <a:ext cx="7677150" cy="65885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If the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test shows an overall significance, the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test is used to determine whether each of the individual independent variables is significant.</a:t>
            </a:r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1AEBD782-0858-4D79-ABB1-9E1741F0A5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564" y="4309636"/>
            <a:ext cx="7677150" cy="563369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We refer to each of these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tests as a test for individual significance.</a:t>
            </a:r>
          </a:p>
        </p:txBody>
      </p:sp>
    </p:spTree>
    <p:extLst>
      <p:ext uri="{BB962C8B-B14F-4D97-AF65-F5344CB8AC3E}">
        <p14:creationId xmlns:p14="http://schemas.microsoft.com/office/powerpoint/2010/main" val="2042484857"/>
      </p:ext>
    </p:extLst>
  </p:cSld>
  <p:clrMapOvr>
    <a:masterClrMapping/>
  </p:clrMapOvr>
  <p:transition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681038" y="1217301"/>
            <a:ext cx="7772400" cy="51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6" dirty="0">
                <a:latin typeface="+mn-lt"/>
                <a:cs typeface="Arial" panose="020B0604020202020204" pitchFamily="34" charset="0"/>
              </a:rPr>
              <a:t>Testing for Significance:  </a:t>
            </a:r>
            <a:r>
              <a:rPr lang="en-US" sz="2406" i="1" dirty="0">
                <a:latin typeface="+mn-lt"/>
                <a:cs typeface="Arial" panose="020B0604020202020204" pitchFamily="34" charset="0"/>
              </a:rPr>
              <a:t>F </a:t>
            </a:r>
            <a:r>
              <a:rPr lang="en-US" sz="2406" dirty="0">
                <a:latin typeface="+mn-lt"/>
                <a:cs typeface="Arial" panose="020B0604020202020204" pitchFamily="34" charset="0"/>
              </a:rPr>
              <a:t> Test</a:t>
            </a:r>
          </a:p>
        </p:txBody>
      </p:sp>
      <p:sp>
        <p:nvSpPr>
          <p:cNvPr id="208899" name="Rectangle 3"/>
          <p:cNvSpPr>
            <a:spLocks noChangeArrowheads="1"/>
          </p:cNvSpPr>
          <p:nvPr/>
        </p:nvSpPr>
        <p:spPr bwMode="auto">
          <a:xfrm>
            <a:off x="781050" y="1815283"/>
            <a:ext cx="2228850" cy="4153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Hypotheses:</a:t>
            </a:r>
          </a:p>
        </p:txBody>
      </p:sp>
      <p:sp>
        <p:nvSpPr>
          <p:cNvPr id="208900" name="Rectangle 4"/>
          <p:cNvSpPr>
            <a:spLocks noChangeArrowheads="1"/>
          </p:cNvSpPr>
          <p:nvPr/>
        </p:nvSpPr>
        <p:spPr bwMode="auto">
          <a:xfrm>
            <a:off x="781050" y="4465783"/>
            <a:ext cx="2228850" cy="4153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Rejection Rule:</a:t>
            </a:r>
          </a:p>
        </p:txBody>
      </p:sp>
      <p:sp>
        <p:nvSpPr>
          <p:cNvPr id="208901" name="Rectangle 5"/>
          <p:cNvSpPr>
            <a:spLocks noChangeArrowheads="1"/>
          </p:cNvSpPr>
          <p:nvPr/>
        </p:nvSpPr>
        <p:spPr bwMode="auto">
          <a:xfrm>
            <a:off x="781050" y="3342935"/>
            <a:ext cx="2228850" cy="4153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Test Statistics:</a:t>
            </a:r>
          </a:p>
        </p:txBody>
      </p:sp>
      <p:sp>
        <p:nvSpPr>
          <p:cNvPr id="208903" name="Rectangle 7"/>
          <p:cNvSpPr>
            <a:spLocks noChangeArrowheads="1"/>
          </p:cNvSpPr>
          <p:nvPr/>
        </p:nvSpPr>
        <p:spPr bwMode="auto">
          <a:xfrm>
            <a:off x="1548141" y="2272913"/>
            <a:ext cx="5343312" cy="792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H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0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: 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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1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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= . . . =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</a:t>
            </a:r>
            <a:r>
              <a:rPr lang="en-US" sz="1805" i="1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 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= 0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H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:  One or more of the parameters is not equal to zero</a:t>
            </a:r>
          </a:p>
        </p:txBody>
      </p:sp>
      <p:sp>
        <p:nvSpPr>
          <p:cNvPr id="208904" name="Rectangle 8"/>
          <p:cNvSpPr>
            <a:spLocks noChangeArrowheads="1"/>
          </p:cNvSpPr>
          <p:nvPr/>
        </p:nvSpPr>
        <p:spPr bwMode="auto">
          <a:xfrm>
            <a:off x="1661781" y="3756832"/>
            <a:ext cx="2324100" cy="444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MSR/MSE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8905" name="Rectangle 9"/>
              <p:cNvSpPr>
                <a:spLocks noChangeArrowheads="1"/>
              </p:cNvSpPr>
              <p:nvPr/>
            </p:nvSpPr>
            <p:spPr bwMode="auto">
              <a:xfrm>
                <a:off x="1682160" y="4826244"/>
                <a:ext cx="5295900" cy="1074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/>
              <a:lstStyle/>
              <a:p>
                <a:pPr algn="l">
                  <a:spcBef>
                    <a:spcPct val="20000"/>
                  </a:spcBef>
                  <a:buClr>
                    <a:srgbClr val="66FFFF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Reject </a:t>
                </a:r>
                <a:r>
                  <a:rPr lang="en-US" sz="18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H</a:t>
                </a:r>
                <a:r>
                  <a:rPr lang="en-US" sz="1805" baseline="-25000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0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if </a:t>
                </a:r>
                <a:r>
                  <a:rPr lang="en-US" sz="18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p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-value </a:t>
                </a:r>
                <a:r>
                  <a:rPr lang="en-US" sz="1805" u="sng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&lt;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</a:t>
                </a:r>
                <a:r>
                  <a:rPr lang="en-US" sz="1805" i="1" dirty="0">
                    <a:solidFill>
                      <a:srgbClr val="000000"/>
                    </a:solidFill>
                    <a:latin typeface="Symbol" panose="05050102010706020507" pitchFamily="18" charset="2"/>
                    <a:cs typeface="Arial" panose="020B0604020202020204" pitchFamily="34" charset="0"/>
                  </a:rPr>
                  <a:t>a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 or if </a:t>
                </a:r>
                <a:r>
                  <a:rPr lang="en-US" sz="18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F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1805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≥</m:t>
                    </m:r>
                  </m:oMath>
                </a14:m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</a:t>
                </a:r>
                <a:r>
                  <a:rPr lang="en-US" sz="18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F</a:t>
                </a:r>
                <a:r>
                  <a:rPr lang="en-US" sz="1805" i="1" baseline="-25000" dirty="0">
                    <a:solidFill>
                      <a:srgbClr val="000000"/>
                    </a:solidFill>
                    <a:latin typeface="Symbol" panose="05050102010706020507" pitchFamily="18" charset="2"/>
                    <a:cs typeface="Arial" panose="020B0604020202020204" pitchFamily="34" charset="0"/>
                  </a:rPr>
                  <a:t></a:t>
                </a:r>
                <a:r>
                  <a:rPr lang="en-US" sz="1805" i="1" baseline="-25000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, where </a:t>
                </a:r>
                <a:r>
                  <a:rPr lang="en-US" sz="18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F</a:t>
                </a:r>
                <a:r>
                  <a:rPr lang="en-US" sz="1805" i="1" baseline="-25000" dirty="0">
                    <a:solidFill>
                      <a:srgbClr val="000000"/>
                    </a:solidFill>
                    <a:latin typeface="Symbol" panose="05050102010706020507" pitchFamily="18" charset="2"/>
                    <a:cs typeface="Arial" panose="020B0604020202020204" pitchFamily="34" charset="0"/>
                  </a:rPr>
                  <a:t>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is based on an </a:t>
                </a:r>
                <a:r>
                  <a:rPr lang="en-US" sz="18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F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 distribution with </a:t>
                </a:r>
                <a:r>
                  <a:rPr lang="en-US" sz="18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p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</a:t>
                </a:r>
                <a:r>
                  <a:rPr lang="en-US" sz="1805" dirty="0" err="1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d.f.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in the numerator and</a:t>
                </a:r>
              </a:p>
              <a:p>
                <a:pPr algn="l">
                  <a:spcBef>
                    <a:spcPct val="20000"/>
                  </a:spcBef>
                  <a:buClr>
                    <a:srgbClr val="66FFFF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8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n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- </a:t>
                </a:r>
                <a:r>
                  <a:rPr lang="en-US" sz="18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p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- 1 </a:t>
                </a:r>
                <a:r>
                  <a:rPr lang="en-US" sz="1805" dirty="0" err="1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d.f.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in the denominator.</a:t>
                </a:r>
              </a:p>
            </p:txBody>
          </p:sp>
        </mc:Choice>
        <mc:Fallback>
          <p:sp>
            <p:nvSpPr>
              <p:cNvPr id="208905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82160" y="4826244"/>
                <a:ext cx="5295900" cy="1074220"/>
              </a:xfrm>
              <a:prstGeom prst="rect">
                <a:avLst/>
              </a:prstGeom>
              <a:blipFill>
                <a:blip r:embed="rId3"/>
                <a:stretch>
                  <a:fillRect l="-1036" r="-1266" b="-397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9214195"/>
      </p:ext>
    </p:extLst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116" name="Rectangle 196"/>
          <p:cNvSpPr>
            <a:spLocks noChangeArrowheads="1"/>
          </p:cNvSpPr>
          <p:nvPr/>
        </p:nvSpPr>
        <p:spPr bwMode="auto">
          <a:xfrm>
            <a:off x="532182" y="1066656"/>
            <a:ext cx="7772400" cy="51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0" b="1" i="1" dirty="0">
                <a:latin typeface="+mn-lt"/>
                <a:cs typeface="Arial" panose="020B0604020202020204" pitchFamily="34" charset="0"/>
              </a:rPr>
              <a:t>F </a:t>
            </a:r>
            <a:r>
              <a:rPr lang="en-US" sz="2400" b="1" dirty="0">
                <a:latin typeface="+mn-lt"/>
                <a:cs typeface="Arial" panose="020B0604020202020204" pitchFamily="34" charset="0"/>
              </a:rPr>
              <a:t> Test for Overall Significance</a:t>
            </a:r>
          </a:p>
        </p:txBody>
      </p:sp>
      <p:sp>
        <p:nvSpPr>
          <p:cNvPr id="210117" name="Rectangle 197"/>
          <p:cNvSpPr>
            <a:spLocks noChangeArrowheads="1"/>
          </p:cNvSpPr>
          <p:nvPr/>
        </p:nvSpPr>
        <p:spPr bwMode="auto">
          <a:xfrm>
            <a:off x="781050" y="1815283"/>
            <a:ext cx="2228850" cy="4153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Hypotheses:</a:t>
            </a:r>
          </a:p>
        </p:txBody>
      </p:sp>
      <p:sp>
        <p:nvSpPr>
          <p:cNvPr id="210118" name="Rectangle 198"/>
          <p:cNvSpPr>
            <a:spLocks noChangeArrowheads="1"/>
          </p:cNvSpPr>
          <p:nvPr/>
        </p:nvSpPr>
        <p:spPr bwMode="auto">
          <a:xfrm>
            <a:off x="1368055" y="2202509"/>
            <a:ext cx="5372100" cy="78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H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0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: 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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1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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= 0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H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:  One or both of the parameters is not equal to zero.</a:t>
            </a:r>
          </a:p>
        </p:txBody>
      </p:sp>
      <p:sp>
        <p:nvSpPr>
          <p:cNvPr id="210120" name="Rectangle 200"/>
          <p:cNvSpPr>
            <a:spLocks noChangeArrowheads="1"/>
          </p:cNvSpPr>
          <p:nvPr/>
        </p:nvSpPr>
        <p:spPr bwMode="auto">
          <a:xfrm>
            <a:off x="781050" y="3458660"/>
            <a:ext cx="2228850" cy="4153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Rejection Rule:</a:t>
            </a:r>
          </a:p>
        </p:txBody>
      </p:sp>
      <p:sp>
        <p:nvSpPr>
          <p:cNvPr id="210122" name="Rectangle 202"/>
          <p:cNvSpPr>
            <a:spLocks noChangeArrowheads="1"/>
          </p:cNvSpPr>
          <p:nvPr/>
        </p:nvSpPr>
        <p:spPr bwMode="auto">
          <a:xfrm>
            <a:off x="1387105" y="3701940"/>
            <a:ext cx="5353050" cy="1059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85942" lvl="1">
              <a:spcBef>
                <a:spcPct val="20000"/>
              </a:spcBef>
              <a:buClr>
                <a:srgbClr val="66FFFF"/>
              </a:buClr>
              <a:buSzPct val="125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For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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.05 and </a:t>
            </a:r>
            <a:r>
              <a:rPr lang="en-US" sz="1805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d.f.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2, 17;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.05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3.59</a:t>
            </a:r>
          </a:p>
          <a:p>
            <a:pPr marL="85942" lvl="1">
              <a:spcBef>
                <a:spcPct val="20000"/>
              </a:spcBef>
              <a:buClr>
                <a:srgbClr val="66FFFF"/>
              </a:buClr>
              <a:buSzPct val="125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Reject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H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0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if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-value </a:t>
            </a:r>
            <a:r>
              <a:rPr lang="en-US" sz="1805" u="sng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&lt;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.05  or 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1805" u="sng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&gt;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3.59</a:t>
            </a:r>
          </a:p>
        </p:txBody>
      </p:sp>
    </p:spTree>
    <p:extLst>
      <p:ext uri="{BB962C8B-B14F-4D97-AF65-F5344CB8AC3E}">
        <p14:creationId xmlns:p14="http://schemas.microsoft.com/office/powerpoint/2010/main" val="2081606450"/>
      </p:ext>
    </p:extLst>
  </p:cSld>
  <p:clrMapOvr>
    <a:masterClrMapping/>
  </p:clrMapOvr>
  <p:transition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ChangeArrowheads="1"/>
          </p:cNvSpPr>
          <p:nvPr/>
        </p:nvSpPr>
        <p:spPr bwMode="auto">
          <a:xfrm>
            <a:off x="687388" y="1705475"/>
            <a:ext cx="7772400" cy="414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ANOVA Output</a:t>
            </a:r>
          </a:p>
        </p:txBody>
      </p:sp>
      <p:sp>
        <p:nvSpPr>
          <p:cNvPr id="141517" name="Rectangle 205"/>
          <p:cNvSpPr>
            <a:spLocks noChangeArrowheads="1"/>
          </p:cNvSpPr>
          <p:nvPr/>
        </p:nvSpPr>
        <p:spPr bwMode="auto">
          <a:xfrm>
            <a:off x="524818" y="1051360"/>
            <a:ext cx="7772400" cy="51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0" b="1" i="1" dirty="0">
                <a:latin typeface="+mn-lt"/>
                <a:cs typeface="Arial" panose="020B0604020202020204" pitchFamily="34" charset="0"/>
              </a:rPr>
              <a:t>F </a:t>
            </a:r>
            <a:r>
              <a:rPr lang="en-US" sz="2400" b="1" dirty="0">
                <a:latin typeface="+mn-lt"/>
                <a:cs typeface="Arial" panose="020B0604020202020204" pitchFamily="34" charset="0"/>
              </a:rPr>
              <a:t> Test for Overall Significance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70173" y="2127659"/>
            <a:ext cx="7878763" cy="1997774"/>
            <a:chOff x="1157360" y="1698171"/>
            <a:chExt cx="10479029" cy="2151068"/>
          </a:xfrm>
        </p:grpSpPr>
        <p:sp>
          <p:nvSpPr>
            <p:cNvPr id="2" name="Rectangle 1"/>
            <p:cNvSpPr/>
            <p:nvPr/>
          </p:nvSpPr>
          <p:spPr>
            <a:xfrm>
              <a:off x="1157360" y="1729701"/>
              <a:ext cx="10451580" cy="2119538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24"/>
            <p:cNvSpPr>
              <a:spLocks noChangeArrowheads="1"/>
            </p:cNvSpPr>
            <p:nvPr/>
          </p:nvSpPr>
          <p:spPr bwMode="auto">
            <a:xfrm>
              <a:off x="1333523" y="1841966"/>
              <a:ext cx="2757423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Analysis of Variance</a:t>
              </a:r>
            </a:p>
          </p:txBody>
        </p:sp>
        <p:sp>
          <p:nvSpPr>
            <p:cNvPr id="15" name="Rectangle 26"/>
            <p:cNvSpPr>
              <a:spLocks noChangeArrowheads="1"/>
            </p:cNvSpPr>
            <p:nvPr/>
          </p:nvSpPr>
          <p:spPr bwMode="auto">
            <a:xfrm>
              <a:off x="4037348" y="2391688"/>
              <a:ext cx="409354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1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DF</a:t>
              </a:r>
            </a:p>
          </p:txBody>
        </p:sp>
        <p:sp>
          <p:nvSpPr>
            <p:cNvPr id="16" name="Rectangle 27"/>
            <p:cNvSpPr>
              <a:spLocks noChangeArrowheads="1"/>
            </p:cNvSpPr>
            <p:nvPr/>
          </p:nvSpPr>
          <p:spPr bwMode="auto">
            <a:xfrm>
              <a:off x="5575666" y="2391688"/>
              <a:ext cx="409354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1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SS</a:t>
              </a:r>
            </a:p>
          </p:txBody>
        </p:sp>
        <p:sp>
          <p:nvSpPr>
            <p:cNvPr id="17" name="Rectangle 28"/>
            <p:cNvSpPr>
              <a:spLocks noChangeArrowheads="1"/>
            </p:cNvSpPr>
            <p:nvPr/>
          </p:nvSpPr>
          <p:spPr bwMode="auto">
            <a:xfrm>
              <a:off x="7763700" y="2391688"/>
              <a:ext cx="460523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1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MS</a:t>
              </a:r>
            </a:p>
          </p:txBody>
        </p:sp>
        <p:sp>
          <p:nvSpPr>
            <p:cNvPr id="18" name="Rectangle 29"/>
            <p:cNvSpPr>
              <a:spLocks noChangeArrowheads="1"/>
            </p:cNvSpPr>
            <p:nvPr/>
          </p:nvSpPr>
          <p:spPr bwMode="auto">
            <a:xfrm>
              <a:off x="9524933" y="2391688"/>
              <a:ext cx="187620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1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F</a:t>
              </a:r>
            </a:p>
          </p:txBody>
        </p:sp>
        <p:sp>
          <p:nvSpPr>
            <p:cNvPr id="19" name="Rectangle 30"/>
            <p:cNvSpPr>
              <a:spLocks noChangeArrowheads="1"/>
            </p:cNvSpPr>
            <p:nvPr/>
          </p:nvSpPr>
          <p:spPr bwMode="auto">
            <a:xfrm>
              <a:off x="10933250" y="2391688"/>
              <a:ext cx="204676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1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P</a:t>
              </a:r>
            </a:p>
          </p:txBody>
        </p:sp>
        <p:sp>
          <p:nvSpPr>
            <p:cNvPr id="20" name="Rectangle 32"/>
            <p:cNvSpPr>
              <a:spLocks noChangeArrowheads="1"/>
            </p:cNvSpPr>
            <p:nvPr/>
          </p:nvSpPr>
          <p:spPr bwMode="auto">
            <a:xfrm>
              <a:off x="1312711" y="2694106"/>
              <a:ext cx="1552132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Regression</a:t>
              </a:r>
            </a:p>
          </p:txBody>
        </p:sp>
        <p:sp>
          <p:nvSpPr>
            <p:cNvPr id="21" name="Rectangle 33"/>
            <p:cNvSpPr>
              <a:spLocks noChangeArrowheads="1"/>
            </p:cNvSpPr>
            <p:nvPr/>
          </p:nvSpPr>
          <p:spPr bwMode="auto">
            <a:xfrm>
              <a:off x="4301276" y="2723476"/>
              <a:ext cx="170564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22" name="Rectangle 34"/>
            <p:cNvSpPr>
              <a:spLocks noChangeArrowheads="1"/>
            </p:cNvSpPr>
            <p:nvPr/>
          </p:nvSpPr>
          <p:spPr bwMode="auto">
            <a:xfrm>
              <a:off x="5178718" y="2723476"/>
              <a:ext cx="1279230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500.3285</a:t>
              </a:r>
            </a:p>
          </p:txBody>
        </p:sp>
        <p:sp>
          <p:nvSpPr>
            <p:cNvPr id="23" name="Rectangle 35"/>
            <p:cNvSpPr>
              <a:spLocks noChangeArrowheads="1"/>
            </p:cNvSpPr>
            <p:nvPr/>
          </p:nvSpPr>
          <p:spPr bwMode="auto">
            <a:xfrm>
              <a:off x="7272341" y="2723476"/>
              <a:ext cx="1108666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250.164</a:t>
              </a:r>
            </a:p>
          </p:txBody>
        </p:sp>
        <p:sp>
          <p:nvSpPr>
            <p:cNvPr id="24" name="Rectangle 36"/>
            <p:cNvSpPr>
              <a:spLocks noChangeArrowheads="1"/>
            </p:cNvSpPr>
            <p:nvPr/>
          </p:nvSpPr>
          <p:spPr bwMode="auto">
            <a:xfrm>
              <a:off x="9151509" y="2723476"/>
              <a:ext cx="767538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42.76</a:t>
              </a:r>
            </a:p>
          </p:txBody>
        </p:sp>
        <p:sp>
          <p:nvSpPr>
            <p:cNvPr id="25" name="Rectangle 37"/>
            <p:cNvSpPr>
              <a:spLocks noChangeArrowheads="1"/>
            </p:cNvSpPr>
            <p:nvPr/>
          </p:nvSpPr>
          <p:spPr bwMode="auto">
            <a:xfrm>
              <a:off x="10568287" y="2723476"/>
              <a:ext cx="767538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0.000</a:t>
              </a:r>
            </a:p>
          </p:txBody>
        </p:sp>
        <p:sp>
          <p:nvSpPr>
            <p:cNvPr id="26" name="Rectangle 39"/>
            <p:cNvSpPr>
              <a:spLocks noChangeArrowheads="1"/>
            </p:cNvSpPr>
            <p:nvPr/>
          </p:nvSpPr>
          <p:spPr bwMode="auto">
            <a:xfrm>
              <a:off x="1333523" y="3055263"/>
              <a:ext cx="1961486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Residual Error</a:t>
              </a:r>
            </a:p>
          </p:txBody>
        </p:sp>
        <p:sp>
          <p:nvSpPr>
            <p:cNvPr id="27" name="Rectangle 40"/>
            <p:cNvSpPr>
              <a:spLocks noChangeArrowheads="1"/>
            </p:cNvSpPr>
            <p:nvPr/>
          </p:nvSpPr>
          <p:spPr bwMode="auto">
            <a:xfrm>
              <a:off x="4115470" y="3055263"/>
              <a:ext cx="341127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17</a:t>
              </a:r>
            </a:p>
          </p:txBody>
        </p:sp>
        <p:sp>
          <p:nvSpPr>
            <p:cNvPr id="28" name="Rectangle 41"/>
            <p:cNvSpPr>
              <a:spLocks noChangeArrowheads="1"/>
            </p:cNvSpPr>
            <p:nvPr/>
          </p:nvSpPr>
          <p:spPr bwMode="auto">
            <a:xfrm>
              <a:off x="5178718" y="3055263"/>
              <a:ext cx="1279230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99.45697</a:t>
              </a:r>
            </a:p>
          </p:txBody>
        </p:sp>
        <p:sp>
          <p:nvSpPr>
            <p:cNvPr id="29" name="Rectangle 42"/>
            <p:cNvSpPr>
              <a:spLocks noChangeArrowheads="1"/>
            </p:cNvSpPr>
            <p:nvPr/>
          </p:nvSpPr>
          <p:spPr bwMode="auto">
            <a:xfrm>
              <a:off x="7687686" y="3055263"/>
              <a:ext cx="767538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5.850</a:t>
              </a:r>
            </a:p>
          </p:txBody>
        </p:sp>
        <p:sp>
          <p:nvSpPr>
            <p:cNvPr id="30" name="Rectangle 44"/>
            <p:cNvSpPr>
              <a:spLocks noChangeArrowheads="1"/>
            </p:cNvSpPr>
            <p:nvPr/>
          </p:nvSpPr>
          <p:spPr bwMode="auto">
            <a:xfrm>
              <a:off x="1308123" y="3387051"/>
              <a:ext cx="648230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Total</a:t>
              </a:r>
            </a:p>
          </p:txBody>
        </p:sp>
        <p:sp>
          <p:nvSpPr>
            <p:cNvPr id="31" name="Rectangle 45"/>
            <p:cNvSpPr>
              <a:spLocks noChangeArrowheads="1"/>
            </p:cNvSpPr>
            <p:nvPr/>
          </p:nvSpPr>
          <p:spPr bwMode="auto">
            <a:xfrm>
              <a:off x="4115470" y="3387051"/>
              <a:ext cx="341127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19</a:t>
              </a:r>
            </a:p>
          </p:txBody>
        </p:sp>
        <p:sp>
          <p:nvSpPr>
            <p:cNvPr id="32" name="Rectangle 46"/>
            <p:cNvSpPr>
              <a:spLocks noChangeArrowheads="1"/>
            </p:cNvSpPr>
            <p:nvPr/>
          </p:nvSpPr>
          <p:spPr bwMode="auto">
            <a:xfrm>
              <a:off x="5178718" y="3387051"/>
              <a:ext cx="1279230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599.7855</a:t>
              </a:r>
            </a:p>
          </p:txBody>
        </p:sp>
        <p:sp>
          <p:nvSpPr>
            <p:cNvPr id="48" name="Line 64"/>
            <p:cNvSpPr>
              <a:spLocks noChangeShapeType="1"/>
            </p:cNvSpPr>
            <p:nvPr/>
          </p:nvSpPr>
          <p:spPr bwMode="auto">
            <a:xfrm>
              <a:off x="1157360" y="1698171"/>
              <a:ext cx="10451580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65"/>
            <p:cNvSpPr>
              <a:spLocks noChangeArrowheads="1"/>
            </p:cNvSpPr>
            <p:nvPr/>
          </p:nvSpPr>
          <p:spPr bwMode="auto">
            <a:xfrm>
              <a:off x="1157360" y="1698171"/>
              <a:ext cx="10479029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66"/>
            <p:cNvSpPr>
              <a:spLocks noChangeShapeType="1"/>
            </p:cNvSpPr>
            <p:nvPr/>
          </p:nvSpPr>
          <p:spPr bwMode="auto">
            <a:xfrm>
              <a:off x="1157360" y="1710651"/>
              <a:ext cx="10451580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67"/>
            <p:cNvSpPr>
              <a:spLocks noChangeArrowheads="1"/>
            </p:cNvSpPr>
            <p:nvPr/>
          </p:nvSpPr>
          <p:spPr bwMode="auto">
            <a:xfrm>
              <a:off x="1157360" y="1710651"/>
              <a:ext cx="10479029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32"/>
            <p:cNvSpPr>
              <a:spLocks noChangeArrowheads="1"/>
            </p:cNvSpPr>
            <p:nvPr/>
          </p:nvSpPr>
          <p:spPr bwMode="auto">
            <a:xfrm>
              <a:off x="1309160" y="2382059"/>
              <a:ext cx="1313343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b="1" dirty="0">
                  <a:effectLst/>
                  <a:latin typeface="Arial" pitchFamily="34" charset="0"/>
                  <a:cs typeface="Arial" pitchFamily="34" charset="0"/>
                </a:rPr>
                <a:t>SOURCE</a:t>
              </a:r>
              <a:endParaRPr kumimoji="0" lang="en-US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L-Shape 2"/>
            <p:cNvSpPr/>
            <p:nvPr/>
          </p:nvSpPr>
          <p:spPr bwMode="auto">
            <a:xfrm flipV="1">
              <a:off x="6940248" y="2691053"/>
              <a:ext cx="4565952" cy="673100"/>
            </a:xfrm>
            <a:prstGeom prst="corner">
              <a:avLst>
                <a:gd name="adj1" fmla="val 51944"/>
                <a:gd name="adj2" fmla="val 258019"/>
              </a:avLst>
            </a:prstGeom>
            <a:noFill/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68750" tIns="34375" rIns="68750" bIns="34375" numCol="1" rtlCol="0" anchor="t" anchorCtr="0" compatLnSpc="1">
              <a:prstTxWarp prst="textNoShape">
                <a:avLst/>
              </a:prstTxWarp>
            </a:bodyPr>
            <a:lstStyle/>
            <a:p>
              <a:pPr marL="343769" indent="-343769" algn="ctr" defTabSz="687537" eaLnBrk="0" hangingPunct="0"/>
              <a:endParaRPr kumimoji="0" lang="en-US" b="0" i="0" u="none" strike="noStrike" cap="none" normalizeH="0" baseline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</a:endParaRPr>
            </a:p>
          </p:txBody>
        </p:sp>
      </p:grpSp>
      <p:sp>
        <p:nvSpPr>
          <p:cNvPr id="141519" name="AutoShape 207"/>
          <p:cNvSpPr>
            <a:spLocks noChangeArrowheads="1"/>
          </p:cNvSpPr>
          <p:nvPr/>
        </p:nvSpPr>
        <p:spPr bwMode="auto">
          <a:xfrm flipH="1">
            <a:off x="4996925" y="3811801"/>
            <a:ext cx="2724345" cy="716147"/>
          </a:xfrm>
          <a:prstGeom prst="wedgeRoundRectCallout">
            <a:avLst>
              <a:gd name="adj1" fmla="val -56241"/>
              <a:gd name="adj2" fmla="val -147838"/>
              <a:gd name="adj3" fmla="val 16667"/>
            </a:avLst>
          </a:prstGeom>
          <a:solidFill>
            <a:schemeClr val="bg1">
              <a:lumMod val="9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  <a:extLst/>
        </p:spPr>
        <p:txBody>
          <a:bodyPr/>
          <a:lstStyle/>
          <a:p>
            <a:r>
              <a:rPr lang="en-US" sz="1805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-value used to test for</a:t>
            </a:r>
          </a:p>
          <a:p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significance</a:t>
            </a:r>
          </a:p>
        </p:txBody>
      </p:sp>
    </p:spTree>
    <p:extLst>
      <p:ext uri="{BB962C8B-B14F-4D97-AF65-F5344CB8AC3E}">
        <p14:creationId xmlns:p14="http://schemas.microsoft.com/office/powerpoint/2010/main" val="3319380526"/>
      </p:ext>
    </p:extLst>
  </p:cSld>
  <p:clrMapOvr>
    <a:masterClrMapping/>
  </p:clrMapOvr>
  <p:transition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140" name="Rectangle 196"/>
          <p:cNvSpPr>
            <a:spLocks noChangeArrowheads="1"/>
          </p:cNvSpPr>
          <p:nvPr/>
        </p:nvSpPr>
        <p:spPr bwMode="auto">
          <a:xfrm>
            <a:off x="457200" y="1090781"/>
            <a:ext cx="7772400" cy="51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0" b="1" i="1" dirty="0">
                <a:latin typeface="+mn-lt"/>
                <a:cs typeface="Arial" panose="020B0604020202020204" pitchFamily="34" charset="0"/>
              </a:rPr>
              <a:t>F </a:t>
            </a:r>
            <a:r>
              <a:rPr lang="en-US" sz="2400" b="1" dirty="0">
                <a:latin typeface="+mn-lt"/>
                <a:cs typeface="Arial" panose="020B0604020202020204" pitchFamily="34" charset="0"/>
              </a:rPr>
              <a:t> Test for Overall Significance</a:t>
            </a:r>
          </a:p>
        </p:txBody>
      </p:sp>
      <p:sp>
        <p:nvSpPr>
          <p:cNvPr id="211141" name="Rectangle 197"/>
          <p:cNvSpPr>
            <a:spLocks noChangeArrowheads="1"/>
          </p:cNvSpPr>
          <p:nvPr/>
        </p:nvSpPr>
        <p:spPr bwMode="auto">
          <a:xfrm>
            <a:off x="781050" y="1767540"/>
            <a:ext cx="2228850" cy="4153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Test Statistics:</a:t>
            </a:r>
          </a:p>
        </p:txBody>
      </p:sp>
      <p:sp>
        <p:nvSpPr>
          <p:cNvPr id="211142" name="Rectangle 198"/>
          <p:cNvSpPr>
            <a:spLocks noChangeArrowheads="1"/>
          </p:cNvSpPr>
          <p:nvPr/>
        </p:nvSpPr>
        <p:spPr bwMode="auto">
          <a:xfrm>
            <a:off x="1458875" y="2225876"/>
            <a:ext cx="2324100" cy="57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MSR/MSE</a:t>
            </a:r>
          </a:p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 = 250.16/5.85 = 42.76</a:t>
            </a:r>
          </a:p>
        </p:txBody>
      </p:sp>
      <p:sp>
        <p:nvSpPr>
          <p:cNvPr id="211144" name="Rectangle 200"/>
          <p:cNvSpPr>
            <a:spLocks noChangeArrowheads="1"/>
          </p:cNvSpPr>
          <p:nvPr/>
        </p:nvSpPr>
        <p:spPr bwMode="auto">
          <a:xfrm>
            <a:off x="781050" y="3237102"/>
            <a:ext cx="2228850" cy="4153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Conclusion:</a:t>
            </a:r>
          </a:p>
        </p:txBody>
      </p:sp>
      <p:sp>
        <p:nvSpPr>
          <p:cNvPr id="211146" name="Rectangle 202"/>
          <p:cNvSpPr>
            <a:spLocks noChangeArrowheads="1"/>
          </p:cNvSpPr>
          <p:nvPr/>
        </p:nvSpPr>
        <p:spPr bwMode="auto">
          <a:xfrm>
            <a:off x="1458875" y="3695438"/>
            <a:ext cx="5048250" cy="615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-value </a:t>
            </a:r>
            <a:r>
              <a:rPr lang="en-US" sz="1805" u="sng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&lt;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.05, so we can reject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H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0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(Also,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42.76 </a:t>
            </a:r>
            <a:r>
              <a:rPr lang="en-US" sz="1805" u="sng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&gt;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3.59)</a:t>
            </a:r>
          </a:p>
        </p:txBody>
      </p:sp>
    </p:spTree>
    <p:extLst>
      <p:ext uri="{BB962C8B-B14F-4D97-AF65-F5344CB8AC3E}">
        <p14:creationId xmlns:p14="http://schemas.microsoft.com/office/powerpoint/2010/main" val="1193921275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52"/>
          <p:cNvSpPr>
            <a:spLocks noChangeArrowheads="1"/>
          </p:cNvSpPr>
          <p:nvPr/>
        </p:nvSpPr>
        <p:spPr bwMode="auto">
          <a:xfrm>
            <a:off x="688998" y="1703087"/>
            <a:ext cx="7467601" cy="675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In this chapter we continue our study of regression analysis by considering situations involving two or more independent variables.</a:t>
            </a:r>
          </a:p>
        </p:txBody>
      </p:sp>
      <p:sp>
        <p:nvSpPr>
          <p:cNvPr id="3" name="Rectangle 2053"/>
          <p:cNvSpPr>
            <a:spLocks noChangeArrowheads="1"/>
          </p:cNvSpPr>
          <p:nvPr/>
        </p:nvSpPr>
        <p:spPr bwMode="auto">
          <a:xfrm>
            <a:off x="536598" y="1016829"/>
            <a:ext cx="7772400" cy="54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Multiple Regression</a:t>
            </a:r>
          </a:p>
        </p:txBody>
      </p:sp>
      <p:sp>
        <p:nvSpPr>
          <p:cNvPr id="4" name="Rectangle 2055"/>
          <p:cNvSpPr>
            <a:spLocks noChangeArrowheads="1"/>
          </p:cNvSpPr>
          <p:nvPr/>
        </p:nvSpPr>
        <p:spPr bwMode="auto">
          <a:xfrm>
            <a:off x="688998" y="2361943"/>
            <a:ext cx="7467601" cy="942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This subject area, called multiple regression analysis, enables us to consider more factors and thus obtain better estimates than are possible with simple linear regression.</a:t>
            </a:r>
          </a:p>
        </p:txBody>
      </p:sp>
    </p:spTree>
    <p:extLst>
      <p:ext uri="{BB962C8B-B14F-4D97-AF65-F5344CB8AC3E}">
        <p14:creationId xmlns:p14="http://schemas.microsoft.com/office/powerpoint/2010/main" val="2179646872"/>
      </p:ext>
    </p:extLst>
  </p:cSld>
  <p:clrMapOvr>
    <a:masterClrMapping/>
  </p:clrMapOvr>
  <p:transition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ChangeArrowheads="1"/>
          </p:cNvSpPr>
          <p:nvPr/>
        </p:nvSpPr>
        <p:spPr bwMode="auto">
          <a:xfrm>
            <a:off x="549062" y="1089741"/>
            <a:ext cx="7772400" cy="461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Testing for Significance:  </a:t>
            </a:r>
            <a:r>
              <a:rPr lang="en-US" sz="2400" b="1" i="1" dirty="0">
                <a:latin typeface="+mn-lt"/>
                <a:cs typeface="Arial" panose="020B0604020202020204" pitchFamily="34" charset="0"/>
              </a:rPr>
              <a:t>t </a:t>
            </a:r>
            <a:r>
              <a:rPr lang="en-US" sz="2400" b="1" dirty="0">
                <a:latin typeface="+mn-lt"/>
                <a:cs typeface="Arial" panose="020B0604020202020204" pitchFamily="34" charset="0"/>
              </a:rPr>
              <a:t> Test</a:t>
            </a:r>
          </a:p>
        </p:txBody>
      </p:sp>
      <p:sp>
        <p:nvSpPr>
          <p:cNvPr id="211971" name="Rectangle 3"/>
          <p:cNvSpPr>
            <a:spLocks noChangeArrowheads="1"/>
          </p:cNvSpPr>
          <p:nvPr/>
        </p:nvSpPr>
        <p:spPr bwMode="auto">
          <a:xfrm>
            <a:off x="781050" y="1588430"/>
            <a:ext cx="2228850" cy="4153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Hypotheses:</a:t>
            </a:r>
          </a:p>
        </p:txBody>
      </p:sp>
      <p:sp>
        <p:nvSpPr>
          <p:cNvPr id="211972" name="Rectangle 4"/>
          <p:cNvSpPr>
            <a:spLocks noChangeArrowheads="1"/>
          </p:cNvSpPr>
          <p:nvPr/>
        </p:nvSpPr>
        <p:spPr bwMode="auto">
          <a:xfrm>
            <a:off x="781050" y="4298167"/>
            <a:ext cx="2228850" cy="4153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Rejection Rule:</a:t>
            </a:r>
          </a:p>
        </p:txBody>
      </p:sp>
      <p:sp>
        <p:nvSpPr>
          <p:cNvPr id="211973" name="Rectangle 5"/>
          <p:cNvSpPr>
            <a:spLocks noChangeArrowheads="1"/>
          </p:cNvSpPr>
          <p:nvPr/>
        </p:nvSpPr>
        <p:spPr bwMode="auto">
          <a:xfrm>
            <a:off x="781050" y="3024668"/>
            <a:ext cx="2228850" cy="4153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Test Statistics:</a:t>
            </a:r>
          </a:p>
        </p:txBody>
      </p:sp>
      <p:sp>
        <p:nvSpPr>
          <p:cNvPr id="211976" name="Rectangle 8"/>
          <p:cNvSpPr>
            <a:spLocks noChangeArrowheads="1"/>
          </p:cNvSpPr>
          <p:nvPr/>
        </p:nvSpPr>
        <p:spPr bwMode="auto">
          <a:xfrm>
            <a:off x="1895475" y="4684106"/>
            <a:ext cx="4954077" cy="1092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Reject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H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0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if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-value </a:t>
            </a:r>
            <a:r>
              <a:rPr lang="en-US" sz="1805" u="sng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&lt;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or if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1805" u="sng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&lt;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-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</a:t>
            </a:r>
            <a:r>
              <a:rPr lang="en-US" sz="1805" i="1" baseline="-25000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</a:t>
            </a:r>
            <a:r>
              <a:rPr lang="en-US" sz="1805" baseline="-25000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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or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1805" u="sng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&gt;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</a:t>
            </a:r>
            <a:r>
              <a:rPr lang="en-US" sz="1805" i="1" baseline="-25000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</a:t>
            </a:r>
            <a:r>
              <a:rPr lang="en-US" sz="1805" baseline="-25000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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where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</a:t>
            </a:r>
            <a:r>
              <a:rPr lang="en-US" sz="1805" i="1" baseline="-25000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</a:t>
            </a:r>
            <a:r>
              <a:rPr lang="en-US" sz="1805" baseline="-25000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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is based on a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distribution with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-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– 1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degrees of freedom.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64745" y="2085066"/>
            <a:ext cx="1021433" cy="370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H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0</a:t>
            </a: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: </a:t>
            </a:r>
            <a:r>
              <a:rPr lang="en-US" sz="1805" i="1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</a:t>
            </a:r>
            <a:r>
              <a:rPr lang="en-US" sz="1805" i="1" baseline="-2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=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71402" y="2450637"/>
            <a:ext cx="1032655" cy="370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H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</a:t>
            </a: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:</a:t>
            </a:r>
            <a:r>
              <a:rPr lang="en-US" sz="1805" i="1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 </a:t>
            </a:r>
            <a:r>
              <a:rPr lang="en-US" sz="1805" i="1" baseline="-2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805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≠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895475" y="3432591"/>
                <a:ext cx="908582" cy="702885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/>
                        </a:rPr>
                        <m:t>𝑡</m:t>
                      </m:r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5475" y="3432591"/>
                <a:ext cx="908582" cy="7028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9882028"/>
      </p:ext>
    </p:extLst>
  </p:cSld>
  <p:clrMapOvr>
    <a:masterClrMapping/>
  </p:clrMapOvr>
  <p:transition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708" name="Rectangle 196"/>
          <p:cNvSpPr>
            <a:spLocks noChangeArrowheads="1"/>
          </p:cNvSpPr>
          <p:nvPr/>
        </p:nvSpPr>
        <p:spPr bwMode="auto">
          <a:xfrm>
            <a:off x="483075" y="1023554"/>
            <a:ext cx="7772400" cy="552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0" b="1" i="1" dirty="0">
                <a:latin typeface="+mn-lt"/>
                <a:cs typeface="Arial" panose="020B0604020202020204" pitchFamily="34" charset="0"/>
              </a:rPr>
              <a:t>t</a:t>
            </a:r>
            <a:r>
              <a:rPr lang="en-US" sz="2400" b="1" dirty="0">
                <a:latin typeface="+mn-lt"/>
                <a:cs typeface="Arial" panose="020B0604020202020204" pitchFamily="34" charset="0"/>
              </a:rPr>
              <a:t>  Test for Significance of Individual Parameters</a:t>
            </a:r>
          </a:p>
        </p:txBody>
      </p:sp>
      <p:sp>
        <p:nvSpPr>
          <p:cNvPr id="192712" name="Rectangle 200"/>
          <p:cNvSpPr>
            <a:spLocks noChangeArrowheads="1"/>
          </p:cNvSpPr>
          <p:nvPr/>
        </p:nvSpPr>
        <p:spPr bwMode="auto">
          <a:xfrm>
            <a:off x="781050" y="1843929"/>
            <a:ext cx="2228850" cy="4153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Hypotheses:</a:t>
            </a:r>
          </a:p>
        </p:txBody>
      </p:sp>
      <p:sp>
        <p:nvSpPr>
          <p:cNvPr id="192713" name="Rectangle 201"/>
          <p:cNvSpPr>
            <a:spLocks noChangeArrowheads="1"/>
          </p:cNvSpPr>
          <p:nvPr/>
        </p:nvSpPr>
        <p:spPr bwMode="auto">
          <a:xfrm>
            <a:off x="781050" y="3374070"/>
            <a:ext cx="2228850" cy="4153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Rejection Rule:</a:t>
            </a:r>
          </a:p>
        </p:txBody>
      </p:sp>
      <p:sp>
        <p:nvSpPr>
          <p:cNvPr id="192718" name="Text Box 206"/>
          <p:cNvSpPr txBox="1">
            <a:spLocks noChangeArrowheads="1"/>
          </p:cNvSpPr>
          <p:nvPr/>
        </p:nvSpPr>
        <p:spPr bwMode="auto">
          <a:xfrm>
            <a:off x="1153524" y="3829231"/>
            <a:ext cx="5551307" cy="703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1" algn="l">
              <a:spcBef>
                <a:spcPct val="20000"/>
              </a:spcBef>
              <a:buClr>
                <a:srgbClr val="66FFFF"/>
              </a:buClr>
              <a:buSzPct val="125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For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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.05 and </a:t>
            </a:r>
            <a:r>
              <a:rPr lang="en-US" sz="1805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d.f.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17,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.025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2.11</a:t>
            </a:r>
          </a:p>
          <a:p>
            <a:pPr lvl="1" algn="l">
              <a:spcBef>
                <a:spcPct val="20000"/>
              </a:spcBef>
              <a:buClr>
                <a:srgbClr val="66FFFF"/>
              </a:buClr>
              <a:buSzPct val="125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Reject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H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0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if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-value </a:t>
            </a:r>
            <a:r>
              <a:rPr lang="en-US" sz="1805" u="sng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&lt;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.05, or if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1805" u="sng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&lt;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-2.11 or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1805" u="sng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&gt;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2.11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7562" y="2183594"/>
            <a:ext cx="1015021" cy="370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H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0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: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37232" y="2549165"/>
            <a:ext cx="1010213" cy="370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H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: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≠ 0</a:t>
            </a:r>
          </a:p>
        </p:txBody>
      </p:sp>
    </p:spTree>
    <p:extLst>
      <p:ext uri="{BB962C8B-B14F-4D97-AF65-F5344CB8AC3E}">
        <p14:creationId xmlns:p14="http://schemas.microsoft.com/office/powerpoint/2010/main" val="923888624"/>
      </p:ext>
    </p:extLst>
  </p:cSld>
  <p:clrMapOvr>
    <a:masterClrMapping/>
  </p:clrMapOvr>
  <p:transition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2"/>
          <p:cNvSpPr>
            <a:spLocks noChangeArrowheads="1"/>
          </p:cNvSpPr>
          <p:nvPr/>
        </p:nvSpPr>
        <p:spPr bwMode="auto">
          <a:xfrm>
            <a:off x="674688" y="1705473"/>
            <a:ext cx="6096000" cy="440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Regression Equation Output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012154" y="2273617"/>
            <a:ext cx="6573978" cy="1713921"/>
            <a:chOff x="1511300" y="1943100"/>
            <a:chExt cx="8743619" cy="1892300"/>
          </a:xfrm>
        </p:grpSpPr>
        <p:sp>
          <p:nvSpPr>
            <p:cNvPr id="58" name="Rectangle 57"/>
            <p:cNvSpPr/>
            <p:nvPr/>
          </p:nvSpPr>
          <p:spPr>
            <a:xfrm>
              <a:off x="1511300" y="1943100"/>
              <a:ext cx="8743619" cy="18923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29"/>
            <p:cNvSpPr>
              <a:spLocks noChangeArrowheads="1"/>
            </p:cNvSpPr>
            <p:nvPr/>
          </p:nvSpPr>
          <p:spPr bwMode="auto">
            <a:xfrm>
              <a:off x="4215025" y="2200506"/>
              <a:ext cx="628955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 b="1" dirty="0" err="1">
                  <a:latin typeface="Arial" pitchFamily="34" charset="0"/>
                  <a:cs typeface="Arial" pitchFamily="34" charset="0"/>
                </a:rPr>
                <a:t>Coef</a:t>
              </a:r>
              <a:endParaRPr lang="en-US" sz="1353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30"/>
            <p:cNvSpPr>
              <a:spLocks noChangeArrowheads="1"/>
            </p:cNvSpPr>
            <p:nvPr/>
          </p:nvSpPr>
          <p:spPr bwMode="auto">
            <a:xfrm>
              <a:off x="5582027" y="2200506"/>
              <a:ext cx="1083081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 b="1" dirty="0">
                  <a:latin typeface="Arial" pitchFamily="34" charset="0"/>
                  <a:cs typeface="Arial" pitchFamily="34" charset="0"/>
                </a:rPr>
                <a:t>SE </a:t>
              </a:r>
              <a:r>
                <a:rPr lang="en-US" sz="1654" b="1" dirty="0" err="1">
                  <a:latin typeface="Arial" pitchFamily="34" charset="0"/>
                  <a:cs typeface="Arial" pitchFamily="34" charset="0"/>
                </a:rPr>
                <a:t>Coef</a:t>
              </a:r>
              <a:endParaRPr lang="en-US" sz="1353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31"/>
            <p:cNvSpPr>
              <a:spLocks noChangeArrowheads="1"/>
            </p:cNvSpPr>
            <p:nvPr/>
          </p:nvSpPr>
          <p:spPr bwMode="auto">
            <a:xfrm>
              <a:off x="7659366" y="2200506"/>
              <a:ext cx="172697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 b="1" dirty="0">
                  <a:latin typeface="Arial" pitchFamily="34" charset="0"/>
                  <a:cs typeface="Arial" pitchFamily="34" charset="0"/>
                </a:rPr>
                <a:t>T</a:t>
              </a:r>
              <a:endParaRPr lang="en-US" sz="1353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32"/>
            <p:cNvSpPr>
              <a:spLocks noChangeArrowheads="1"/>
            </p:cNvSpPr>
            <p:nvPr/>
          </p:nvSpPr>
          <p:spPr bwMode="auto">
            <a:xfrm>
              <a:off x="9118662" y="2142450"/>
              <a:ext cx="172697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 b="1" dirty="0">
                  <a:latin typeface="Arial" pitchFamily="34" charset="0"/>
                  <a:cs typeface="Arial" pitchFamily="34" charset="0"/>
                </a:rPr>
                <a:t>p</a:t>
              </a:r>
              <a:endParaRPr lang="en-US" sz="1353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34"/>
            <p:cNvSpPr>
              <a:spLocks noChangeArrowheads="1"/>
            </p:cNvSpPr>
            <p:nvPr/>
          </p:nvSpPr>
          <p:spPr bwMode="auto">
            <a:xfrm>
              <a:off x="1741040" y="2559281"/>
              <a:ext cx="1228061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dirty="0">
                  <a:effectLst/>
                  <a:latin typeface="Arial" pitchFamily="34" charset="0"/>
                  <a:cs typeface="Arial" pitchFamily="34" charset="0"/>
                </a:rPr>
                <a:t>Constant</a:t>
              </a:r>
              <a:endParaRPr lang="en-US" sz="1353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35"/>
            <p:cNvSpPr>
              <a:spLocks noChangeArrowheads="1"/>
            </p:cNvSpPr>
            <p:nvPr/>
          </p:nvSpPr>
          <p:spPr bwMode="auto">
            <a:xfrm>
              <a:off x="3924560" y="2559281"/>
              <a:ext cx="1025517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 dirty="0">
                  <a:latin typeface="Arial" pitchFamily="34" charset="0"/>
                  <a:cs typeface="Arial" pitchFamily="34" charset="0"/>
                </a:rPr>
                <a:t>3.17394</a:t>
              </a:r>
              <a:endParaRPr lang="en-US" sz="1353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36"/>
            <p:cNvSpPr>
              <a:spLocks noChangeArrowheads="1"/>
            </p:cNvSpPr>
            <p:nvPr/>
          </p:nvSpPr>
          <p:spPr bwMode="auto">
            <a:xfrm>
              <a:off x="5691821" y="2559281"/>
              <a:ext cx="1025517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>
                  <a:latin typeface="Arial" pitchFamily="34" charset="0"/>
                  <a:cs typeface="Arial" pitchFamily="34" charset="0"/>
                </a:rPr>
                <a:t>6.15607</a:t>
              </a:r>
              <a:endParaRPr lang="en-US" sz="1353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37"/>
            <p:cNvSpPr>
              <a:spLocks noChangeArrowheads="1"/>
            </p:cNvSpPr>
            <p:nvPr/>
          </p:nvSpPr>
          <p:spPr bwMode="auto">
            <a:xfrm>
              <a:off x="7300731" y="2559281"/>
              <a:ext cx="867745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>
                  <a:latin typeface="Arial" pitchFamily="34" charset="0"/>
                  <a:cs typeface="Arial" pitchFamily="34" charset="0"/>
                </a:rPr>
                <a:t>0.5156</a:t>
              </a:r>
              <a:endParaRPr lang="en-US" sz="1353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38"/>
            <p:cNvSpPr>
              <a:spLocks noChangeArrowheads="1"/>
            </p:cNvSpPr>
            <p:nvPr/>
          </p:nvSpPr>
          <p:spPr bwMode="auto">
            <a:xfrm>
              <a:off x="8760028" y="2559281"/>
              <a:ext cx="1025517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 dirty="0">
                  <a:latin typeface="Arial" pitchFamily="34" charset="0"/>
                  <a:cs typeface="Arial" pitchFamily="34" charset="0"/>
                </a:rPr>
                <a:t>0.61279</a:t>
              </a:r>
              <a:endParaRPr lang="en-US" sz="1353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40"/>
            <p:cNvSpPr>
              <a:spLocks noChangeArrowheads="1"/>
            </p:cNvSpPr>
            <p:nvPr/>
          </p:nvSpPr>
          <p:spPr bwMode="auto">
            <a:xfrm>
              <a:off x="1741040" y="2919643"/>
              <a:ext cx="1413549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>
                  <a:latin typeface="Arial" pitchFamily="34" charset="0"/>
                  <a:cs typeface="Arial" pitchFamily="34" charset="0"/>
                </a:rPr>
                <a:t>Experience</a:t>
              </a:r>
              <a:endParaRPr lang="en-US" sz="1353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41"/>
            <p:cNvSpPr>
              <a:spLocks noChangeArrowheads="1"/>
            </p:cNvSpPr>
            <p:nvPr/>
          </p:nvSpPr>
          <p:spPr bwMode="auto">
            <a:xfrm>
              <a:off x="4118812" y="2919643"/>
              <a:ext cx="867745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>
                  <a:latin typeface="Arial" pitchFamily="34" charset="0"/>
                  <a:cs typeface="Arial" pitchFamily="34" charset="0"/>
                </a:rPr>
                <a:t>1.4039</a:t>
              </a:r>
              <a:endParaRPr lang="en-US" sz="1353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42"/>
            <p:cNvSpPr>
              <a:spLocks noChangeArrowheads="1"/>
            </p:cNvSpPr>
            <p:nvPr/>
          </p:nvSpPr>
          <p:spPr bwMode="auto">
            <a:xfrm>
              <a:off x="5691821" y="2919643"/>
              <a:ext cx="1025517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>
                  <a:latin typeface="Arial" pitchFamily="34" charset="0"/>
                  <a:cs typeface="Arial" pitchFamily="34" charset="0"/>
                </a:rPr>
                <a:t>0.19857</a:t>
              </a:r>
              <a:endParaRPr lang="en-US" sz="1353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43"/>
            <p:cNvSpPr>
              <a:spLocks noChangeArrowheads="1"/>
            </p:cNvSpPr>
            <p:nvPr/>
          </p:nvSpPr>
          <p:spPr bwMode="auto">
            <a:xfrm>
              <a:off x="7300731" y="2919643"/>
              <a:ext cx="867745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>
                  <a:latin typeface="Arial" pitchFamily="34" charset="0"/>
                  <a:cs typeface="Arial" pitchFamily="34" charset="0"/>
                </a:rPr>
                <a:t>7.0702</a:t>
              </a:r>
              <a:endParaRPr lang="en-US" sz="1353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44"/>
            <p:cNvSpPr>
              <a:spLocks noChangeArrowheads="1"/>
            </p:cNvSpPr>
            <p:nvPr/>
          </p:nvSpPr>
          <p:spPr bwMode="auto">
            <a:xfrm>
              <a:off x="8787477" y="2919643"/>
              <a:ext cx="991404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>
                  <a:latin typeface="Arial" pitchFamily="34" charset="0"/>
                  <a:cs typeface="Arial" pitchFamily="34" charset="0"/>
                </a:rPr>
                <a:t>1.9E-06</a:t>
              </a:r>
              <a:endParaRPr lang="en-US" sz="1353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46"/>
            <p:cNvSpPr>
              <a:spLocks noChangeArrowheads="1"/>
            </p:cNvSpPr>
            <p:nvPr/>
          </p:nvSpPr>
          <p:spPr bwMode="auto">
            <a:xfrm>
              <a:off x="1741040" y="3280006"/>
              <a:ext cx="1335346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>
                  <a:latin typeface="Arial" pitchFamily="34" charset="0"/>
                  <a:cs typeface="Arial" pitchFamily="34" charset="0"/>
                </a:rPr>
                <a:t>Test Score</a:t>
              </a:r>
              <a:endParaRPr lang="en-US" sz="1353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47"/>
            <p:cNvSpPr>
              <a:spLocks noChangeArrowheads="1"/>
            </p:cNvSpPr>
            <p:nvPr/>
          </p:nvSpPr>
          <p:spPr bwMode="auto">
            <a:xfrm>
              <a:off x="3924560" y="3280006"/>
              <a:ext cx="1025517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>
                  <a:latin typeface="Arial" pitchFamily="34" charset="0"/>
                  <a:cs typeface="Arial" pitchFamily="34" charset="0"/>
                </a:rPr>
                <a:t>0.25089</a:t>
              </a:r>
              <a:endParaRPr lang="en-US" sz="1353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48"/>
            <p:cNvSpPr>
              <a:spLocks noChangeArrowheads="1"/>
            </p:cNvSpPr>
            <p:nvPr/>
          </p:nvSpPr>
          <p:spPr bwMode="auto">
            <a:xfrm>
              <a:off x="5691821" y="3280006"/>
              <a:ext cx="1025517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>
                  <a:latin typeface="Arial" pitchFamily="34" charset="0"/>
                  <a:cs typeface="Arial" pitchFamily="34" charset="0"/>
                </a:rPr>
                <a:t>0.07735</a:t>
              </a:r>
              <a:endParaRPr lang="en-US" sz="1353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49"/>
            <p:cNvSpPr>
              <a:spLocks noChangeArrowheads="1"/>
            </p:cNvSpPr>
            <p:nvPr/>
          </p:nvSpPr>
          <p:spPr bwMode="auto">
            <a:xfrm>
              <a:off x="7300731" y="3280006"/>
              <a:ext cx="867745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>
                  <a:latin typeface="Arial" pitchFamily="34" charset="0"/>
                  <a:cs typeface="Arial" pitchFamily="34" charset="0"/>
                </a:rPr>
                <a:t>3.2433</a:t>
              </a:r>
              <a:endParaRPr lang="en-US" sz="1353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50"/>
            <p:cNvSpPr>
              <a:spLocks noChangeArrowheads="1"/>
            </p:cNvSpPr>
            <p:nvPr/>
          </p:nvSpPr>
          <p:spPr bwMode="auto">
            <a:xfrm>
              <a:off x="8760028" y="3280006"/>
              <a:ext cx="1025517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>
                  <a:latin typeface="Arial" pitchFamily="34" charset="0"/>
                  <a:cs typeface="Arial" pitchFamily="34" charset="0"/>
                </a:rPr>
                <a:t>0.00478</a:t>
              </a:r>
              <a:endParaRPr lang="en-US" sz="1353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34"/>
            <p:cNvSpPr>
              <a:spLocks noChangeArrowheads="1"/>
            </p:cNvSpPr>
            <p:nvPr/>
          </p:nvSpPr>
          <p:spPr bwMode="auto">
            <a:xfrm>
              <a:off x="1731391" y="2189176"/>
              <a:ext cx="1347456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b="1" dirty="0">
                  <a:effectLst/>
                  <a:latin typeface="Arial" pitchFamily="34" charset="0"/>
                  <a:cs typeface="Arial" pitchFamily="34" charset="0"/>
                </a:rPr>
                <a:t>Predictor</a:t>
              </a:r>
              <a:endParaRPr lang="en-US" sz="1353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10"/>
            <p:cNvSpPr>
              <a:spLocks noChangeArrowheads="1"/>
            </p:cNvSpPr>
            <p:nvPr/>
          </p:nvSpPr>
          <p:spPr bwMode="auto">
            <a:xfrm>
              <a:off x="7123877" y="2894470"/>
              <a:ext cx="2896424" cy="365125"/>
            </a:xfrm>
            <a:prstGeom prst="rect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" name="Rectangle 196"/>
          <p:cNvSpPr>
            <a:spLocks noChangeArrowheads="1"/>
          </p:cNvSpPr>
          <p:nvPr/>
        </p:nvSpPr>
        <p:spPr bwMode="auto">
          <a:xfrm>
            <a:off x="483075" y="1071511"/>
            <a:ext cx="7772400" cy="552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0" b="1" i="1" dirty="0">
                <a:latin typeface="+mn-lt"/>
                <a:cs typeface="Arial" panose="020B0604020202020204" pitchFamily="34" charset="0"/>
              </a:rPr>
              <a:t>t</a:t>
            </a:r>
            <a:r>
              <a:rPr lang="en-US" sz="2400" b="1" dirty="0">
                <a:latin typeface="+mn-lt"/>
                <a:cs typeface="Arial" panose="020B0604020202020204" pitchFamily="34" charset="0"/>
              </a:rPr>
              <a:t>  Test for Significance of Individual Parameters</a:t>
            </a:r>
          </a:p>
        </p:txBody>
      </p:sp>
    </p:spTree>
    <p:extLst>
      <p:ext uri="{BB962C8B-B14F-4D97-AF65-F5344CB8AC3E}">
        <p14:creationId xmlns:p14="http://schemas.microsoft.com/office/powerpoint/2010/main" val="3046735154"/>
      </p:ext>
    </p:extLst>
  </p:cSld>
  <p:clrMapOvr>
    <a:masterClrMapping/>
  </p:clrMapOvr>
  <p:transition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2"/>
          <p:cNvSpPr>
            <a:spLocks noChangeArrowheads="1"/>
          </p:cNvSpPr>
          <p:nvPr/>
        </p:nvSpPr>
        <p:spPr bwMode="auto">
          <a:xfrm>
            <a:off x="674688" y="1705473"/>
            <a:ext cx="6096000" cy="440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Regression Equation Output</a:t>
            </a:r>
          </a:p>
        </p:txBody>
      </p:sp>
      <p:sp>
        <p:nvSpPr>
          <p:cNvPr id="4" name="AutoShape 3"/>
          <p:cNvSpPr>
            <a:spLocks noChangeAspect="1" noChangeArrowheads="1" noTextEdit="1"/>
          </p:cNvSpPr>
          <p:nvPr/>
        </p:nvSpPr>
        <p:spPr bwMode="auto">
          <a:xfrm>
            <a:off x="983804" y="1947943"/>
            <a:ext cx="6508750" cy="19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750" tIns="34375" rIns="68750" bIns="34375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Rectangle 196"/>
          <p:cNvSpPr>
            <a:spLocks noChangeArrowheads="1"/>
          </p:cNvSpPr>
          <p:nvPr/>
        </p:nvSpPr>
        <p:spPr bwMode="auto">
          <a:xfrm>
            <a:off x="483438" y="1054211"/>
            <a:ext cx="7772400" cy="552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0" b="1" i="1" dirty="0">
                <a:latin typeface="+mn-lt"/>
                <a:cs typeface="Arial" panose="020B0604020202020204" pitchFamily="34" charset="0"/>
              </a:rPr>
              <a:t>t</a:t>
            </a:r>
            <a:r>
              <a:rPr lang="en-US" sz="2400" b="1" dirty="0">
                <a:latin typeface="+mn-lt"/>
                <a:cs typeface="Arial" panose="020B0604020202020204" pitchFamily="34" charset="0"/>
              </a:rPr>
              <a:t>  Test for Significance of Individual Parameters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018960" y="2254519"/>
            <a:ext cx="6549113" cy="1714166"/>
            <a:chOff x="1380652" y="1943100"/>
            <a:chExt cx="8710548" cy="1930400"/>
          </a:xfrm>
        </p:grpSpPr>
        <p:sp>
          <p:nvSpPr>
            <p:cNvPr id="57" name="Rectangle 56"/>
            <p:cNvSpPr/>
            <p:nvPr/>
          </p:nvSpPr>
          <p:spPr>
            <a:xfrm>
              <a:off x="1380652" y="1943100"/>
              <a:ext cx="8710548" cy="19304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29"/>
            <p:cNvSpPr>
              <a:spLocks noChangeArrowheads="1"/>
            </p:cNvSpPr>
            <p:nvPr/>
          </p:nvSpPr>
          <p:spPr bwMode="auto">
            <a:xfrm>
              <a:off x="4215027" y="2200506"/>
              <a:ext cx="628955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 b="1" dirty="0" err="1">
                  <a:latin typeface="Arial" pitchFamily="34" charset="0"/>
                  <a:cs typeface="Arial" pitchFamily="34" charset="0"/>
                </a:rPr>
                <a:t>Coef</a:t>
              </a:r>
              <a:endParaRPr lang="en-US" sz="1353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30"/>
            <p:cNvSpPr>
              <a:spLocks noChangeArrowheads="1"/>
            </p:cNvSpPr>
            <p:nvPr/>
          </p:nvSpPr>
          <p:spPr bwMode="auto">
            <a:xfrm>
              <a:off x="5582028" y="2200506"/>
              <a:ext cx="1083081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 b="1" dirty="0">
                  <a:latin typeface="Arial" pitchFamily="34" charset="0"/>
                  <a:cs typeface="Arial" pitchFamily="34" charset="0"/>
                </a:rPr>
                <a:t>SE </a:t>
              </a:r>
              <a:r>
                <a:rPr lang="en-US" sz="1654" b="1" dirty="0" err="1">
                  <a:latin typeface="Arial" pitchFamily="34" charset="0"/>
                  <a:cs typeface="Arial" pitchFamily="34" charset="0"/>
                </a:rPr>
                <a:t>Coef</a:t>
              </a:r>
              <a:endParaRPr lang="en-US" sz="1353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31"/>
            <p:cNvSpPr>
              <a:spLocks noChangeArrowheads="1"/>
            </p:cNvSpPr>
            <p:nvPr/>
          </p:nvSpPr>
          <p:spPr bwMode="auto">
            <a:xfrm>
              <a:off x="7659367" y="2200506"/>
              <a:ext cx="172697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 b="1" dirty="0">
                  <a:latin typeface="Arial" pitchFamily="34" charset="0"/>
                  <a:cs typeface="Arial" pitchFamily="34" charset="0"/>
                </a:rPr>
                <a:t>T</a:t>
              </a:r>
              <a:endParaRPr lang="en-US" sz="1353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32"/>
            <p:cNvSpPr>
              <a:spLocks noChangeArrowheads="1"/>
            </p:cNvSpPr>
            <p:nvPr/>
          </p:nvSpPr>
          <p:spPr bwMode="auto">
            <a:xfrm>
              <a:off x="9118663" y="2142450"/>
              <a:ext cx="172697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 b="1" dirty="0">
                  <a:latin typeface="Arial" pitchFamily="34" charset="0"/>
                  <a:cs typeface="Arial" pitchFamily="34" charset="0"/>
                </a:rPr>
                <a:t>p</a:t>
              </a:r>
              <a:endParaRPr lang="en-US" sz="1353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34"/>
            <p:cNvSpPr>
              <a:spLocks noChangeArrowheads="1"/>
            </p:cNvSpPr>
            <p:nvPr/>
          </p:nvSpPr>
          <p:spPr bwMode="auto">
            <a:xfrm>
              <a:off x="1741040" y="2559281"/>
              <a:ext cx="1228061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dirty="0">
                  <a:effectLst/>
                  <a:latin typeface="Arial" pitchFamily="34" charset="0"/>
                  <a:cs typeface="Arial" pitchFamily="34" charset="0"/>
                </a:rPr>
                <a:t>Constant</a:t>
              </a:r>
              <a:endParaRPr lang="en-US" sz="1353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35"/>
            <p:cNvSpPr>
              <a:spLocks noChangeArrowheads="1"/>
            </p:cNvSpPr>
            <p:nvPr/>
          </p:nvSpPr>
          <p:spPr bwMode="auto">
            <a:xfrm>
              <a:off x="3924562" y="2559281"/>
              <a:ext cx="1025517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 dirty="0">
                  <a:latin typeface="Arial" pitchFamily="34" charset="0"/>
                  <a:cs typeface="Arial" pitchFamily="34" charset="0"/>
                </a:rPr>
                <a:t>3.17394</a:t>
              </a:r>
              <a:endParaRPr lang="en-US" sz="1353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36"/>
            <p:cNvSpPr>
              <a:spLocks noChangeArrowheads="1"/>
            </p:cNvSpPr>
            <p:nvPr/>
          </p:nvSpPr>
          <p:spPr bwMode="auto">
            <a:xfrm>
              <a:off x="5691821" y="2559281"/>
              <a:ext cx="1025517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>
                  <a:latin typeface="Arial" pitchFamily="34" charset="0"/>
                  <a:cs typeface="Arial" pitchFamily="34" charset="0"/>
                </a:rPr>
                <a:t>6.15607</a:t>
              </a:r>
              <a:endParaRPr lang="en-US" sz="1353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37"/>
            <p:cNvSpPr>
              <a:spLocks noChangeArrowheads="1"/>
            </p:cNvSpPr>
            <p:nvPr/>
          </p:nvSpPr>
          <p:spPr bwMode="auto">
            <a:xfrm>
              <a:off x="7300733" y="2559281"/>
              <a:ext cx="867745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>
                  <a:latin typeface="Arial" pitchFamily="34" charset="0"/>
                  <a:cs typeface="Arial" pitchFamily="34" charset="0"/>
                </a:rPr>
                <a:t>0.5156</a:t>
              </a:r>
              <a:endParaRPr lang="en-US" sz="1353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38"/>
            <p:cNvSpPr>
              <a:spLocks noChangeArrowheads="1"/>
            </p:cNvSpPr>
            <p:nvPr/>
          </p:nvSpPr>
          <p:spPr bwMode="auto">
            <a:xfrm>
              <a:off x="8760029" y="2559281"/>
              <a:ext cx="1025517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 dirty="0">
                  <a:latin typeface="Arial" pitchFamily="34" charset="0"/>
                  <a:cs typeface="Arial" pitchFamily="34" charset="0"/>
                </a:rPr>
                <a:t>0.61279</a:t>
              </a:r>
              <a:endParaRPr lang="en-US" sz="1353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40"/>
            <p:cNvSpPr>
              <a:spLocks noChangeArrowheads="1"/>
            </p:cNvSpPr>
            <p:nvPr/>
          </p:nvSpPr>
          <p:spPr bwMode="auto">
            <a:xfrm>
              <a:off x="1741040" y="2919643"/>
              <a:ext cx="1413549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>
                  <a:latin typeface="Arial" pitchFamily="34" charset="0"/>
                  <a:cs typeface="Arial" pitchFamily="34" charset="0"/>
                </a:rPr>
                <a:t>Experience</a:t>
              </a:r>
              <a:endParaRPr lang="en-US" sz="1353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41"/>
            <p:cNvSpPr>
              <a:spLocks noChangeArrowheads="1"/>
            </p:cNvSpPr>
            <p:nvPr/>
          </p:nvSpPr>
          <p:spPr bwMode="auto">
            <a:xfrm>
              <a:off x="4118813" y="2919643"/>
              <a:ext cx="867745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>
                  <a:latin typeface="Arial" pitchFamily="34" charset="0"/>
                  <a:cs typeface="Arial" pitchFamily="34" charset="0"/>
                </a:rPr>
                <a:t>1.4039</a:t>
              </a:r>
              <a:endParaRPr lang="en-US" sz="1353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42"/>
            <p:cNvSpPr>
              <a:spLocks noChangeArrowheads="1"/>
            </p:cNvSpPr>
            <p:nvPr/>
          </p:nvSpPr>
          <p:spPr bwMode="auto">
            <a:xfrm>
              <a:off x="5691821" y="2919643"/>
              <a:ext cx="1025517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>
                  <a:latin typeface="Arial" pitchFamily="34" charset="0"/>
                  <a:cs typeface="Arial" pitchFamily="34" charset="0"/>
                </a:rPr>
                <a:t>0.19857</a:t>
              </a:r>
              <a:endParaRPr lang="en-US" sz="1353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43"/>
            <p:cNvSpPr>
              <a:spLocks noChangeArrowheads="1"/>
            </p:cNvSpPr>
            <p:nvPr/>
          </p:nvSpPr>
          <p:spPr bwMode="auto">
            <a:xfrm>
              <a:off x="7300733" y="2919643"/>
              <a:ext cx="867745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>
                  <a:latin typeface="Arial" pitchFamily="34" charset="0"/>
                  <a:cs typeface="Arial" pitchFamily="34" charset="0"/>
                </a:rPr>
                <a:t>7.0702</a:t>
              </a:r>
              <a:endParaRPr lang="en-US" sz="1353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44"/>
            <p:cNvSpPr>
              <a:spLocks noChangeArrowheads="1"/>
            </p:cNvSpPr>
            <p:nvPr/>
          </p:nvSpPr>
          <p:spPr bwMode="auto">
            <a:xfrm>
              <a:off x="8787479" y="2919643"/>
              <a:ext cx="991404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>
                  <a:latin typeface="Arial" pitchFamily="34" charset="0"/>
                  <a:cs typeface="Arial" pitchFamily="34" charset="0"/>
                </a:rPr>
                <a:t>1.9E-06</a:t>
              </a:r>
              <a:endParaRPr lang="en-US" sz="1353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46"/>
            <p:cNvSpPr>
              <a:spLocks noChangeArrowheads="1"/>
            </p:cNvSpPr>
            <p:nvPr/>
          </p:nvSpPr>
          <p:spPr bwMode="auto">
            <a:xfrm>
              <a:off x="1741040" y="3280005"/>
              <a:ext cx="1335346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>
                  <a:latin typeface="Arial" pitchFamily="34" charset="0"/>
                  <a:cs typeface="Arial" pitchFamily="34" charset="0"/>
                </a:rPr>
                <a:t>Test Score</a:t>
              </a:r>
              <a:endParaRPr lang="en-US" sz="1353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47"/>
            <p:cNvSpPr>
              <a:spLocks noChangeArrowheads="1"/>
            </p:cNvSpPr>
            <p:nvPr/>
          </p:nvSpPr>
          <p:spPr bwMode="auto">
            <a:xfrm>
              <a:off x="3924562" y="3280005"/>
              <a:ext cx="1025517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>
                  <a:latin typeface="Arial" pitchFamily="34" charset="0"/>
                  <a:cs typeface="Arial" pitchFamily="34" charset="0"/>
                </a:rPr>
                <a:t>0.25089</a:t>
              </a:r>
              <a:endParaRPr lang="en-US" sz="1353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48"/>
            <p:cNvSpPr>
              <a:spLocks noChangeArrowheads="1"/>
            </p:cNvSpPr>
            <p:nvPr/>
          </p:nvSpPr>
          <p:spPr bwMode="auto">
            <a:xfrm>
              <a:off x="5691821" y="3280005"/>
              <a:ext cx="1025517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>
                  <a:latin typeface="Arial" pitchFamily="34" charset="0"/>
                  <a:cs typeface="Arial" pitchFamily="34" charset="0"/>
                </a:rPr>
                <a:t>0.07735</a:t>
              </a:r>
              <a:endParaRPr lang="en-US" sz="1353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49"/>
            <p:cNvSpPr>
              <a:spLocks noChangeArrowheads="1"/>
            </p:cNvSpPr>
            <p:nvPr/>
          </p:nvSpPr>
          <p:spPr bwMode="auto">
            <a:xfrm>
              <a:off x="7300733" y="3280005"/>
              <a:ext cx="867745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>
                  <a:latin typeface="Arial" pitchFamily="34" charset="0"/>
                  <a:cs typeface="Arial" pitchFamily="34" charset="0"/>
                </a:rPr>
                <a:t>3.2433</a:t>
              </a:r>
              <a:endParaRPr lang="en-US" sz="1353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50"/>
            <p:cNvSpPr>
              <a:spLocks noChangeArrowheads="1"/>
            </p:cNvSpPr>
            <p:nvPr/>
          </p:nvSpPr>
          <p:spPr bwMode="auto">
            <a:xfrm>
              <a:off x="8760029" y="3280005"/>
              <a:ext cx="1025517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>
                  <a:latin typeface="Arial" pitchFamily="34" charset="0"/>
                  <a:cs typeface="Arial" pitchFamily="34" charset="0"/>
                </a:rPr>
                <a:t>0.00478</a:t>
              </a:r>
              <a:endParaRPr lang="en-US" sz="1353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34"/>
            <p:cNvSpPr>
              <a:spLocks noChangeArrowheads="1"/>
            </p:cNvSpPr>
            <p:nvPr/>
          </p:nvSpPr>
          <p:spPr bwMode="auto">
            <a:xfrm>
              <a:off x="1731391" y="2189178"/>
              <a:ext cx="1347456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b="1" dirty="0">
                  <a:effectLst/>
                  <a:latin typeface="Arial" pitchFamily="34" charset="0"/>
                  <a:cs typeface="Arial" pitchFamily="34" charset="0"/>
                </a:rPr>
                <a:t>Predictor</a:t>
              </a:r>
              <a:endParaRPr lang="en-US" sz="1353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10"/>
            <p:cNvSpPr>
              <a:spLocks noChangeArrowheads="1"/>
            </p:cNvSpPr>
            <p:nvPr/>
          </p:nvSpPr>
          <p:spPr bwMode="auto">
            <a:xfrm>
              <a:off x="7161977" y="3250070"/>
              <a:ext cx="2803379" cy="365125"/>
            </a:xfrm>
            <a:prstGeom prst="rect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" name="AutoShape 208"/>
          <p:cNvSpPr>
            <a:spLocks noChangeArrowheads="1"/>
          </p:cNvSpPr>
          <p:nvPr/>
        </p:nvSpPr>
        <p:spPr bwMode="auto">
          <a:xfrm flipH="1">
            <a:off x="2122082" y="4139523"/>
            <a:ext cx="4495112" cy="716147"/>
          </a:xfrm>
          <a:prstGeom prst="wedgeRoundRectCallout">
            <a:avLst>
              <a:gd name="adj1" fmla="val -42426"/>
              <a:gd name="adj2" fmla="val -133838"/>
              <a:gd name="adj3" fmla="val 16667"/>
            </a:avLst>
          </a:prstGeom>
          <a:solidFill>
            <a:schemeClr val="bg1">
              <a:lumMod val="9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  <a:extLst/>
        </p:spPr>
        <p:txBody>
          <a:bodyPr/>
          <a:lstStyle/>
          <a:p>
            <a:r>
              <a:rPr lang="en-US" sz="1805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statistic and </a:t>
            </a:r>
            <a:r>
              <a:rPr lang="en-US" sz="1805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-value used to test for </a:t>
            </a:r>
          </a:p>
          <a:p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individual significance of “Test Score”</a:t>
            </a:r>
          </a:p>
        </p:txBody>
      </p:sp>
    </p:spTree>
    <p:extLst>
      <p:ext uri="{BB962C8B-B14F-4D97-AF65-F5344CB8AC3E}">
        <p14:creationId xmlns:p14="http://schemas.microsoft.com/office/powerpoint/2010/main" val="2713420966"/>
      </p:ext>
    </p:extLst>
  </p:cSld>
  <p:clrMapOvr>
    <a:masterClrMapping/>
  </p:clrMapOvr>
  <p:transition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37" name="Rectangle 201"/>
          <p:cNvSpPr>
            <a:spLocks noChangeArrowheads="1"/>
          </p:cNvSpPr>
          <p:nvPr/>
        </p:nvSpPr>
        <p:spPr bwMode="auto">
          <a:xfrm>
            <a:off x="781050" y="1843927"/>
            <a:ext cx="2228850" cy="4153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Test Statistics:</a:t>
            </a:r>
          </a:p>
        </p:txBody>
      </p:sp>
      <p:sp>
        <p:nvSpPr>
          <p:cNvPr id="91338" name="Rectangle 202"/>
          <p:cNvSpPr>
            <a:spLocks noChangeArrowheads="1"/>
          </p:cNvSpPr>
          <p:nvPr/>
        </p:nvSpPr>
        <p:spPr bwMode="auto">
          <a:xfrm>
            <a:off x="781050" y="4153740"/>
            <a:ext cx="2228850" cy="4153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Conclusions:</a:t>
            </a:r>
          </a:p>
        </p:txBody>
      </p:sp>
      <p:sp>
        <p:nvSpPr>
          <p:cNvPr id="91344" name="Text Box 208"/>
          <p:cNvSpPr txBox="1">
            <a:spLocks noChangeArrowheads="1"/>
          </p:cNvSpPr>
          <p:nvPr/>
        </p:nvSpPr>
        <p:spPr bwMode="auto">
          <a:xfrm>
            <a:off x="1163040" y="4569105"/>
            <a:ext cx="4708727" cy="703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rgbClr val="66FFFF"/>
              </a:buClr>
              <a:buSzPct val="125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Reject </a:t>
            </a:r>
            <a:r>
              <a:rPr lang="en-US" sz="1805" u="sng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both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H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0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: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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1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0 and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H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0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: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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0.</a:t>
            </a:r>
          </a:p>
          <a:p>
            <a:pPr lvl="1">
              <a:spcBef>
                <a:spcPct val="20000"/>
              </a:spcBef>
              <a:buClr>
                <a:srgbClr val="66FFFF"/>
              </a:buClr>
              <a:buSzPct val="125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Both independent variables are significant.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970583" y="2331652"/>
                <a:ext cx="2657715" cy="699615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1.4039</m:t>
                          </m:r>
                        </m:num>
                        <m:den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.1986</m:t>
                          </m:r>
                        </m:den>
                      </m:f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=7.07</m:t>
                      </m:r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583" y="2331652"/>
                <a:ext cx="2657715" cy="6996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977845" y="3079160"/>
                <a:ext cx="2657715" cy="699679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5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1805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.25089</m:t>
                          </m:r>
                        </m:num>
                        <m:den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.07735</m:t>
                          </m:r>
                        </m:den>
                      </m:f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=3.24</m:t>
                      </m:r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845" y="3079160"/>
                <a:ext cx="2657715" cy="6996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196"/>
          <p:cNvSpPr>
            <a:spLocks noChangeArrowheads="1"/>
          </p:cNvSpPr>
          <p:nvPr/>
        </p:nvSpPr>
        <p:spPr bwMode="auto">
          <a:xfrm>
            <a:off x="520783" y="1061655"/>
            <a:ext cx="7772400" cy="552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0" b="1" i="1" dirty="0">
                <a:latin typeface="+mn-lt"/>
                <a:cs typeface="Arial" panose="020B0604020202020204" pitchFamily="34" charset="0"/>
              </a:rPr>
              <a:t>t</a:t>
            </a:r>
            <a:r>
              <a:rPr lang="en-US" sz="2400" b="1" dirty="0">
                <a:latin typeface="+mn-lt"/>
                <a:cs typeface="Arial" panose="020B0604020202020204" pitchFamily="34" charset="0"/>
              </a:rPr>
              <a:t>  Test for Significance of Individual Parameters</a:t>
            </a:r>
          </a:p>
        </p:txBody>
      </p:sp>
    </p:spTree>
    <p:extLst>
      <p:ext uri="{BB962C8B-B14F-4D97-AF65-F5344CB8AC3E}">
        <p14:creationId xmlns:p14="http://schemas.microsoft.com/office/powerpoint/2010/main" val="2855684665"/>
      </p:ext>
    </p:extLst>
  </p:cSld>
  <p:clrMapOvr>
    <a:masterClrMapping/>
  </p:clrMapOvr>
  <p:transition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ChangeArrowheads="1"/>
          </p:cNvSpPr>
          <p:nvPr/>
        </p:nvSpPr>
        <p:spPr bwMode="auto">
          <a:xfrm>
            <a:off x="445368" y="1111669"/>
            <a:ext cx="7772400" cy="418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Testing for Significance: </a:t>
            </a:r>
            <a:r>
              <a:rPr lang="en-US" sz="2400" b="1" dirty="0" err="1">
                <a:latin typeface="+mn-lt"/>
                <a:cs typeface="Arial" panose="020B0604020202020204" pitchFamily="34" charset="0"/>
              </a:rPr>
              <a:t>Multicollinearity</a:t>
            </a:r>
            <a:r>
              <a:rPr lang="en-US" sz="2400" b="1" dirty="0">
                <a:latin typeface="+mn-lt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85349" name="Rectangle 5"/>
          <p:cNvSpPr>
            <a:spLocks noChangeArrowheads="1"/>
          </p:cNvSpPr>
          <p:nvPr/>
        </p:nvSpPr>
        <p:spPr bwMode="auto">
          <a:xfrm>
            <a:off x="685564" y="1672053"/>
            <a:ext cx="7677150" cy="84505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term </a:t>
            </a:r>
            <a:r>
              <a:rPr lang="en-US" sz="1805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multicollinearity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refers to the correlation among the independent variables.</a:t>
            </a:r>
          </a:p>
        </p:txBody>
      </p:sp>
      <p:sp>
        <p:nvSpPr>
          <p:cNvPr id="185351" name="Rectangle 7"/>
          <p:cNvSpPr>
            <a:spLocks noChangeArrowheads="1"/>
          </p:cNvSpPr>
          <p:nvPr/>
        </p:nvSpPr>
        <p:spPr bwMode="auto">
          <a:xfrm>
            <a:off x="685564" y="2373877"/>
            <a:ext cx="7677150" cy="1083769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When the independent variables are highly correlated (say, |</a:t>
            </a:r>
            <a:r>
              <a:rPr lang="en-US" sz="1805" i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 </a:t>
            </a: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|&gt; .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7), it is not possible to determine the separate effect of any particular independent variable on the dependent variable.</a:t>
            </a:r>
          </a:p>
        </p:txBody>
      </p:sp>
    </p:spTree>
    <p:extLst>
      <p:ext uri="{BB962C8B-B14F-4D97-AF65-F5344CB8AC3E}">
        <p14:creationId xmlns:p14="http://schemas.microsoft.com/office/powerpoint/2010/main" val="3039459835"/>
      </p:ext>
    </p:extLst>
  </p:cSld>
  <p:clrMapOvr>
    <a:masterClrMapping/>
  </p:clrMapOvr>
  <p:transition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3" name="Rectangle 5"/>
          <p:cNvSpPr>
            <a:spLocks noChangeArrowheads="1"/>
          </p:cNvSpPr>
          <p:nvPr/>
        </p:nvSpPr>
        <p:spPr bwMode="auto">
          <a:xfrm>
            <a:off x="685564" y="2354780"/>
            <a:ext cx="7677150" cy="84505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Every attempt should be made to avoid including independent variables that are highly correlated.</a:t>
            </a:r>
          </a:p>
        </p:txBody>
      </p:sp>
      <p:sp>
        <p:nvSpPr>
          <p:cNvPr id="186375" name="Rectangle 7"/>
          <p:cNvSpPr>
            <a:spLocks noChangeArrowheads="1"/>
          </p:cNvSpPr>
          <p:nvPr/>
        </p:nvSpPr>
        <p:spPr bwMode="auto">
          <a:xfrm>
            <a:off x="685564" y="1700699"/>
            <a:ext cx="7677150" cy="78298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If the estimated regression equation is to be used only for predictive purposes, multicollinearity is usually not a serious problem.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11355" y="1071734"/>
            <a:ext cx="7772400" cy="418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Testing for Significance: </a:t>
            </a:r>
            <a:r>
              <a:rPr lang="en-US" sz="2400" b="1" dirty="0" err="1">
                <a:latin typeface="+mn-lt"/>
                <a:cs typeface="Arial" panose="020B0604020202020204" pitchFamily="34" charset="0"/>
              </a:rPr>
              <a:t>Multicollinearity</a:t>
            </a:r>
            <a:r>
              <a:rPr lang="en-US" sz="2400" b="1" dirty="0">
                <a:latin typeface="+mn-lt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06741277"/>
      </p:ext>
    </p:extLst>
  </p:cSld>
  <p:clrMapOvr>
    <a:masterClrMapping/>
  </p:clrMapOvr>
  <p:transition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ChangeArrowheads="1"/>
          </p:cNvSpPr>
          <p:nvPr/>
        </p:nvSpPr>
        <p:spPr bwMode="auto">
          <a:xfrm>
            <a:off x="520782" y="1188058"/>
            <a:ext cx="7772400" cy="64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Using the Estimated Regression Equation for Estimation and Prediction</a:t>
            </a:r>
          </a:p>
        </p:txBody>
      </p:sp>
      <p:sp>
        <p:nvSpPr>
          <p:cNvPr id="183300" name="Rectangle 4"/>
          <p:cNvSpPr>
            <a:spLocks noChangeArrowheads="1"/>
          </p:cNvSpPr>
          <p:nvPr/>
        </p:nvSpPr>
        <p:spPr bwMode="auto">
          <a:xfrm>
            <a:off x="685564" y="2006255"/>
            <a:ext cx="7677150" cy="1045574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procedures for estimating the mean value of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y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and predicting an individual value of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y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in multiple regression are similar to those in simple regression.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3302" name="Rectangle 6"/>
              <p:cNvSpPr>
                <a:spLocks noChangeArrowheads="1"/>
              </p:cNvSpPr>
              <p:nvPr/>
            </p:nvSpPr>
            <p:spPr bwMode="auto">
              <a:xfrm>
                <a:off x="685564" y="2994538"/>
                <a:ext cx="7677150" cy="787761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 anchor="ctr"/>
              <a:lstStyle/>
              <a:p>
                <a:pPr marL="257827" indent="-257827">
                  <a:buFont typeface="Arial" panose="020B0604020202020204" pitchFamily="34" charset="0"/>
                  <a:buChar char="•"/>
                </a:pP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We substitute the given values of </a:t>
                </a:r>
                <a:r>
                  <a:rPr lang="en-US" sz="18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x</a:t>
                </a:r>
                <a:r>
                  <a:rPr lang="en-US" sz="1805" baseline="-25000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1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, </a:t>
                </a:r>
                <a:r>
                  <a:rPr lang="en-US" sz="18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x</a:t>
                </a:r>
                <a:r>
                  <a:rPr lang="en-US" sz="1805" baseline="-25000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2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, . . . , </a:t>
                </a:r>
                <a:r>
                  <a:rPr lang="en-US" sz="1805" i="1" dirty="0" err="1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x</a:t>
                </a:r>
                <a:r>
                  <a:rPr lang="en-US" sz="1805" i="1" baseline="-25000" dirty="0" err="1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p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into the estimated regression equation and use the corresponding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</m:acc>
                      </m:e>
                      <m:sub/>
                    </m:sSub>
                  </m:oMath>
                </a14:m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as the point estimate.</a:t>
                </a:r>
              </a:p>
            </p:txBody>
          </p:sp>
        </mc:Choice>
        <mc:Fallback xmlns="">
          <p:sp>
            <p:nvSpPr>
              <p:cNvPr id="183302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564" y="2994538"/>
                <a:ext cx="7677150" cy="787761"/>
              </a:xfrm>
              <a:prstGeom prst="rect">
                <a:avLst/>
              </a:prstGeom>
              <a:blipFill>
                <a:blip r:embed="rId3"/>
                <a:stretch>
                  <a:fillRect l="-316" b="-746"/>
                </a:stretch>
              </a:blipFill>
              <a:ln w="63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6">
            <a:extLst>
              <a:ext uri="{FF2B5EF4-FFF2-40B4-BE49-F238E27FC236}">
                <a16:creationId xmlns:a16="http://schemas.microsoft.com/office/drawing/2014/main" id="{66DBB722-A7E9-4BBC-A8FA-AD1F492D0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564" y="4434267"/>
            <a:ext cx="7677150" cy="7771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Software packages for multiple regression will often provide these interval estimates.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4">
                <a:extLst>
                  <a:ext uri="{FF2B5EF4-FFF2-40B4-BE49-F238E27FC236}">
                    <a16:creationId xmlns:a16="http://schemas.microsoft.com/office/drawing/2014/main" id="{E6E195CE-FDDB-4431-9EA9-A91900E728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5564" y="3761089"/>
                <a:ext cx="7677150" cy="76286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 anchor="ctr"/>
              <a:lstStyle/>
              <a:p>
                <a:pPr marL="257827" indent="-257827">
                  <a:buFont typeface="Arial" panose="020B0604020202020204" pitchFamily="34" charset="0"/>
                  <a:buChar char="•"/>
                </a:pP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The formulas required to develop interval estimates for the mean value of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and for an individual value of </a:t>
                </a:r>
                <a:r>
                  <a:rPr lang="en-US" sz="18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y 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are beyond the scope of the textbook.</a:t>
                </a:r>
              </a:p>
            </p:txBody>
          </p:sp>
        </mc:Choice>
        <mc:Fallback>
          <p:sp>
            <p:nvSpPr>
              <p:cNvPr id="7" name="Rectangle 4">
                <a:extLst>
                  <a:ext uri="{FF2B5EF4-FFF2-40B4-BE49-F238E27FC236}">
                    <a16:creationId xmlns:a16="http://schemas.microsoft.com/office/drawing/2014/main" id="{E6E195CE-FDDB-4431-9EA9-A91900E728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564" y="3761089"/>
                <a:ext cx="7677150" cy="762868"/>
              </a:xfrm>
              <a:prstGeom prst="rect">
                <a:avLst/>
              </a:prstGeom>
              <a:blipFill>
                <a:blip r:embed="rId4"/>
                <a:stretch>
                  <a:fillRect l="-316" r="-1108" b="-2290"/>
                </a:stretch>
              </a:blip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5209251"/>
      </p:ext>
    </p:extLst>
  </p:cSld>
  <p:clrMapOvr>
    <a:masterClrMapping/>
  </p:clrMapOvr>
  <p:transition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40703" y="957722"/>
            <a:ext cx="7772400" cy="612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Residual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9"/>
              <p:cNvSpPr>
                <a:spLocks noChangeArrowheads="1"/>
              </p:cNvSpPr>
              <p:nvPr/>
            </p:nvSpPr>
            <p:spPr bwMode="auto">
              <a:xfrm>
                <a:off x="684213" y="1701893"/>
                <a:ext cx="7772400" cy="7626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8034" tIns="33420" rIns="68034" bIns="33420"/>
              <a:lstStyle/>
              <a:p>
                <a:pPr marL="257827" indent="-257827">
                  <a:spcBef>
                    <a:spcPct val="20000"/>
                  </a:spcBef>
                  <a:buSzPct val="100000"/>
                  <a:buFont typeface="Arial" panose="020B0604020202020204" pitchFamily="34" charset="0"/>
                  <a:buChar char="•"/>
                </a:pP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For simple linear regression the residual plot against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en-US" sz="1805" i="1">
                        <a:solidFill>
                          <a:srgbClr val="0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and the residual plot against </a:t>
                </a:r>
                <a:r>
                  <a:rPr lang="en-US" sz="18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x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provide the same information.</a:t>
                </a:r>
              </a:p>
            </p:txBody>
          </p:sp>
        </mc:Choice>
        <mc:Fallback xmlns="">
          <p:sp>
            <p:nvSpPr>
              <p:cNvPr id="3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4213" y="1701893"/>
                <a:ext cx="7772400" cy="762696"/>
              </a:xfrm>
              <a:prstGeom prst="rect">
                <a:avLst/>
              </a:prstGeom>
              <a:blipFill>
                <a:blip r:embed="rId2"/>
                <a:stretch>
                  <a:fillRect l="-784" t="-56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10"/>
              <p:cNvSpPr>
                <a:spLocks noChangeArrowheads="1"/>
              </p:cNvSpPr>
              <p:nvPr/>
            </p:nvSpPr>
            <p:spPr bwMode="auto">
              <a:xfrm>
                <a:off x="684213" y="2389395"/>
                <a:ext cx="7772400" cy="7149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8034" tIns="33420" rIns="68034" bIns="33420"/>
              <a:lstStyle/>
              <a:p>
                <a:pPr marL="257827" indent="-257827">
                  <a:spcBef>
                    <a:spcPct val="20000"/>
                  </a:spcBef>
                  <a:buSzPct val="100000"/>
                  <a:buFont typeface="Arial" panose="020B0604020202020204" pitchFamily="34" charset="0"/>
                  <a:buChar char="•"/>
                </a:pP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In multiple regression analysis it is preferable to use the residual plot against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to determine if the model assumptions are satisfied.</a:t>
                </a:r>
              </a:p>
            </p:txBody>
          </p:sp>
        </mc:Choice>
        <mc:Fallback xmlns="">
          <p:sp>
            <p:nvSpPr>
              <p:cNvPr id="4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4213" y="2389395"/>
                <a:ext cx="7772400" cy="714952"/>
              </a:xfrm>
              <a:prstGeom prst="rect">
                <a:avLst/>
              </a:prstGeom>
              <a:blipFill>
                <a:blip r:embed="rId3"/>
                <a:stretch>
                  <a:fillRect l="-784" t="-6838" r="-2667" b="-170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8726484"/>
      </p:ext>
    </p:extLst>
  </p:cSld>
  <p:clrMapOvr>
    <a:masterClrMapping/>
  </p:clrMapOvr>
  <p:transition>
    <p:zo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6"/>
              <p:cNvSpPr>
                <a:spLocks noChangeArrowheads="1"/>
              </p:cNvSpPr>
              <p:nvPr/>
            </p:nvSpPr>
            <p:spPr bwMode="auto">
              <a:xfrm>
                <a:off x="354684" y="1046620"/>
                <a:ext cx="7772400" cy="6123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rgbClr val="CCFF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8034" tIns="33420" rIns="68034" bIns="33420" anchor="ctr"/>
              <a:lstStyle/>
              <a:p>
                <a:pPr algn="l"/>
                <a:r>
                  <a:rPr lang="en-US" sz="2400" b="1" dirty="0">
                    <a:latin typeface="+mn-lt"/>
                    <a:cs typeface="Arial" panose="020B0604020202020204" pitchFamily="34" charset="0"/>
                  </a:rPr>
                  <a:t>Standardized Residual Plot Against</a:t>
                </a:r>
                <a14:m>
                  <m:oMath xmlns:m="http://schemas.openxmlformats.org/officeDocument/2006/math">
                    <m:r>
                      <a:rPr lang="en-US" sz="2400" b="1">
                        <a:latin typeface="Cambria Math"/>
                      </a:rPr>
                      <m:t> </m:t>
                    </m:r>
                    <m:acc>
                      <m:accPr>
                        <m:chr m:val="̂"/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>
                            <a:latin typeface="Cambria Math"/>
                          </a:rPr>
                          <m:t>𝒚</m:t>
                        </m:r>
                      </m:e>
                    </m:acc>
                  </m:oMath>
                </a14:m>
                <a:r>
                  <a:rPr lang="en-US" sz="2400" b="1" dirty="0">
                    <a:latin typeface="+mn-lt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2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4684" y="1046620"/>
                <a:ext cx="7772400" cy="612305"/>
              </a:xfrm>
              <a:prstGeom prst="rect">
                <a:avLst/>
              </a:prstGeom>
              <a:blipFill>
                <a:blip r:embed="rId2"/>
                <a:stretch>
                  <a:fillRect l="-1490" b="-10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CCFF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684213" y="1711442"/>
            <a:ext cx="7772400" cy="438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Standardized residuals are frequently used in residual plots for purposes of: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11"/>
              <p:cNvSpPr>
                <a:spLocks noChangeArrowheads="1"/>
              </p:cNvSpPr>
              <p:nvPr/>
            </p:nvSpPr>
            <p:spPr bwMode="auto">
              <a:xfrm>
                <a:off x="684213" y="2027740"/>
                <a:ext cx="7772400" cy="10097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8034" tIns="33420" rIns="68034" bIns="33420"/>
              <a:lstStyle/>
              <a:p>
                <a:pPr marL="601595" lvl="1" indent="-257827">
                  <a:spcBef>
                    <a:spcPct val="20000"/>
                  </a:spcBef>
                  <a:buSzPct val="100000"/>
                  <a:buFont typeface="Arial" panose="020B0604020202020204" pitchFamily="34" charset="0"/>
                  <a:buChar char="•"/>
                </a:pP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Identifying outliers (typically, standardized residuals &lt; -2 or &gt; +2)</a:t>
                </a:r>
              </a:p>
              <a:p>
                <a:pPr marL="601595" lvl="1" indent="-257827">
                  <a:spcBef>
                    <a:spcPct val="20000"/>
                  </a:spcBef>
                  <a:buSzPct val="100000"/>
                  <a:buFont typeface="Arial" panose="020B0604020202020204" pitchFamily="34" charset="0"/>
                  <a:buChar char="•"/>
                </a:pP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Providing insight about the assumption that the error </a:t>
                </a:r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term </a:t>
                </a:r>
                <a14:m>
                  <m:oMath xmlns:m="http://schemas.openxmlformats.org/officeDocument/2006/math">
                    <m:r>
                      <a:rPr lang="en-US" sz="1805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</m:oMath>
                </a14:m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</a:t>
                </a:r>
                <a:r>
                  <a:rPr lang="en-US" sz="1805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has 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a normal distribution</a:t>
                </a:r>
              </a:p>
            </p:txBody>
          </p:sp>
        </mc:Choice>
        <mc:Fallback xmlns="">
          <p:sp>
            <p:nvSpPr>
              <p:cNvPr id="4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4213" y="2027740"/>
                <a:ext cx="7772400" cy="1009767"/>
              </a:xfrm>
              <a:prstGeom prst="rect">
                <a:avLst/>
              </a:prstGeom>
              <a:blipFill>
                <a:blip r:embed="rId3"/>
                <a:stretch>
                  <a:fillRect t="-4848" r="-627" b="-484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684213" y="3049444"/>
            <a:ext cx="7772400" cy="675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computation of the standardized residuals in multiple regression analysis is too complex to be done </a:t>
            </a: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by hand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684214" y="3777525"/>
            <a:ext cx="5957887" cy="359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Excel’s Regression tool can </a:t>
            </a: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be used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9162937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1057190"/>
            <a:ext cx="7772400" cy="514604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+mn-lt"/>
              </a:rPr>
              <a:t>Multiple Regression Model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831849" y="2065935"/>
            <a:ext cx="7467601" cy="666016"/>
          </a:xfrm>
        </p:spPr>
        <p:txBody>
          <a:bodyPr>
            <a:normAutofit fontScale="77500" lnSpcReduction="20000"/>
          </a:bodyPr>
          <a:lstStyle/>
          <a:p>
            <a:pPr>
              <a:buFont typeface="Monotype Sorts" pitchFamily="2" charset="2"/>
              <a:buNone/>
            </a:pPr>
            <a:r>
              <a:rPr lang="en-US" dirty="0"/>
              <a:t>	     The equation that describes how the dependent variable </a:t>
            </a:r>
            <a:r>
              <a:rPr lang="en-US" i="1" dirty="0"/>
              <a:t>y</a:t>
            </a:r>
            <a:r>
              <a:rPr lang="en-US" dirty="0"/>
              <a:t> is related to the independent variables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, . . . </a:t>
            </a:r>
            <a:r>
              <a:rPr lang="en-US" i="1" dirty="0" err="1"/>
              <a:t>x</a:t>
            </a:r>
            <a:r>
              <a:rPr lang="en-US" i="1" baseline="-25000" dirty="0" err="1"/>
              <a:t>p</a:t>
            </a:r>
            <a:r>
              <a:rPr lang="en-US" dirty="0"/>
              <a:t> and an error term is:</a:t>
            </a: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1814502" y="2816462"/>
            <a:ext cx="3581430" cy="370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5" i="1" dirty="0">
                <a:solidFill>
                  <a:srgbClr val="000000"/>
                </a:solidFill>
                <a:latin typeface="Book Antiqua" pitchFamily="18" charset="0"/>
              </a:rPr>
              <a:t>y</a:t>
            </a:r>
            <a:r>
              <a:rPr lang="en-US" sz="1805" dirty="0">
                <a:solidFill>
                  <a:srgbClr val="000000"/>
                </a:solidFill>
                <a:latin typeface="Book Antiqua" pitchFamily="18" charset="0"/>
              </a:rPr>
              <a:t> = </a:t>
            </a:r>
            <a:r>
              <a:rPr lang="en-US" sz="1805" i="1" dirty="0">
                <a:solidFill>
                  <a:srgbClr val="000000"/>
                </a:solidFill>
                <a:latin typeface="Symbol" pitchFamily="18" charset="2"/>
              </a:rPr>
              <a:t>b</a:t>
            </a:r>
            <a:r>
              <a:rPr lang="en-US" sz="1805" baseline="-25000" dirty="0">
                <a:solidFill>
                  <a:srgbClr val="000000"/>
                </a:solidFill>
                <a:latin typeface="Book Antiqua" pitchFamily="18" charset="0"/>
              </a:rPr>
              <a:t>0</a:t>
            </a:r>
            <a:r>
              <a:rPr lang="en-US" sz="1805" dirty="0">
                <a:solidFill>
                  <a:srgbClr val="000000"/>
                </a:solidFill>
                <a:latin typeface="Book Antiqua" pitchFamily="18" charset="0"/>
              </a:rPr>
              <a:t> + </a:t>
            </a:r>
            <a:r>
              <a:rPr lang="en-US" sz="1805" i="1" dirty="0">
                <a:solidFill>
                  <a:srgbClr val="000000"/>
                </a:solidFill>
                <a:latin typeface="Symbol" pitchFamily="18" charset="2"/>
              </a:rPr>
              <a:t>b</a:t>
            </a:r>
            <a:r>
              <a:rPr lang="en-US" sz="1805" baseline="-25000" dirty="0">
                <a:solidFill>
                  <a:srgbClr val="000000"/>
                </a:solidFill>
                <a:latin typeface="Book Antiqua" pitchFamily="18" charset="0"/>
              </a:rPr>
              <a:t>1</a:t>
            </a:r>
            <a:r>
              <a:rPr lang="en-US" sz="1805" i="1" dirty="0">
                <a:solidFill>
                  <a:srgbClr val="000000"/>
                </a:solidFill>
                <a:latin typeface="Book Antiqua" pitchFamily="18" charset="0"/>
              </a:rPr>
              <a:t>x</a:t>
            </a:r>
            <a:r>
              <a:rPr lang="en-US" sz="1805" baseline="-25000" dirty="0">
                <a:solidFill>
                  <a:srgbClr val="000000"/>
                </a:solidFill>
                <a:latin typeface="Book Antiqua" pitchFamily="18" charset="0"/>
              </a:rPr>
              <a:t>1</a:t>
            </a:r>
            <a:r>
              <a:rPr lang="en-US" sz="1805" dirty="0">
                <a:solidFill>
                  <a:srgbClr val="000000"/>
                </a:solidFill>
                <a:latin typeface="Book Antiqua" pitchFamily="18" charset="0"/>
              </a:rPr>
              <a:t> + </a:t>
            </a:r>
            <a:r>
              <a:rPr lang="en-US" sz="1805" i="1" dirty="0">
                <a:solidFill>
                  <a:srgbClr val="000000"/>
                </a:solidFill>
                <a:latin typeface="Symbol" pitchFamily="18" charset="2"/>
              </a:rPr>
              <a:t>b</a:t>
            </a:r>
            <a:r>
              <a:rPr lang="en-US" sz="1805" baseline="-25000" dirty="0">
                <a:solidFill>
                  <a:srgbClr val="000000"/>
                </a:solidFill>
                <a:latin typeface="Book Antiqua" pitchFamily="18" charset="0"/>
              </a:rPr>
              <a:t>2</a:t>
            </a:r>
            <a:r>
              <a:rPr lang="en-US" sz="1805" i="1" dirty="0">
                <a:solidFill>
                  <a:srgbClr val="000000"/>
                </a:solidFill>
                <a:latin typeface="Book Antiqua" pitchFamily="18" charset="0"/>
              </a:rPr>
              <a:t>x</a:t>
            </a:r>
            <a:r>
              <a:rPr lang="en-US" sz="1805" baseline="-25000" dirty="0">
                <a:solidFill>
                  <a:srgbClr val="000000"/>
                </a:solidFill>
                <a:latin typeface="Book Antiqua" pitchFamily="18" charset="0"/>
              </a:rPr>
              <a:t>2 </a:t>
            </a:r>
            <a:r>
              <a:rPr lang="en-US" sz="1805" dirty="0">
                <a:solidFill>
                  <a:srgbClr val="000000"/>
                </a:solidFill>
                <a:latin typeface="Book Antiqua" pitchFamily="18" charset="0"/>
              </a:rPr>
              <a:t>+</a:t>
            </a:r>
            <a:r>
              <a:rPr lang="en-US" sz="1805" baseline="-25000" dirty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en-US" sz="1805" dirty="0">
                <a:solidFill>
                  <a:srgbClr val="000000"/>
                </a:solidFill>
                <a:latin typeface="Book Antiqua" pitchFamily="18" charset="0"/>
              </a:rPr>
              <a:t>. . . + </a:t>
            </a:r>
            <a:r>
              <a:rPr lang="en-US" sz="1805" i="1" dirty="0" err="1">
                <a:solidFill>
                  <a:srgbClr val="000000"/>
                </a:solidFill>
                <a:latin typeface="Symbol" pitchFamily="18" charset="2"/>
              </a:rPr>
              <a:t>b</a:t>
            </a:r>
            <a:r>
              <a:rPr lang="en-US" sz="1805" i="1" baseline="-25000" dirty="0" err="1">
                <a:solidFill>
                  <a:srgbClr val="000000"/>
                </a:solidFill>
                <a:latin typeface="Book Antiqua" pitchFamily="18" charset="0"/>
              </a:rPr>
              <a:t>p</a:t>
            </a:r>
            <a:r>
              <a:rPr lang="en-US" sz="1805" i="1" dirty="0" err="1">
                <a:solidFill>
                  <a:srgbClr val="000000"/>
                </a:solidFill>
                <a:latin typeface="Book Antiqua" pitchFamily="18" charset="0"/>
              </a:rPr>
              <a:t>x</a:t>
            </a:r>
            <a:r>
              <a:rPr lang="en-US" sz="1805" i="1" baseline="-25000" dirty="0" err="1">
                <a:solidFill>
                  <a:srgbClr val="000000"/>
                </a:solidFill>
                <a:latin typeface="Book Antiqua" pitchFamily="18" charset="0"/>
              </a:rPr>
              <a:t>p</a:t>
            </a:r>
            <a:r>
              <a:rPr lang="en-US" sz="1805" dirty="0">
                <a:solidFill>
                  <a:srgbClr val="000000"/>
                </a:solidFill>
                <a:latin typeface="Book Antiqua" pitchFamily="18" charset="0"/>
              </a:rPr>
              <a:t> + </a:t>
            </a:r>
            <a:r>
              <a:rPr lang="en-US" sz="1805" i="1" dirty="0">
                <a:solidFill>
                  <a:srgbClr val="000000"/>
                </a:solidFill>
                <a:latin typeface="Symbol" pitchFamily="18" charset="2"/>
              </a:rPr>
              <a:t>e</a:t>
            </a:r>
          </a:p>
        </p:txBody>
      </p:sp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1581389" y="3320360"/>
            <a:ext cx="5663722" cy="988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         where:</a:t>
            </a:r>
          </a:p>
          <a:p>
            <a:pPr algn="l"/>
            <a:r>
              <a:rPr lang="en-US" sz="1805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sz="1805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sz="1805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sz="1805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. . . , </a:t>
            </a:r>
            <a:r>
              <a:rPr lang="en-US" sz="1805" i="1" dirty="0" err="1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sz="1805" i="1" baseline="-25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are the parameters, and</a:t>
            </a:r>
          </a:p>
          <a:p>
            <a:pPr algn="l"/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	</a:t>
            </a:r>
            <a:r>
              <a:rPr lang="en-US" sz="1805" i="1" dirty="0">
                <a:solidFill>
                  <a:srgbClr val="000000"/>
                </a:solidFill>
                <a:latin typeface="Symbol" pitchFamily="18" charset="2"/>
              </a:rPr>
              <a:t> e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is a random variable called the error term</a:t>
            </a: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681039" y="1694732"/>
            <a:ext cx="3163687" cy="370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257827" indent="-257827"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Multiple Regression Model</a:t>
            </a:r>
          </a:p>
        </p:txBody>
      </p:sp>
    </p:spTree>
    <p:extLst>
      <p:ext uri="{BB962C8B-B14F-4D97-AF65-F5344CB8AC3E}">
        <p14:creationId xmlns:p14="http://schemas.microsoft.com/office/powerpoint/2010/main" val="142983112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687388" y="1705475"/>
            <a:ext cx="4419600" cy="414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Residual Output</a:t>
            </a:r>
          </a:p>
        </p:txBody>
      </p:sp>
      <p:sp>
        <p:nvSpPr>
          <p:cNvPr id="4" name="AutoShape 217"/>
          <p:cNvSpPr>
            <a:spLocks noChangeAspect="1" noChangeArrowheads="1" noTextEdit="1"/>
          </p:cNvSpPr>
          <p:nvPr/>
        </p:nvSpPr>
        <p:spPr bwMode="auto">
          <a:xfrm>
            <a:off x="898525" y="2061161"/>
            <a:ext cx="7345364" cy="2289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750" tIns="34375" rIns="68750" bIns="34375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018734" y="2359553"/>
            <a:ext cx="7068950" cy="1990889"/>
            <a:chOff x="1354951" y="2006600"/>
            <a:chExt cx="9401949" cy="2279658"/>
          </a:xfrm>
        </p:grpSpPr>
        <p:sp>
          <p:nvSpPr>
            <p:cNvPr id="72" name="Rectangle 71"/>
            <p:cNvSpPr/>
            <p:nvPr/>
          </p:nvSpPr>
          <p:spPr>
            <a:xfrm>
              <a:off x="1354951" y="2006600"/>
              <a:ext cx="9401949" cy="227965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236"/>
            <p:cNvSpPr>
              <a:spLocks noChangeArrowheads="1"/>
            </p:cNvSpPr>
            <p:nvPr/>
          </p:nvSpPr>
          <p:spPr bwMode="auto">
            <a:xfrm>
              <a:off x="1618140" y="2237932"/>
              <a:ext cx="1561854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1" i="1" u="none" strike="noStrike" cap="none" normalizeH="0" baseline="0" dirty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Observation</a:t>
              </a:r>
              <a:endParaRPr kumimoji="0" lang="en-US" b="1" i="0" u="none" strike="noStrike" cap="none" normalizeH="0" baseline="0" dirty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9" name="Rectangle 237"/>
            <p:cNvSpPr>
              <a:spLocks noChangeArrowheads="1"/>
            </p:cNvSpPr>
            <p:nvPr/>
          </p:nvSpPr>
          <p:spPr bwMode="auto">
            <a:xfrm>
              <a:off x="3832423" y="2237932"/>
              <a:ext cx="1434272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1" i="1" u="none" strike="noStrike" cap="none" normalizeH="0" baseline="0" dirty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Predicted Y</a:t>
              </a:r>
              <a:endParaRPr kumimoji="0" lang="en-US" b="1" i="0" u="none" strike="noStrike" cap="none" normalizeH="0" baseline="0" dirty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" name="Rectangle 238"/>
            <p:cNvSpPr>
              <a:spLocks noChangeArrowheads="1"/>
            </p:cNvSpPr>
            <p:nvPr/>
          </p:nvSpPr>
          <p:spPr bwMode="auto">
            <a:xfrm>
              <a:off x="6129959" y="2237932"/>
              <a:ext cx="1197957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1" i="1" u="none" strike="noStrike" cap="none" normalizeH="0" baseline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Residuals</a:t>
              </a:r>
              <a:endParaRPr kumimoji="0" lang="en-US" b="1" i="0" u="none" strike="noStrike" cap="none" normalizeH="0" baseline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1" name="Rectangle 239"/>
            <p:cNvSpPr>
              <a:spLocks noChangeArrowheads="1"/>
            </p:cNvSpPr>
            <p:nvPr/>
          </p:nvSpPr>
          <p:spPr bwMode="auto">
            <a:xfrm>
              <a:off x="8260386" y="2237932"/>
              <a:ext cx="2433095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1" i="1" u="none" strike="noStrike" cap="none" normalizeH="0" baseline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Standard Residuals</a:t>
              </a:r>
              <a:endParaRPr kumimoji="0" lang="en-US" b="1" i="0" u="none" strike="noStrike" cap="none" normalizeH="0" baseline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2" name="Rectangle 241"/>
            <p:cNvSpPr>
              <a:spLocks noChangeArrowheads="1"/>
            </p:cNvSpPr>
            <p:nvPr/>
          </p:nvSpPr>
          <p:spPr bwMode="auto">
            <a:xfrm>
              <a:off x="2419595" y="2541144"/>
              <a:ext cx="155641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 dirty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1</a:t>
              </a:r>
            </a:p>
          </p:txBody>
        </p:sp>
        <p:sp>
          <p:nvSpPr>
            <p:cNvPr id="13" name="Rectangle 242"/>
            <p:cNvSpPr>
              <a:spLocks noChangeArrowheads="1"/>
            </p:cNvSpPr>
            <p:nvPr/>
          </p:nvSpPr>
          <p:spPr bwMode="auto">
            <a:xfrm>
              <a:off x="4000733" y="2541144"/>
              <a:ext cx="1166232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 dirty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27.89626</a:t>
              </a:r>
            </a:p>
          </p:txBody>
        </p:sp>
        <p:sp>
          <p:nvSpPr>
            <p:cNvPr id="14" name="Rectangle 243"/>
            <p:cNvSpPr>
              <a:spLocks noChangeArrowheads="1"/>
            </p:cNvSpPr>
            <p:nvPr/>
          </p:nvSpPr>
          <p:spPr bwMode="auto">
            <a:xfrm>
              <a:off x="6251211" y="2541144"/>
              <a:ext cx="1104402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 dirty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-3.89626</a:t>
              </a:r>
            </a:p>
          </p:txBody>
        </p:sp>
        <p:sp>
          <p:nvSpPr>
            <p:cNvPr id="15" name="Rectangle 244"/>
            <p:cNvSpPr>
              <a:spLocks noChangeArrowheads="1"/>
            </p:cNvSpPr>
            <p:nvPr/>
          </p:nvSpPr>
          <p:spPr bwMode="auto">
            <a:xfrm>
              <a:off x="8823845" y="2541144"/>
              <a:ext cx="1260042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 dirty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-1.771707</a:t>
              </a:r>
            </a:p>
          </p:txBody>
        </p:sp>
        <p:sp>
          <p:nvSpPr>
            <p:cNvPr id="16" name="Rectangle 246"/>
            <p:cNvSpPr>
              <a:spLocks noChangeArrowheads="1"/>
            </p:cNvSpPr>
            <p:nvPr/>
          </p:nvSpPr>
          <p:spPr bwMode="auto">
            <a:xfrm>
              <a:off x="2419595" y="2842769"/>
              <a:ext cx="155641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2</a:t>
              </a:r>
            </a:p>
          </p:txBody>
        </p:sp>
        <p:sp>
          <p:nvSpPr>
            <p:cNvPr id="17" name="Rectangle 247"/>
            <p:cNvSpPr>
              <a:spLocks noChangeArrowheads="1"/>
            </p:cNvSpPr>
            <p:nvPr/>
          </p:nvSpPr>
          <p:spPr bwMode="auto">
            <a:xfrm>
              <a:off x="4000733" y="2842769"/>
              <a:ext cx="1166232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 dirty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37.95204</a:t>
              </a:r>
            </a:p>
          </p:txBody>
        </p:sp>
        <p:sp>
          <p:nvSpPr>
            <p:cNvPr id="18" name="Rectangle 248"/>
            <p:cNvSpPr>
              <a:spLocks noChangeArrowheads="1"/>
            </p:cNvSpPr>
            <p:nvPr/>
          </p:nvSpPr>
          <p:spPr bwMode="auto">
            <a:xfrm>
              <a:off x="6181534" y="2842769"/>
              <a:ext cx="1166232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 dirty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5.047957</a:t>
              </a:r>
            </a:p>
          </p:txBody>
        </p:sp>
        <p:sp>
          <p:nvSpPr>
            <p:cNvPr id="19" name="Rectangle 249"/>
            <p:cNvSpPr>
              <a:spLocks noChangeArrowheads="1"/>
            </p:cNvSpPr>
            <p:nvPr/>
          </p:nvSpPr>
          <p:spPr bwMode="auto">
            <a:xfrm>
              <a:off x="8916748" y="2842769"/>
              <a:ext cx="1166232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 dirty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2.295406</a:t>
              </a:r>
            </a:p>
          </p:txBody>
        </p:sp>
        <p:sp>
          <p:nvSpPr>
            <p:cNvPr id="20" name="Rectangle 251"/>
            <p:cNvSpPr>
              <a:spLocks noChangeArrowheads="1"/>
            </p:cNvSpPr>
            <p:nvPr/>
          </p:nvSpPr>
          <p:spPr bwMode="auto">
            <a:xfrm>
              <a:off x="2419595" y="3145981"/>
              <a:ext cx="155641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3</a:t>
              </a:r>
            </a:p>
          </p:txBody>
        </p:sp>
        <p:sp>
          <p:nvSpPr>
            <p:cNvPr id="21" name="Rectangle 252"/>
            <p:cNvSpPr>
              <a:spLocks noChangeArrowheads="1"/>
            </p:cNvSpPr>
            <p:nvPr/>
          </p:nvSpPr>
          <p:spPr bwMode="auto">
            <a:xfrm>
              <a:off x="4000733" y="3145981"/>
              <a:ext cx="1166232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 dirty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26.02901</a:t>
              </a:r>
            </a:p>
          </p:txBody>
        </p:sp>
        <p:sp>
          <p:nvSpPr>
            <p:cNvPr id="22" name="Rectangle 253"/>
            <p:cNvSpPr>
              <a:spLocks noChangeArrowheads="1"/>
            </p:cNvSpPr>
            <p:nvPr/>
          </p:nvSpPr>
          <p:spPr bwMode="auto">
            <a:xfrm>
              <a:off x="6251211" y="3145981"/>
              <a:ext cx="1104402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 dirty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-2.32901</a:t>
              </a:r>
            </a:p>
          </p:txBody>
        </p:sp>
        <p:sp>
          <p:nvSpPr>
            <p:cNvPr id="23" name="Rectangle 254"/>
            <p:cNvSpPr>
              <a:spLocks noChangeArrowheads="1"/>
            </p:cNvSpPr>
            <p:nvPr/>
          </p:nvSpPr>
          <p:spPr bwMode="auto">
            <a:xfrm>
              <a:off x="8823845" y="3145981"/>
              <a:ext cx="1260042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 dirty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-1.059048</a:t>
              </a:r>
            </a:p>
          </p:txBody>
        </p:sp>
        <p:sp>
          <p:nvSpPr>
            <p:cNvPr id="24" name="Rectangle 256"/>
            <p:cNvSpPr>
              <a:spLocks noChangeArrowheads="1"/>
            </p:cNvSpPr>
            <p:nvPr/>
          </p:nvSpPr>
          <p:spPr bwMode="auto">
            <a:xfrm>
              <a:off x="2419595" y="3449194"/>
              <a:ext cx="155641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4</a:t>
              </a:r>
            </a:p>
          </p:txBody>
        </p:sp>
        <p:sp>
          <p:nvSpPr>
            <p:cNvPr id="25" name="Rectangle 257"/>
            <p:cNvSpPr>
              <a:spLocks noChangeArrowheads="1"/>
            </p:cNvSpPr>
            <p:nvPr/>
          </p:nvSpPr>
          <p:spPr bwMode="auto">
            <a:xfrm>
              <a:off x="4000733" y="3449194"/>
              <a:ext cx="1166232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 dirty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32.11201</a:t>
              </a:r>
            </a:p>
          </p:txBody>
        </p:sp>
        <p:sp>
          <p:nvSpPr>
            <p:cNvPr id="26" name="Rectangle 258"/>
            <p:cNvSpPr>
              <a:spLocks noChangeArrowheads="1"/>
            </p:cNvSpPr>
            <p:nvPr/>
          </p:nvSpPr>
          <p:spPr bwMode="auto">
            <a:xfrm>
              <a:off x="6181534" y="3449194"/>
              <a:ext cx="1166232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 dirty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2.187986</a:t>
              </a:r>
            </a:p>
          </p:txBody>
        </p:sp>
        <p:sp>
          <p:nvSpPr>
            <p:cNvPr id="27" name="Rectangle 259"/>
            <p:cNvSpPr>
              <a:spLocks noChangeArrowheads="1"/>
            </p:cNvSpPr>
            <p:nvPr/>
          </p:nvSpPr>
          <p:spPr bwMode="auto">
            <a:xfrm>
              <a:off x="8916748" y="3449194"/>
              <a:ext cx="1166232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 dirty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0.994921</a:t>
              </a:r>
            </a:p>
          </p:txBody>
        </p:sp>
        <p:sp>
          <p:nvSpPr>
            <p:cNvPr id="28" name="Rectangle 261"/>
            <p:cNvSpPr>
              <a:spLocks noChangeArrowheads="1"/>
            </p:cNvSpPr>
            <p:nvPr/>
          </p:nvSpPr>
          <p:spPr bwMode="auto">
            <a:xfrm>
              <a:off x="2419595" y="3750819"/>
              <a:ext cx="155641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5</a:t>
              </a:r>
            </a:p>
          </p:txBody>
        </p:sp>
        <p:sp>
          <p:nvSpPr>
            <p:cNvPr id="29" name="Rectangle 262"/>
            <p:cNvSpPr>
              <a:spLocks noChangeArrowheads="1"/>
            </p:cNvSpPr>
            <p:nvPr/>
          </p:nvSpPr>
          <p:spPr bwMode="auto">
            <a:xfrm>
              <a:off x="4000733" y="3750819"/>
              <a:ext cx="1166232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 dirty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36.34251</a:t>
              </a:r>
            </a:p>
          </p:txBody>
        </p:sp>
        <p:sp>
          <p:nvSpPr>
            <p:cNvPr id="30" name="Rectangle 263"/>
            <p:cNvSpPr>
              <a:spLocks noChangeArrowheads="1"/>
            </p:cNvSpPr>
            <p:nvPr/>
          </p:nvSpPr>
          <p:spPr bwMode="auto">
            <a:xfrm>
              <a:off x="6251211" y="3750819"/>
              <a:ext cx="1104402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 dirty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-0.54251</a:t>
              </a:r>
            </a:p>
          </p:txBody>
        </p:sp>
        <p:sp>
          <p:nvSpPr>
            <p:cNvPr id="31" name="Rectangle 264"/>
            <p:cNvSpPr>
              <a:spLocks noChangeArrowheads="1"/>
            </p:cNvSpPr>
            <p:nvPr/>
          </p:nvSpPr>
          <p:spPr bwMode="auto">
            <a:xfrm>
              <a:off x="8823845" y="3750819"/>
              <a:ext cx="1260042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 dirty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-0.246689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4" name="Rectangle 6"/>
              <p:cNvSpPr>
                <a:spLocks noChangeArrowheads="1"/>
              </p:cNvSpPr>
              <p:nvPr/>
            </p:nvSpPr>
            <p:spPr bwMode="auto">
              <a:xfrm>
                <a:off x="471489" y="1029314"/>
                <a:ext cx="7772400" cy="6123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rgbClr val="CCFF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8034" tIns="33420" rIns="68034" bIns="33420" anchor="ctr"/>
              <a:lstStyle/>
              <a:p>
                <a:pPr algn="l"/>
                <a:r>
                  <a:rPr lang="en-US" sz="2400" b="1" dirty="0">
                    <a:latin typeface="+mn-lt"/>
                    <a:cs typeface="Arial" panose="020B0604020202020204" pitchFamily="34" charset="0"/>
                  </a:rPr>
                  <a:t>Standardized Residual Plot Against</a:t>
                </a:r>
                <a14:m>
                  <m:oMath xmlns:m="http://schemas.openxmlformats.org/officeDocument/2006/math">
                    <m:r>
                      <a:rPr lang="en-US" sz="2400" b="1">
                        <a:latin typeface="Cambria Math"/>
                      </a:rPr>
                      <m:t> </m:t>
                    </m:r>
                    <m:acc>
                      <m:accPr>
                        <m:chr m:val="̂"/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>
                            <a:latin typeface="Cambria Math"/>
                          </a:rPr>
                          <m:t>𝒚</m:t>
                        </m:r>
                      </m:e>
                    </m:acc>
                  </m:oMath>
                </a14:m>
                <a:r>
                  <a:rPr lang="en-US" sz="2400" b="1" dirty="0">
                    <a:latin typeface="+mn-lt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74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1489" y="1029314"/>
                <a:ext cx="7772400" cy="612305"/>
              </a:xfrm>
              <a:prstGeom prst="rect">
                <a:avLst/>
              </a:prstGeom>
              <a:blipFill>
                <a:blip r:embed="rId2"/>
                <a:stretch>
                  <a:fillRect l="-1490" b="-11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CCFF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3344603"/>
      </p:ext>
    </p:extLst>
  </p:cSld>
  <p:clrMapOvr>
    <a:masterClrMapping/>
  </p:clrMapOvr>
  <p:transition>
    <p:zo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588" y="7691117"/>
            <a:ext cx="2932112" cy="1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673100" y="1809317"/>
            <a:ext cx="7810501" cy="3499570"/>
            <a:chOff x="673100" y="1528765"/>
            <a:chExt cx="7810500" cy="4654550"/>
          </a:xfrm>
        </p:grpSpPr>
        <p:sp>
          <p:nvSpPr>
            <p:cNvPr id="5" name="Rectangle 206"/>
            <p:cNvSpPr>
              <a:spLocks noChangeArrowheads="1"/>
            </p:cNvSpPr>
            <p:nvPr/>
          </p:nvSpPr>
          <p:spPr bwMode="auto">
            <a:xfrm>
              <a:off x="673100" y="1528765"/>
              <a:ext cx="7810500" cy="46545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Rectangle 207"/>
            <p:cNvSpPr>
              <a:spLocks noChangeArrowheads="1"/>
            </p:cNvSpPr>
            <p:nvPr/>
          </p:nvSpPr>
          <p:spPr bwMode="auto">
            <a:xfrm>
              <a:off x="755650" y="1628778"/>
              <a:ext cx="7631113" cy="4475163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208"/>
            <p:cNvSpPr>
              <a:spLocks noChangeArrowheads="1"/>
            </p:cNvSpPr>
            <p:nvPr/>
          </p:nvSpPr>
          <p:spPr bwMode="auto">
            <a:xfrm>
              <a:off x="1965325" y="2038353"/>
              <a:ext cx="6124575" cy="163513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209"/>
            <p:cNvSpPr>
              <a:spLocks noChangeArrowheads="1"/>
            </p:cNvSpPr>
            <p:nvPr/>
          </p:nvSpPr>
          <p:spPr bwMode="auto">
            <a:xfrm>
              <a:off x="1965325" y="2201865"/>
              <a:ext cx="6124575" cy="142875"/>
            </a:xfrm>
            <a:prstGeom prst="rect">
              <a:avLst/>
            </a:prstGeom>
            <a:solidFill>
              <a:srgbClr val="FDFD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210"/>
            <p:cNvSpPr>
              <a:spLocks noChangeArrowheads="1"/>
            </p:cNvSpPr>
            <p:nvPr/>
          </p:nvSpPr>
          <p:spPr bwMode="auto">
            <a:xfrm>
              <a:off x="1965325" y="2344740"/>
              <a:ext cx="6124575" cy="144463"/>
            </a:xfrm>
            <a:prstGeom prst="rect">
              <a:avLst/>
            </a:prstGeom>
            <a:solidFill>
              <a:srgbClr val="FBFB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211"/>
            <p:cNvSpPr>
              <a:spLocks noChangeArrowheads="1"/>
            </p:cNvSpPr>
            <p:nvPr/>
          </p:nvSpPr>
          <p:spPr bwMode="auto">
            <a:xfrm>
              <a:off x="1965325" y="2489203"/>
              <a:ext cx="6124575" cy="101600"/>
            </a:xfrm>
            <a:prstGeom prst="rect">
              <a:avLst/>
            </a:prstGeom>
            <a:solidFill>
              <a:srgbClr val="F9F9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212"/>
            <p:cNvSpPr>
              <a:spLocks noChangeArrowheads="1"/>
            </p:cNvSpPr>
            <p:nvPr/>
          </p:nvSpPr>
          <p:spPr bwMode="auto">
            <a:xfrm>
              <a:off x="1965325" y="2590803"/>
              <a:ext cx="6124575" cy="41275"/>
            </a:xfrm>
            <a:prstGeom prst="rect">
              <a:avLst/>
            </a:prstGeom>
            <a:solidFill>
              <a:srgbClr val="F7F7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213"/>
            <p:cNvSpPr>
              <a:spLocks noChangeArrowheads="1"/>
            </p:cNvSpPr>
            <p:nvPr/>
          </p:nvSpPr>
          <p:spPr bwMode="auto">
            <a:xfrm>
              <a:off x="1965325" y="2632078"/>
              <a:ext cx="6124575" cy="103188"/>
            </a:xfrm>
            <a:prstGeom prst="rect">
              <a:avLst/>
            </a:prstGeom>
            <a:solidFill>
              <a:srgbClr val="F5F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214"/>
            <p:cNvSpPr>
              <a:spLocks noChangeArrowheads="1"/>
            </p:cNvSpPr>
            <p:nvPr/>
          </p:nvSpPr>
          <p:spPr bwMode="auto">
            <a:xfrm>
              <a:off x="1965325" y="2735265"/>
              <a:ext cx="6124575" cy="41275"/>
            </a:xfrm>
            <a:prstGeom prst="rect">
              <a:avLst/>
            </a:prstGeom>
            <a:solidFill>
              <a:srgbClr val="F3F3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215"/>
            <p:cNvSpPr>
              <a:spLocks noChangeArrowheads="1"/>
            </p:cNvSpPr>
            <p:nvPr/>
          </p:nvSpPr>
          <p:spPr bwMode="auto">
            <a:xfrm>
              <a:off x="1965325" y="2776540"/>
              <a:ext cx="6124575" cy="61913"/>
            </a:xfrm>
            <a:prstGeom prst="rect">
              <a:avLst/>
            </a:prstGeom>
            <a:solidFill>
              <a:srgbClr val="F1F1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216"/>
            <p:cNvSpPr>
              <a:spLocks noChangeArrowheads="1"/>
            </p:cNvSpPr>
            <p:nvPr/>
          </p:nvSpPr>
          <p:spPr bwMode="auto">
            <a:xfrm>
              <a:off x="1965325" y="2838453"/>
              <a:ext cx="6124575" cy="39688"/>
            </a:xfrm>
            <a:prstGeom prst="rect">
              <a:avLst/>
            </a:prstGeom>
            <a:solidFill>
              <a:srgbClr val="EFEF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217"/>
            <p:cNvSpPr>
              <a:spLocks noChangeArrowheads="1"/>
            </p:cNvSpPr>
            <p:nvPr/>
          </p:nvSpPr>
          <p:spPr bwMode="auto">
            <a:xfrm>
              <a:off x="1965325" y="2878140"/>
              <a:ext cx="6124575" cy="41275"/>
            </a:xfrm>
            <a:prstGeom prst="rect">
              <a:avLst/>
            </a:prstGeom>
            <a:solidFill>
              <a:srgbClr val="EEE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218"/>
            <p:cNvSpPr>
              <a:spLocks noChangeArrowheads="1"/>
            </p:cNvSpPr>
            <p:nvPr/>
          </p:nvSpPr>
          <p:spPr bwMode="auto">
            <a:xfrm>
              <a:off x="1965325" y="2919415"/>
              <a:ext cx="6124575" cy="61913"/>
            </a:xfrm>
            <a:prstGeom prst="rect">
              <a:avLst/>
            </a:prstGeom>
            <a:solidFill>
              <a:srgbClr val="ECEC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219"/>
            <p:cNvSpPr>
              <a:spLocks noChangeArrowheads="1"/>
            </p:cNvSpPr>
            <p:nvPr/>
          </p:nvSpPr>
          <p:spPr bwMode="auto">
            <a:xfrm>
              <a:off x="1965325" y="2981328"/>
              <a:ext cx="6124575" cy="41275"/>
            </a:xfrm>
            <a:prstGeom prst="rect">
              <a:avLst/>
            </a:prstGeom>
            <a:solidFill>
              <a:srgbClr val="EAEA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220"/>
            <p:cNvSpPr>
              <a:spLocks noChangeArrowheads="1"/>
            </p:cNvSpPr>
            <p:nvPr/>
          </p:nvSpPr>
          <p:spPr bwMode="auto">
            <a:xfrm>
              <a:off x="1965325" y="3022603"/>
              <a:ext cx="6124575" cy="41275"/>
            </a:xfrm>
            <a:prstGeom prst="rect">
              <a:avLst/>
            </a:prstGeom>
            <a:solidFill>
              <a:srgbClr val="E8E8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221"/>
            <p:cNvSpPr>
              <a:spLocks noChangeArrowheads="1"/>
            </p:cNvSpPr>
            <p:nvPr/>
          </p:nvSpPr>
          <p:spPr bwMode="auto">
            <a:xfrm>
              <a:off x="1965325" y="3063878"/>
              <a:ext cx="6124575" cy="60325"/>
            </a:xfrm>
            <a:prstGeom prst="rect">
              <a:avLst/>
            </a:prstGeom>
            <a:solidFill>
              <a:srgbClr val="E5E5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Rectangle 222"/>
            <p:cNvSpPr>
              <a:spLocks noChangeArrowheads="1"/>
            </p:cNvSpPr>
            <p:nvPr/>
          </p:nvSpPr>
          <p:spPr bwMode="auto">
            <a:xfrm>
              <a:off x="1965325" y="3124203"/>
              <a:ext cx="6124575" cy="41275"/>
            </a:xfrm>
            <a:prstGeom prst="rect">
              <a:avLst/>
            </a:prstGeom>
            <a:solidFill>
              <a:srgbClr val="E3E3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23"/>
            <p:cNvSpPr>
              <a:spLocks noChangeArrowheads="1"/>
            </p:cNvSpPr>
            <p:nvPr/>
          </p:nvSpPr>
          <p:spPr bwMode="auto">
            <a:xfrm>
              <a:off x="1965325" y="3165478"/>
              <a:ext cx="6124575" cy="41275"/>
            </a:xfrm>
            <a:prstGeom prst="rect">
              <a:avLst/>
            </a:prstGeom>
            <a:solidFill>
              <a:srgbClr val="E1E1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224"/>
            <p:cNvSpPr>
              <a:spLocks noChangeArrowheads="1"/>
            </p:cNvSpPr>
            <p:nvPr/>
          </p:nvSpPr>
          <p:spPr bwMode="auto">
            <a:xfrm>
              <a:off x="1965325" y="3206753"/>
              <a:ext cx="6124575" cy="41275"/>
            </a:xfrm>
            <a:prstGeom prst="rect">
              <a:avLst/>
            </a:prstGeom>
            <a:solidFill>
              <a:srgbClr val="DEDE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Rectangle 225"/>
            <p:cNvSpPr>
              <a:spLocks noChangeArrowheads="1"/>
            </p:cNvSpPr>
            <p:nvPr/>
          </p:nvSpPr>
          <p:spPr bwMode="auto">
            <a:xfrm>
              <a:off x="1965325" y="3248028"/>
              <a:ext cx="6124575" cy="41275"/>
            </a:xfrm>
            <a:prstGeom prst="rect">
              <a:avLst/>
            </a:prstGeom>
            <a:solidFill>
              <a:srgbClr val="DCD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Rectangle 226"/>
            <p:cNvSpPr>
              <a:spLocks noChangeArrowheads="1"/>
            </p:cNvSpPr>
            <p:nvPr/>
          </p:nvSpPr>
          <p:spPr bwMode="auto">
            <a:xfrm>
              <a:off x="1965325" y="3289303"/>
              <a:ext cx="6124575" cy="41275"/>
            </a:xfrm>
            <a:prstGeom prst="rect">
              <a:avLst/>
            </a:prstGeom>
            <a:solidFill>
              <a:srgbClr val="D9D9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Rectangle 227"/>
            <p:cNvSpPr>
              <a:spLocks noChangeArrowheads="1"/>
            </p:cNvSpPr>
            <p:nvPr/>
          </p:nvSpPr>
          <p:spPr bwMode="auto">
            <a:xfrm>
              <a:off x="1965325" y="3330578"/>
              <a:ext cx="6124575" cy="20638"/>
            </a:xfrm>
            <a:prstGeom prst="rect">
              <a:avLst/>
            </a:prstGeom>
            <a:solidFill>
              <a:srgbClr val="D7D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28"/>
            <p:cNvSpPr>
              <a:spLocks noChangeArrowheads="1"/>
            </p:cNvSpPr>
            <p:nvPr/>
          </p:nvSpPr>
          <p:spPr bwMode="auto">
            <a:xfrm>
              <a:off x="1965325" y="3351215"/>
              <a:ext cx="6124575" cy="39688"/>
            </a:xfrm>
            <a:prstGeom prst="rect">
              <a:avLst/>
            </a:prstGeom>
            <a:solidFill>
              <a:srgbClr val="D5D5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229"/>
            <p:cNvSpPr>
              <a:spLocks noChangeArrowheads="1"/>
            </p:cNvSpPr>
            <p:nvPr/>
          </p:nvSpPr>
          <p:spPr bwMode="auto">
            <a:xfrm>
              <a:off x="1965325" y="3390903"/>
              <a:ext cx="6124575" cy="20638"/>
            </a:xfrm>
            <a:prstGeom prst="rect">
              <a:avLst/>
            </a:prstGeom>
            <a:solidFill>
              <a:srgbClr val="D3D3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230"/>
            <p:cNvSpPr>
              <a:spLocks noChangeArrowheads="1"/>
            </p:cNvSpPr>
            <p:nvPr/>
          </p:nvSpPr>
          <p:spPr bwMode="auto">
            <a:xfrm>
              <a:off x="1965325" y="3411540"/>
              <a:ext cx="6124575" cy="41275"/>
            </a:xfrm>
            <a:prstGeom prst="rect">
              <a:avLst/>
            </a:prstGeom>
            <a:solidFill>
              <a:srgbClr val="D1D1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Rectangle 231"/>
            <p:cNvSpPr>
              <a:spLocks noChangeArrowheads="1"/>
            </p:cNvSpPr>
            <p:nvPr/>
          </p:nvSpPr>
          <p:spPr bwMode="auto">
            <a:xfrm>
              <a:off x="1965325" y="3452815"/>
              <a:ext cx="6124575" cy="41275"/>
            </a:xfrm>
            <a:prstGeom prst="rect">
              <a:avLst/>
            </a:prstGeom>
            <a:solidFill>
              <a:srgbClr val="CFCF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Rectangle 232"/>
            <p:cNvSpPr>
              <a:spLocks noChangeArrowheads="1"/>
            </p:cNvSpPr>
            <p:nvPr/>
          </p:nvSpPr>
          <p:spPr bwMode="auto">
            <a:xfrm>
              <a:off x="1965325" y="3494090"/>
              <a:ext cx="6124575" cy="41275"/>
            </a:xfrm>
            <a:prstGeom prst="rect">
              <a:avLst/>
            </a:prstGeom>
            <a:solidFill>
              <a:srgbClr val="CCCC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233"/>
            <p:cNvSpPr>
              <a:spLocks noChangeArrowheads="1"/>
            </p:cNvSpPr>
            <p:nvPr/>
          </p:nvSpPr>
          <p:spPr bwMode="auto">
            <a:xfrm>
              <a:off x="1965325" y="3535365"/>
              <a:ext cx="6124575" cy="20638"/>
            </a:xfrm>
            <a:prstGeom prst="rect">
              <a:avLst/>
            </a:prstGeom>
            <a:solidFill>
              <a:srgbClr val="CACA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Rectangle 234"/>
            <p:cNvSpPr>
              <a:spLocks noChangeArrowheads="1"/>
            </p:cNvSpPr>
            <p:nvPr/>
          </p:nvSpPr>
          <p:spPr bwMode="auto">
            <a:xfrm>
              <a:off x="1965325" y="3556003"/>
              <a:ext cx="6124575" cy="41275"/>
            </a:xfrm>
            <a:prstGeom prst="rect">
              <a:avLst/>
            </a:prstGeom>
            <a:solidFill>
              <a:srgbClr val="C8C8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Rectangle 235"/>
            <p:cNvSpPr>
              <a:spLocks noChangeArrowheads="1"/>
            </p:cNvSpPr>
            <p:nvPr/>
          </p:nvSpPr>
          <p:spPr bwMode="auto">
            <a:xfrm>
              <a:off x="1965325" y="3597278"/>
              <a:ext cx="6124575" cy="20638"/>
            </a:xfrm>
            <a:prstGeom prst="rect">
              <a:avLst/>
            </a:prstGeom>
            <a:solidFill>
              <a:srgbClr val="C6C6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Rectangle 236"/>
            <p:cNvSpPr>
              <a:spLocks noChangeArrowheads="1"/>
            </p:cNvSpPr>
            <p:nvPr/>
          </p:nvSpPr>
          <p:spPr bwMode="auto">
            <a:xfrm>
              <a:off x="1965325" y="3617915"/>
              <a:ext cx="6124575" cy="20638"/>
            </a:xfrm>
            <a:prstGeom prst="rect">
              <a:avLst/>
            </a:prstGeom>
            <a:solidFill>
              <a:srgbClr val="C4C4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Rectangle 237"/>
            <p:cNvSpPr>
              <a:spLocks noChangeArrowheads="1"/>
            </p:cNvSpPr>
            <p:nvPr/>
          </p:nvSpPr>
          <p:spPr bwMode="auto">
            <a:xfrm>
              <a:off x="1965325" y="3638553"/>
              <a:ext cx="6124575" cy="39688"/>
            </a:xfrm>
            <a:prstGeom prst="rect">
              <a:avLst/>
            </a:prstGeom>
            <a:solidFill>
              <a:srgbClr val="C2C2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Rectangle 238"/>
            <p:cNvSpPr>
              <a:spLocks noChangeArrowheads="1"/>
            </p:cNvSpPr>
            <p:nvPr/>
          </p:nvSpPr>
          <p:spPr bwMode="auto">
            <a:xfrm>
              <a:off x="1965325" y="3678240"/>
              <a:ext cx="6124575" cy="20638"/>
            </a:xfrm>
            <a:prstGeom prst="rect">
              <a:avLst/>
            </a:prstGeom>
            <a:solidFill>
              <a:srgbClr val="C0C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Rectangle 239"/>
            <p:cNvSpPr>
              <a:spLocks noChangeArrowheads="1"/>
            </p:cNvSpPr>
            <p:nvPr/>
          </p:nvSpPr>
          <p:spPr bwMode="auto">
            <a:xfrm>
              <a:off x="1965325" y="3698878"/>
              <a:ext cx="6124575" cy="20638"/>
            </a:xfrm>
            <a:prstGeom prst="rect">
              <a:avLst/>
            </a:prstGeom>
            <a:solidFill>
              <a:srgbClr val="BEBE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Rectangle 240"/>
            <p:cNvSpPr>
              <a:spLocks noChangeArrowheads="1"/>
            </p:cNvSpPr>
            <p:nvPr/>
          </p:nvSpPr>
          <p:spPr bwMode="auto">
            <a:xfrm>
              <a:off x="1965325" y="3719515"/>
              <a:ext cx="6124575" cy="41275"/>
            </a:xfrm>
            <a:prstGeom prst="rect">
              <a:avLst/>
            </a:prstGeom>
            <a:solidFill>
              <a:srgbClr val="BCBC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Rectangle 241"/>
            <p:cNvSpPr>
              <a:spLocks noChangeArrowheads="1"/>
            </p:cNvSpPr>
            <p:nvPr/>
          </p:nvSpPr>
          <p:spPr bwMode="auto">
            <a:xfrm>
              <a:off x="1965325" y="3760790"/>
              <a:ext cx="6124575" cy="41275"/>
            </a:xfrm>
            <a:prstGeom prst="rect">
              <a:avLst/>
            </a:prstGeom>
            <a:solidFill>
              <a:srgbClr val="B9B9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Rectangle 242"/>
            <p:cNvSpPr>
              <a:spLocks noChangeArrowheads="1"/>
            </p:cNvSpPr>
            <p:nvPr/>
          </p:nvSpPr>
          <p:spPr bwMode="auto">
            <a:xfrm>
              <a:off x="1965325" y="3802065"/>
              <a:ext cx="6124575" cy="20638"/>
            </a:xfrm>
            <a:prstGeom prst="rect">
              <a:avLst/>
            </a:prstGeom>
            <a:solidFill>
              <a:srgbClr val="B6B6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Rectangle 243"/>
            <p:cNvSpPr>
              <a:spLocks noChangeArrowheads="1"/>
            </p:cNvSpPr>
            <p:nvPr/>
          </p:nvSpPr>
          <p:spPr bwMode="auto">
            <a:xfrm>
              <a:off x="1965325" y="3822703"/>
              <a:ext cx="6124575" cy="20638"/>
            </a:xfrm>
            <a:prstGeom prst="rect">
              <a:avLst/>
            </a:prstGeom>
            <a:solidFill>
              <a:srgbClr val="B5B5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244"/>
            <p:cNvSpPr>
              <a:spLocks noChangeArrowheads="1"/>
            </p:cNvSpPr>
            <p:nvPr/>
          </p:nvSpPr>
          <p:spPr bwMode="auto">
            <a:xfrm>
              <a:off x="1965325" y="3843340"/>
              <a:ext cx="6124575" cy="41275"/>
            </a:xfrm>
            <a:prstGeom prst="rect">
              <a:avLst/>
            </a:prstGeom>
            <a:solidFill>
              <a:srgbClr val="B3B3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Rectangle 245"/>
            <p:cNvSpPr>
              <a:spLocks noChangeArrowheads="1"/>
            </p:cNvSpPr>
            <p:nvPr/>
          </p:nvSpPr>
          <p:spPr bwMode="auto">
            <a:xfrm>
              <a:off x="1965325" y="3884615"/>
              <a:ext cx="6124575" cy="20638"/>
            </a:xfrm>
            <a:prstGeom prst="rect">
              <a:avLst/>
            </a:prstGeom>
            <a:solidFill>
              <a:srgbClr val="B0B0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246"/>
            <p:cNvSpPr>
              <a:spLocks noChangeArrowheads="1"/>
            </p:cNvSpPr>
            <p:nvPr/>
          </p:nvSpPr>
          <p:spPr bwMode="auto">
            <a:xfrm>
              <a:off x="1965325" y="3905253"/>
              <a:ext cx="6124575" cy="19050"/>
            </a:xfrm>
            <a:prstGeom prst="rect">
              <a:avLst/>
            </a:prstGeom>
            <a:solidFill>
              <a:srgbClr val="AFA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Rectangle 247"/>
            <p:cNvSpPr>
              <a:spLocks noChangeArrowheads="1"/>
            </p:cNvSpPr>
            <p:nvPr/>
          </p:nvSpPr>
          <p:spPr bwMode="auto">
            <a:xfrm>
              <a:off x="1965325" y="3924303"/>
              <a:ext cx="6124575" cy="41275"/>
            </a:xfrm>
            <a:prstGeom prst="rect">
              <a:avLst/>
            </a:prstGeom>
            <a:solidFill>
              <a:srgbClr val="ADAD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Rectangle 248"/>
            <p:cNvSpPr>
              <a:spLocks noChangeArrowheads="1"/>
            </p:cNvSpPr>
            <p:nvPr/>
          </p:nvSpPr>
          <p:spPr bwMode="auto">
            <a:xfrm>
              <a:off x="1965325" y="3965578"/>
              <a:ext cx="6124575" cy="41275"/>
            </a:xfrm>
            <a:prstGeom prst="rect">
              <a:avLst/>
            </a:prstGeom>
            <a:solidFill>
              <a:srgbClr val="AAAA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Rectangle 249"/>
            <p:cNvSpPr>
              <a:spLocks noChangeArrowheads="1"/>
            </p:cNvSpPr>
            <p:nvPr/>
          </p:nvSpPr>
          <p:spPr bwMode="auto">
            <a:xfrm>
              <a:off x="1965325" y="4006853"/>
              <a:ext cx="6124575" cy="20638"/>
            </a:xfrm>
            <a:prstGeom prst="rect">
              <a:avLst/>
            </a:prstGeom>
            <a:solidFill>
              <a:srgbClr val="A8A8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Rectangle 250"/>
            <p:cNvSpPr>
              <a:spLocks noChangeArrowheads="1"/>
            </p:cNvSpPr>
            <p:nvPr/>
          </p:nvSpPr>
          <p:spPr bwMode="auto">
            <a:xfrm>
              <a:off x="1965325" y="4027490"/>
              <a:ext cx="6124575" cy="20638"/>
            </a:xfrm>
            <a:prstGeom prst="rect">
              <a:avLst/>
            </a:prstGeom>
            <a:solidFill>
              <a:srgbClr val="A6A6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Rectangle 251"/>
            <p:cNvSpPr>
              <a:spLocks noChangeArrowheads="1"/>
            </p:cNvSpPr>
            <p:nvPr/>
          </p:nvSpPr>
          <p:spPr bwMode="auto">
            <a:xfrm>
              <a:off x="1965325" y="4048128"/>
              <a:ext cx="6124575" cy="20638"/>
            </a:xfrm>
            <a:prstGeom prst="rect">
              <a:avLst/>
            </a:prstGeom>
            <a:solidFill>
              <a:srgbClr val="A5A5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Rectangle 252"/>
            <p:cNvSpPr>
              <a:spLocks noChangeArrowheads="1"/>
            </p:cNvSpPr>
            <p:nvPr/>
          </p:nvSpPr>
          <p:spPr bwMode="auto">
            <a:xfrm>
              <a:off x="1965325" y="4068765"/>
              <a:ext cx="6124575" cy="41275"/>
            </a:xfrm>
            <a:prstGeom prst="rect">
              <a:avLst/>
            </a:prstGeom>
            <a:solidFill>
              <a:srgbClr val="A3A3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Rectangle 253"/>
            <p:cNvSpPr>
              <a:spLocks noChangeArrowheads="1"/>
            </p:cNvSpPr>
            <p:nvPr/>
          </p:nvSpPr>
          <p:spPr bwMode="auto">
            <a:xfrm>
              <a:off x="1965325" y="4110040"/>
              <a:ext cx="6124575" cy="41275"/>
            </a:xfrm>
            <a:prstGeom prst="rect">
              <a:avLst/>
            </a:prstGeom>
            <a:solidFill>
              <a:srgbClr val="A0A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Rectangle 254"/>
            <p:cNvSpPr>
              <a:spLocks noChangeArrowheads="1"/>
            </p:cNvSpPr>
            <p:nvPr/>
          </p:nvSpPr>
          <p:spPr bwMode="auto">
            <a:xfrm>
              <a:off x="1965325" y="4151315"/>
              <a:ext cx="6124575" cy="20638"/>
            </a:xfrm>
            <a:prstGeom prst="rect">
              <a:avLst/>
            </a:prstGeom>
            <a:solidFill>
              <a:srgbClr val="9E9E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Rectangle 255"/>
            <p:cNvSpPr>
              <a:spLocks noChangeArrowheads="1"/>
            </p:cNvSpPr>
            <p:nvPr/>
          </p:nvSpPr>
          <p:spPr bwMode="auto">
            <a:xfrm>
              <a:off x="1965325" y="4171953"/>
              <a:ext cx="6124575" cy="39688"/>
            </a:xfrm>
            <a:prstGeom prst="rect">
              <a:avLst/>
            </a:prstGeom>
            <a:solidFill>
              <a:srgbClr val="9C9C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Rectangle 256"/>
            <p:cNvSpPr>
              <a:spLocks noChangeArrowheads="1"/>
            </p:cNvSpPr>
            <p:nvPr/>
          </p:nvSpPr>
          <p:spPr bwMode="auto">
            <a:xfrm>
              <a:off x="1965325" y="4211640"/>
              <a:ext cx="6124575" cy="20638"/>
            </a:xfrm>
            <a:prstGeom prst="rect">
              <a:avLst/>
            </a:prstGeom>
            <a:solidFill>
              <a:srgbClr val="9A9A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257"/>
            <p:cNvSpPr>
              <a:spLocks noChangeArrowheads="1"/>
            </p:cNvSpPr>
            <p:nvPr/>
          </p:nvSpPr>
          <p:spPr bwMode="auto">
            <a:xfrm>
              <a:off x="1965325" y="4232278"/>
              <a:ext cx="6124575" cy="20638"/>
            </a:xfrm>
            <a:prstGeom prst="rect">
              <a:avLst/>
            </a:prstGeom>
            <a:solidFill>
              <a:srgbClr val="9898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Rectangle 258"/>
            <p:cNvSpPr>
              <a:spLocks noChangeArrowheads="1"/>
            </p:cNvSpPr>
            <p:nvPr/>
          </p:nvSpPr>
          <p:spPr bwMode="auto">
            <a:xfrm>
              <a:off x="1965325" y="4252915"/>
              <a:ext cx="6124575" cy="41275"/>
            </a:xfrm>
            <a:prstGeom prst="rect">
              <a:avLst/>
            </a:prstGeom>
            <a:solidFill>
              <a:srgbClr val="9696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Rectangle 259"/>
            <p:cNvSpPr>
              <a:spLocks noChangeArrowheads="1"/>
            </p:cNvSpPr>
            <p:nvPr/>
          </p:nvSpPr>
          <p:spPr bwMode="auto">
            <a:xfrm>
              <a:off x="1965325" y="4294190"/>
              <a:ext cx="6124575" cy="41275"/>
            </a:xfrm>
            <a:prstGeom prst="rect">
              <a:avLst/>
            </a:prstGeom>
            <a:solidFill>
              <a:srgbClr val="9494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Rectangle 260"/>
            <p:cNvSpPr>
              <a:spLocks noChangeArrowheads="1"/>
            </p:cNvSpPr>
            <p:nvPr/>
          </p:nvSpPr>
          <p:spPr bwMode="auto">
            <a:xfrm>
              <a:off x="1965325" y="4335465"/>
              <a:ext cx="6124575" cy="41275"/>
            </a:xfrm>
            <a:prstGeom prst="rect">
              <a:avLst/>
            </a:prstGeom>
            <a:solidFill>
              <a:srgbClr val="9292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Rectangle 261"/>
            <p:cNvSpPr>
              <a:spLocks noChangeArrowheads="1"/>
            </p:cNvSpPr>
            <p:nvPr/>
          </p:nvSpPr>
          <p:spPr bwMode="auto">
            <a:xfrm>
              <a:off x="1965325" y="4376740"/>
              <a:ext cx="6124575" cy="41275"/>
            </a:xfrm>
            <a:prstGeom prst="rect">
              <a:avLst/>
            </a:prstGeom>
            <a:solidFill>
              <a:srgbClr val="8F8F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Rectangle 262"/>
            <p:cNvSpPr>
              <a:spLocks noChangeArrowheads="1"/>
            </p:cNvSpPr>
            <p:nvPr/>
          </p:nvSpPr>
          <p:spPr bwMode="auto">
            <a:xfrm>
              <a:off x="1965325" y="4418015"/>
              <a:ext cx="6124575" cy="39688"/>
            </a:xfrm>
            <a:prstGeom prst="rect">
              <a:avLst/>
            </a:prstGeom>
            <a:solidFill>
              <a:srgbClr val="8D8D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Rectangle 263"/>
            <p:cNvSpPr>
              <a:spLocks noChangeArrowheads="1"/>
            </p:cNvSpPr>
            <p:nvPr/>
          </p:nvSpPr>
          <p:spPr bwMode="auto">
            <a:xfrm>
              <a:off x="1965325" y="4457703"/>
              <a:ext cx="6124575" cy="41275"/>
            </a:xfrm>
            <a:prstGeom prst="rect">
              <a:avLst/>
            </a:prstGeom>
            <a:solidFill>
              <a:srgbClr val="8B8B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Rectangle 264"/>
            <p:cNvSpPr>
              <a:spLocks noChangeArrowheads="1"/>
            </p:cNvSpPr>
            <p:nvPr/>
          </p:nvSpPr>
          <p:spPr bwMode="auto">
            <a:xfrm>
              <a:off x="1965325" y="4498978"/>
              <a:ext cx="6124575" cy="41275"/>
            </a:xfrm>
            <a:prstGeom prst="rect">
              <a:avLst/>
            </a:prstGeom>
            <a:solidFill>
              <a:srgbClr val="8989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265"/>
            <p:cNvSpPr>
              <a:spLocks noChangeArrowheads="1"/>
            </p:cNvSpPr>
            <p:nvPr/>
          </p:nvSpPr>
          <p:spPr bwMode="auto">
            <a:xfrm>
              <a:off x="1965325" y="4540253"/>
              <a:ext cx="6124575" cy="41275"/>
            </a:xfrm>
            <a:prstGeom prst="rect">
              <a:avLst/>
            </a:prstGeom>
            <a:solidFill>
              <a:srgbClr val="8787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Rectangle 266"/>
            <p:cNvSpPr>
              <a:spLocks noChangeArrowheads="1"/>
            </p:cNvSpPr>
            <p:nvPr/>
          </p:nvSpPr>
          <p:spPr bwMode="auto">
            <a:xfrm>
              <a:off x="1965325" y="4581528"/>
              <a:ext cx="6124575" cy="61913"/>
            </a:xfrm>
            <a:prstGeom prst="rect">
              <a:avLst/>
            </a:prstGeom>
            <a:solidFill>
              <a:srgbClr val="8484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Rectangle 267"/>
            <p:cNvSpPr>
              <a:spLocks noChangeArrowheads="1"/>
            </p:cNvSpPr>
            <p:nvPr/>
          </p:nvSpPr>
          <p:spPr bwMode="auto">
            <a:xfrm>
              <a:off x="1965325" y="4643440"/>
              <a:ext cx="6124575" cy="41275"/>
            </a:xfrm>
            <a:prstGeom prst="rect">
              <a:avLst/>
            </a:prstGeom>
            <a:solidFill>
              <a:srgbClr val="8282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Rectangle 268"/>
            <p:cNvSpPr>
              <a:spLocks noChangeArrowheads="1"/>
            </p:cNvSpPr>
            <p:nvPr/>
          </p:nvSpPr>
          <p:spPr bwMode="auto">
            <a:xfrm>
              <a:off x="1965325" y="4684715"/>
              <a:ext cx="6124575" cy="39688"/>
            </a:xfrm>
            <a:prstGeom prst="rect">
              <a:avLst/>
            </a:prstGeom>
            <a:solidFill>
              <a:srgbClr val="8080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269"/>
            <p:cNvSpPr>
              <a:spLocks noChangeArrowheads="1"/>
            </p:cNvSpPr>
            <p:nvPr/>
          </p:nvSpPr>
          <p:spPr bwMode="auto">
            <a:xfrm>
              <a:off x="1965325" y="4724403"/>
              <a:ext cx="6124575" cy="61913"/>
            </a:xfrm>
            <a:prstGeom prst="rect">
              <a:avLst/>
            </a:prstGeom>
            <a:solidFill>
              <a:srgbClr val="7F7F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Rectangle 270"/>
            <p:cNvSpPr>
              <a:spLocks noChangeArrowheads="1"/>
            </p:cNvSpPr>
            <p:nvPr/>
          </p:nvSpPr>
          <p:spPr bwMode="auto">
            <a:xfrm>
              <a:off x="1965325" y="4786315"/>
              <a:ext cx="6124575" cy="41275"/>
            </a:xfrm>
            <a:prstGeom prst="rect">
              <a:avLst/>
            </a:prstGeom>
            <a:solidFill>
              <a:srgbClr val="7D7D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Rectangle 271"/>
            <p:cNvSpPr>
              <a:spLocks noChangeArrowheads="1"/>
            </p:cNvSpPr>
            <p:nvPr/>
          </p:nvSpPr>
          <p:spPr bwMode="auto">
            <a:xfrm>
              <a:off x="1965325" y="4827590"/>
              <a:ext cx="6124575" cy="41275"/>
            </a:xfrm>
            <a:prstGeom prst="rect">
              <a:avLst/>
            </a:prstGeom>
            <a:solidFill>
              <a:srgbClr val="7C7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Rectangle 272"/>
            <p:cNvSpPr>
              <a:spLocks noChangeArrowheads="1"/>
            </p:cNvSpPr>
            <p:nvPr/>
          </p:nvSpPr>
          <p:spPr bwMode="auto">
            <a:xfrm>
              <a:off x="1965325" y="4868865"/>
              <a:ext cx="6124575" cy="82550"/>
            </a:xfrm>
            <a:prstGeom prst="rect">
              <a:avLst/>
            </a:prstGeom>
            <a:solidFill>
              <a:srgbClr val="7A7A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273"/>
            <p:cNvSpPr>
              <a:spLocks noChangeArrowheads="1"/>
            </p:cNvSpPr>
            <p:nvPr/>
          </p:nvSpPr>
          <p:spPr bwMode="auto">
            <a:xfrm>
              <a:off x="1965325" y="4951415"/>
              <a:ext cx="6124575" cy="101600"/>
            </a:xfrm>
            <a:prstGeom prst="rect">
              <a:avLst/>
            </a:prstGeom>
            <a:solidFill>
              <a:srgbClr val="7878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Rectangle 274"/>
            <p:cNvSpPr>
              <a:spLocks noChangeArrowheads="1"/>
            </p:cNvSpPr>
            <p:nvPr/>
          </p:nvSpPr>
          <p:spPr bwMode="auto">
            <a:xfrm>
              <a:off x="1974850" y="5053015"/>
              <a:ext cx="6124575" cy="20638"/>
            </a:xfrm>
            <a:prstGeom prst="rect">
              <a:avLst/>
            </a:prstGeom>
            <a:solidFill>
              <a:srgbClr val="7676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Rectangle 275"/>
            <p:cNvSpPr>
              <a:spLocks noChangeArrowheads="1"/>
            </p:cNvSpPr>
            <p:nvPr/>
          </p:nvSpPr>
          <p:spPr bwMode="auto">
            <a:xfrm>
              <a:off x="1965325" y="2038353"/>
              <a:ext cx="6124575" cy="3035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276"/>
            <p:cNvSpPr>
              <a:spLocks noChangeShapeType="1"/>
            </p:cNvSpPr>
            <p:nvPr/>
          </p:nvSpPr>
          <p:spPr bwMode="auto">
            <a:xfrm>
              <a:off x="1974850" y="5073653"/>
              <a:ext cx="61245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277"/>
            <p:cNvSpPr>
              <a:spLocks noChangeShapeType="1"/>
            </p:cNvSpPr>
            <p:nvPr/>
          </p:nvSpPr>
          <p:spPr bwMode="auto">
            <a:xfrm flipV="1">
              <a:off x="1965325" y="4457703"/>
              <a:ext cx="61277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278"/>
            <p:cNvSpPr>
              <a:spLocks noChangeShapeType="1"/>
            </p:cNvSpPr>
            <p:nvPr/>
          </p:nvSpPr>
          <p:spPr bwMode="auto">
            <a:xfrm flipV="1">
              <a:off x="1965325" y="3244853"/>
              <a:ext cx="6129338" cy="31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279"/>
            <p:cNvSpPr>
              <a:spLocks noChangeShapeType="1"/>
            </p:cNvSpPr>
            <p:nvPr/>
          </p:nvSpPr>
          <p:spPr bwMode="auto">
            <a:xfrm flipV="1">
              <a:off x="1965325" y="2649540"/>
              <a:ext cx="6124575" cy="31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Rectangle 281"/>
            <p:cNvSpPr>
              <a:spLocks noChangeArrowheads="1"/>
            </p:cNvSpPr>
            <p:nvPr/>
          </p:nvSpPr>
          <p:spPr bwMode="auto">
            <a:xfrm>
              <a:off x="1965325" y="2038353"/>
              <a:ext cx="6124575" cy="3035300"/>
            </a:xfrm>
            <a:prstGeom prst="rect">
              <a:avLst/>
            </a:prstGeom>
            <a:noFill/>
            <a:ln w="19050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Line 283"/>
            <p:cNvSpPr>
              <a:spLocks noChangeShapeType="1"/>
            </p:cNvSpPr>
            <p:nvPr/>
          </p:nvSpPr>
          <p:spPr bwMode="auto">
            <a:xfrm>
              <a:off x="1906588" y="5067303"/>
              <a:ext cx="68263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Line 284"/>
            <p:cNvSpPr>
              <a:spLocks noChangeShapeType="1"/>
            </p:cNvSpPr>
            <p:nvPr/>
          </p:nvSpPr>
          <p:spPr bwMode="auto">
            <a:xfrm>
              <a:off x="1885950" y="4457703"/>
              <a:ext cx="793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285"/>
            <p:cNvSpPr>
              <a:spLocks noChangeShapeType="1"/>
            </p:cNvSpPr>
            <p:nvPr/>
          </p:nvSpPr>
          <p:spPr bwMode="auto">
            <a:xfrm>
              <a:off x="1885950" y="3863978"/>
              <a:ext cx="8096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Line 286"/>
            <p:cNvSpPr>
              <a:spLocks noChangeShapeType="1"/>
            </p:cNvSpPr>
            <p:nvPr/>
          </p:nvSpPr>
          <p:spPr bwMode="auto">
            <a:xfrm>
              <a:off x="1885950" y="3248028"/>
              <a:ext cx="793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Line 287"/>
            <p:cNvSpPr>
              <a:spLocks noChangeShapeType="1"/>
            </p:cNvSpPr>
            <p:nvPr/>
          </p:nvSpPr>
          <p:spPr bwMode="auto">
            <a:xfrm flipV="1">
              <a:off x="1885950" y="2649540"/>
              <a:ext cx="79375" cy="31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289"/>
            <p:cNvSpPr>
              <a:spLocks noChangeShapeType="1"/>
            </p:cNvSpPr>
            <p:nvPr/>
          </p:nvSpPr>
          <p:spPr bwMode="auto">
            <a:xfrm>
              <a:off x="1965325" y="3863978"/>
              <a:ext cx="61245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290"/>
            <p:cNvSpPr>
              <a:spLocks noChangeShapeType="1"/>
            </p:cNvSpPr>
            <p:nvPr/>
          </p:nvSpPr>
          <p:spPr bwMode="auto">
            <a:xfrm flipV="1">
              <a:off x="1965325" y="3863978"/>
              <a:ext cx="1588" cy="809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291"/>
            <p:cNvSpPr>
              <a:spLocks noChangeShapeType="1"/>
            </p:cNvSpPr>
            <p:nvPr/>
          </p:nvSpPr>
          <p:spPr bwMode="auto">
            <a:xfrm flipV="1">
              <a:off x="3194050" y="3863978"/>
              <a:ext cx="1588" cy="809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292"/>
            <p:cNvSpPr>
              <a:spLocks noChangeShapeType="1"/>
            </p:cNvSpPr>
            <p:nvPr/>
          </p:nvSpPr>
          <p:spPr bwMode="auto">
            <a:xfrm flipV="1">
              <a:off x="4422775" y="3863978"/>
              <a:ext cx="1588" cy="809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293"/>
            <p:cNvSpPr>
              <a:spLocks noChangeShapeType="1"/>
            </p:cNvSpPr>
            <p:nvPr/>
          </p:nvSpPr>
          <p:spPr bwMode="auto">
            <a:xfrm flipV="1">
              <a:off x="5630863" y="3863978"/>
              <a:ext cx="1588" cy="809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294"/>
            <p:cNvSpPr>
              <a:spLocks noChangeShapeType="1"/>
            </p:cNvSpPr>
            <p:nvPr/>
          </p:nvSpPr>
          <p:spPr bwMode="auto">
            <a:xfrm flipV="1">
              <a:off x="6861175" y="3863978"/>
              <a:ext cx="1588" cy="809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295"/>
            <p:cNvSpPr>
              <a:spLocks noChangeShapeType="1"/>
            </p:cNvSpPr>
            <p:nvPr/>
          </p:nvSpPr>
          <p:spPr bwMode="auto">
            <a:xfrm flipV="1">
              <a:off x="8089900" y="3863978"/>
              <a:ext cx="1588" cy="809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296"/>
            <p:cNvSpPr>
              <a:spLocks/>
            </p:cNvSpPr>
            <p:nvPr/>
          </p:nvSpPr>
          <p:spPr bwMode="auto">
            <a:xfrm>
              <a:off x="5314950" y="4868865"/>
              <a:ext cx="119063" cy="122238"/>
            </a:xfrm>
            <a:custGeom>
              <a:avLst/>
              <a:gdLst>
                <a:gd name="T0" fmla="*/ 37 w 75"/>
                <a:gd name="T1" fmla="*/ 0 h 77"/>
                <a:gd name="T2" fmla="*/ 75 w 75"/>
                <a:gd name="T3" fmla="*/ 39 h 77"/>
                <a:gd name="T4" fmla="*/ 37 w 75"/>
                <a:gd name="T5" fmla="*/ 77 h 77"/>
                <a:gd name="T6" fmla="*/ 0 w 75"/>
                <a:gd name="T7" fmla="*/ 39 h 77"/>
                <a:gd name="T8" fmla="*/ 37 w 75"/>
                <a:gd name="T9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77">
                  <a:moveTo>
                    <a:pt x="37" y="0"/>
                  </a:moveTo>
                  <a:lnTo>
                    <a:pt x="75" y="39"/>
                  </a:lnTo>
                  <a:lnTo>
                    <a:pt x="37" y="77"/>
                  </a:lnTo>
                  <a:lnTo>
                    <a:pt x="0" y="3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Freeform 297"/>
            <p:cNvSpPr>
              <a:spLocks/>
            </p:cNvSpPr>
            <p:nvPr/>
          </p:nvSpPr>
          <p:spPr bwMode="auto">
            <a:xfrm>
              <a:off x="6562725" y="2406653"/>
              <a:ext cx="119063" cy="123825"/>
            </a:xfrm>
            <a:custGeom>
              <a:avLst/>
              <a:gdLst>
                <a:gd name="T0" fmla="*/ 38 w 75"/>
                <a:gd name="T1" fmla="*/ 0 h 78"/>
                <a:gd name="T2" fmla="*/ 75 w 75"/>
                <a:gd name="T3" fmla="*/ 39 h 78"/>
                <a:gd name="T4" fmla="*/ 38 w 75"/>
                <a:gd name="T5" fmla="*/ 78 h 78"/>
                <a:gd name="T6" fmla="*/ 0 w 75"/>
                <a:gd name="T7" fmla="*/ 39 h 78"/>
                <a:gd name="T8" fmla="*/ 38 w 75"/>
                <a:gd name="T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78">
                  <a:moveTo>
                    <a:pt x="38" y="0"/>
                  </a:moveTo>
                  <a:lnTo>
                    <a:pt x="75" y="39"/>
                  </a:lnTo>
                  <a:lnTo>
                    <a:pt x="38" y="78"/>
                  </a:lnTo>
                  <a:lnTo>
                    <a:pt x="0" y="39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298"/>
            <p:cNvSpPr>
              <a:spLocks/>
            </p:cNvSpPr>
            <p:nvPr/>
          </p:nvSpPr>
          <p:spPr bwMode="auto">
            <a:xfrm>
              <a:off x="5095875" y="4438653"/>
              <a:ext cx="119063" cy="122238"/>
            </a:xfrm>
            <a:custGeom>
              <a:avLst/>
              <a:gdLst>
                <a:gd name="T0" fmla="*/ 38 w 75"/>
                <a:gd name="T1" fmla="*/ 0 h 77"/>
                <a:gd name="T2" fmla="*/ 75 w 75"/>
                <a:gd name="T3" fmla="*/ 38 h 77"/>
                <a:gd name="T4" fmla="*/ 38 w 75"/>
                <a:gd name="T5" fmla="*/ 77 h 77"/>
                <a:gd name="T6" fmla="*/ 0 w 75"/>
                <a:gd name="T7" fmla="*/ 38 h 77"/>
                <a:gd name="T8" fmla="*/ 38 w 75"/>
                <a:gd name="T9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77">
                  <a:moveTo>
                    <a:pt x="38" y="0"/>
                  </a:moveTo>
                  <a:lnTo>
                    <a:pt x="75" y="38"/>
                  </a:lnTo>
                  <a:lnTo>
                    <a:pt x="38" y="77"/>
                  </a:lnTo>
                  <a:lnTo>
                    <a:pt x="0" y="38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299"/>
            <p:cNvSpPr>
              <a:spLocks/>
            </p:cNvSpPr>
            <p:nvPr/>
          </p:nvSpPr>
          <p:spPr bwMode="auto">
            <a:xfrm>
              <a:off x="5829300" y="3186115"/>
              <a:ext cx="119063" cy="123825"/>
            </a:xfrm>
            <a:custGeom>
              <a:avLst/>
              <a:gdLst>
                <a:gd name="T0" fmla="*/ 38 w 75"/>
                <a:gd name="T1" fmla="*/ 0 h 78"/>
                <a:gd name="T2" fmla="*/ 75 w 75"/>
                <a:gd name="T3" fmla="*/ 39 h 78"/>
                <a:gd name="T4" fmla="*/ 38 w 75"/>
                <a:gd name="T5" fmla="*/ 78 h 78"/>
                <a:gd name="T6" fmla="*/ 0 w 75"/>
                <a:gd name="T7" fmla="*/ 39 h 78"/>
                <a:gd name="T8" fmla="*/ 38 w 75"/>
                <a:gd name="T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78">
                  <a:moveTo>
                    <a:pt x="38" y="0"/>
                  </a:moveTo>
                  <a:lnTo>
                    <a:pt x="75" y="39"/>
                  </a:lnTo>
                  <a:lnTo>
                    <a:pt x="38" y="78"/>
                  </a:lnTo>
                  <a:lnTo>
                    <a:pt x="0" y="39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Freeform 300"/>
            <p:cNvSpPr>
              <a:spLocks/>
            </p:cNvSpPr>
            <p:nvPr/>
          </p:nvSpPr>
          <p:spPr bwMode="auto">
            <a:xfrm>
              <a:off x="6364288" y="3944940"/>
              <a:ext cx="119063" cy="123825"/>
            </a:xfrm>
            <a:custGeom>
              <a:avLst/>
              <a:gdLst>
                <a:gd name="T0" fmla="*/ 38 w 75"/>
                <a:gd name="T1" fmla="*/ 0 h 78"/>
                <a:gd name="T2" fmla="*/ 75 w 75"/>
                <a:gd name="T3" fmla="*/ 39 h 78"/>
                <a:gd name="T4" fmla="*/ 38 w 75"/>
                <a:gd name="T5" fmla="*/ 78 h 78"/>
                <a:gd name="T6" fmla="*/ 0 w 75"/>
                <a:gd name="T7" fmla="*/ 39 h 78"/>
                <a:gd name="T8" fmla="*/ 38 w 75"/>
                <a:gd name="T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78">
                  <a:moveTo>
                    <a:pt x="38" y="0"/>
                  </a:moveTo>
                  <a:lnTo>
                    <a:pt x="75" y="39"/>
                  </a:lnTo>
                  <a:lnTo>
                    <a:pt x="38" y="78"/>
                  </a:lnTo>
                  <a:lnTo>
                    <a:pt x="0" y="39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301"/>
            <p:cNvSpPr>
              <a:spLocks/>
            </p:cNvSpPr>
            <p:nvPr/>
          </p:nvSpPr>
          <p:spPr bwMode="auto">
            <a:xfrm>
              <a:off x="6583363" y="3863978"/>
              <a:ext cx="119063" cy="122238"/>
            </a:xfrm>
            <a:custGeom>
              <a:avLst/>
              <a:gdLst>
                <a:gd name="T0" fmla="*/ 37 w 75"/>
                <a:gd name="T1" fmla="*/ 0 h 77"/>
                <a:gd name="T2" fmla="*/ 75 w 75"/>
                <a:gd name="T3" fmla="*/ 38 h 77"/>
                <a:gd name="T4" fmla="*/ 37 w 75"/>
                <a:gd name="T5" fmla="*/ 77 h 77"/>
                <a:gd name="T6" fmla="*/ 0 w 75"/>
                <a:gd name="T7" fmla="*/ 38 h 77"/>
                <a:gd name="T8" fmla="*/ 37 w 75"/>
                <a:gd name="T9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77">
                  <a:moveTo>
                    <a:pt x="37" y="0"/>
                  </a:moveTo>
                  <a:lnTo>
                    <a:pt x="75" y="38"/>
                  </a:lnTo>
                  <a:lnTo>
                    <a:pt x="37" y="77"/>
                  </a:lnTo>
                  <a:lnTo>
                    <a:pt x="0" y="38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302"/>
            <p:cNvSpPr>
              <a:spLocks/>
            </p:cNvSpPr>
            <p:nvPr/>
          </p:nvSpPr>
          <p:spPr bwMode="auto">
            <a:xfrm>
              <a:off x="4679950" y="3944940"/>
              <a:ext cx="119063" cy="123825"/>
            </a:xfrm>
            <a:custGeom>
              <a:avLst/>
              <a:gdLst>
                <a:gd name="T0" fmla="*/ 38 w 75"/>
                <a:gd name="T1" fmla="*/ 0 h 78"/>
                <a:gd name="T2" fmla="*/ 75 w 75"/>
                <a:gd name="T3" fmla="*/ 39 h 78"/>
                <a:gd name="T4" fmla="*/ 38 w 75"/>
                <a:gd name="T5" fmla="*/ 78 h 78"/>
                <a:gd name="T6" fmla="*/ 0 w 75"/>
                <a:gd name="T7" fmla="*/ 39 h 78"/>
                <a:gd name="T8" fmla="*/ 38 w 75"/>
                <a:gd name="T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78">
                  <a:moveTo>
                    <a:pt x="38" y="0"/>
                  </a:moveTo>
                  <a:lnTo>
                    <a:pt x="75" y="39"/>
                  </a:lnTo>
                  <a:lnTo>
                    <a:pt x="38" y="78"/>
                  </a:lnTo>
                  <a:lnTo>
                    <a:pt x="0" y="39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303"/>
            <p:cNvSpPr>
              <a:spLocks/>
            </p:cNvSpPr>
            <p:nvPr/>
          </p:nvSpPr>
          <p:spPr bwMode="auto">
            <a:xfrm>
              <a:off x="4957763" y="4273553"/>
              <a:ext cx="119063" cy="123825"/>
            </a:xfrm>
            <a:custGeom>
              <a:avLst/>
              <a:gdLst>
                <a:gd name="T0" fmla="*/ 37 w 75"/>
                <a:gd name="T1" fmla="*/ 0 h 78"/>
                <a:gd name="T2" fmla="*/ 75 w 75"/>
                <a:gd name="T3" fmla="*/ 39 h 78"/>
                <a:gd name="T4" fmla="*/ 37 w 75"/>
                <a:gd name="T5" fmla="*/ 78 h 78"/>
                <a:gd name="T6" fmla="*/ 0 w 75"/>
                <a:gd name="T7" fmla="*/ 39 h 78"/>
                <a:gd name="T8" fmla="*/ 37 w 75"/>
                <a:gd name="T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78">
                  <a:moveTo>
                    <a:pt x="37" y="0"/>
                  </a:moveTo>
                  <a:lnTo>
                    <a:pt x="75" y="39"/>
                  </a:lnTo>
                  <a:lnTo>
                    <a:pt x="37" y="78"/>
                  </a:lnTo>
                  <a:lnTo>
                    <a:pt x="0" y="3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304"/>
            <p:cNvSpPr>
              <a:spLocks/>
            </p:cNvSpPr>
            <p:nvPr/>
          </p:nvSpPr>
          <p:spPr bwMode="auto">
            <a:xfrm>
              <a:off x="5730875" y="4130678"/>
              <a:ext cx="119063" cy="122238"/>
            </a:xfrm>
            <a:custGeom>
              <a:avLst/>
              <a:gdLst>
                <a:gd name="T0" fmla="*/ 37 w 75"/>
                <a:gd name="T1" fmla="*/ 0 h 77"/>
                <a:gd name="T2" fmla="*/ 75 w 75"/>
                <a:gd name="T3" fmla="*/ 38 h 77"/>
                <a:gd name="T4" fmla="*/ 37 w 75"/>
                <a:gd name="T5" fmla="*/ 77 h 77"/>
                <a:gd name="T6" fmla="*/ 0 w 75"/>
                <a:gd name="T7" fmla="*/ 38 h 77"/>
                <a:gd name="T8" fmla="*/ 37 w 75"/>
                <a:gd name="T9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77">
                  <a:moveTo>
                    <a:pt x="37" y="0"/>
                  </a:moveTo>
                  <a:lnTo>
                    <a:pt x="75" y="38"/>
                  </a:lnTo>
                  <a:lnTo>
                    <a:pt x="37" y="77"/>
                  </a:lnTo>
                  <a:lnTo>
                    <a:pt x="0" y="38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Freeform 305"/>
            <p:cNvSpPr>
              <a:spLocks/>
            </p:cNvSpPr>
            <p:nvPr/>
          </p:nvSpPr>
          <p:spPr bwMode="auto">
            <a:xfrm>
              <a:off x="6186488" y="4356103"/>
              <a:ext cx="119063" cy="122238"/>
            </a:xfrm>
            <a:custGeom>
              <a:avLst/>
              <a:gdLst>
                <a:gd name="T0" fmla="*/ 38 w 75"/>
                <a:gd name="T1" fmla="*/ 0 h 77"/>
                <a:gd name="T2" fmla="*/ 75 w 75"/>
                <a:gd name="T3" fmla="*/ 39 h 77"/>
                <a:gd name="T4" fmla="*/ 38 w 75"/>
                <a:gd name="T5" fmla="*/ 77 h 77"/>
                <a:gd name="T6" fmla="*/ 0 w 75"/>
                <a:gd name="T7" fmla="*/ 39 h 77"/>
                <a:gd name="T8" fmla="*/ 38 w 75"/>
                <a:gd name="T9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77">
                  <a:moveTo>
                    <a:pt x="38" y="0"/>
                  </a:moveTo>
                  <a:lnTo>
                    <a:pt x="75" y="39"/>
                  </a:lnTo>
                  <a:lnTo>
                    <a:pt x="38" y="77"/>
                  </a:lnTo>
                  <a:lnTo>
                    <a:pt x="0" y="39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Freeform 306"/>
            <p:cNvSpPr>
              <a:spLocks/>
            </p:cNvSpPr>
            <p:nvPr/>
          </p:nvSpPr>
          <p:spPr bwMode="auto">
            <a:xfrm>
              <a:off x="6543675" y="3760790"/>
              <a:ext cx="119063" cy="123825"/>
            </a:xfrm>
            <a:custGeom>
              <a:avLst/>
              <a:gdLst>
                <a:gd name="T0" fmla="*/ 37 w 75"/>
                <a:gd name="T1" fmla="*/ 0 h 78"/>
                <a:gd name="T2" fmla="*/ 75 w 75"/>
                <a:gd name="T3" fmla="*/ 39 h 78"/>
                <a:gd name="T4" fmla="*/ 37 w 75"/>
                <a:gd name="T5" fmla="*/ 78 h 78"/>
                <a:gd name="T6" fmla="*/ 0 w 75"/>
                <a:gd name="T7" fmla="*/ 39 h 78"/>
                <a:gd name="T8" fmla="*/ 37 w 75"/>
                <a:gd name="T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78">
                  <a:moveTo>
                    <a:pt x="37" y="0"/>
                  </a:moveTo>
                  <a:lnTo>
                    <a:pt x="75" y="39"/>
                  </a:lnTo>
                  <a:lnTo>
                    <a:pt x="37" y="78"/>
                  </a:lnTo>
                  <a:lnTo>
                    <a:pt x="0" y="3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307"/>
            <p:cNvSpPr>
              <a:spLocks/>
            </p:cNvSpPr>
            <p:nvPr/>
          </p:nvSpPr>
          <p:spPr bwMode="auto">
            <a:xfrm>
              <a:off x="4918075" y="3248028"/>
              <a:ext cx="119063" cy="123825"/>
            </a:xfrm>
            <a:custGeom>
              <a:avLst/>
              <a:gdLst>
                <a:gd name="T0" fmla="*/ 37 w 75"/>
                <a:gd name="T1" fmla="*/ 0 h 78"/>
                <a:gd name="T2" fmla="*/ 75 w 75"/>
                <a:gd name="T3" fmla="*/ 39 h 78"/>
                <a:gd name="T4" fmla="*/ 37 w 75"/>
                <a:gd name="T5" fmla="*/ 78 h 78"/>
                <a:gd name="T6" fmla="*/ 0 w 75"/>
                <a:gd name="T7" fmla="*/ 39 h 78"/>
                <a:gd name="T8" fmla="*/ 37 w 75"/>
                <a:gd name="T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78">
                  <a:moveTo>
                    <a:pt x="37" y="0"/>
                  </a:moveTo>
                  <a:lnTo>
                    <a:pt x="75" y="39"/>
                  </a:lnTo>
                  <a:lnTo>
                    <a:pt x="37" y="78"/>
                  </a:lnTo>
                  <a:lnTo>
                    <a:pt x="0" y="3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308"/>
            <p:cNvSpPr>
              <a:spLocks/>
            </p:cNvSpPr>
            <p:nvPr/>
          </p:nvSpPr>
          <p:spPr bwMode="auto">
            <a:xfrm>
              <a:off x="6364288" y="3863978"/>
              <a:ext cx="119063" cy="122238"/>
            </a:xfrm>
            <a:custGeom>
              <a:avLst/>
              <a:gdLst>
                <a:gd name="T0" fmla="*/ 38 w 75"/>
                <a:gd name="T1" fmla="*/ 0 h 77"/>
                <a:gd name="T2" fmla="*/ 75 w 75"/>
                <a:gd name="T3" fmla="*/ 38 h 77"/>
                <a:gd name="T4" fmla="*/ 38 w 75"/>
                <a:gd name="T5" fmla="*/ 77 h 77"/>
                <a:gd name="T6" fmla="*/ 0 w 75"/>
                <a:gd name="T7" fmla="*/ 38 h 77"/>
                <a:gd name="T8" fmla="*/ 38 w 75"/>
                <a:gd name="T9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77">
                  <a:moveTo>
                    <a:pt x="38" y="0"/>
                  </a:moveTo>
                  <a:lnTo>
                    <a:pt x="75" y="38"/>
                  </a:lnTo>
                  <a:lnTo>
                    <a:pt x="38" y="77"/>
                  </a:lnTo>
                  <a:lnTo>
                    <a:pt x="0" y="38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Freeform 309"/>
            <p:cNvSpPr>
              <a:spLocks/>
            </p:cNvSpPr>
            <p:nvPr/>
          </p:nvSpPr>
          <p:spPr bwMode="auto">
            <a:xfrm>
              <a:off x="5532438" y="3248028"/>
              <a:ext cx="119063" cy="123825"/>
            </a:xfrm>
            <a:custGeom>
              <a:avLst/>
              <a:gdLst>
                <a:gd name="T0" fmla="*/ 38 w 75"/>
                <a:gd name="T1" fmla="*/ 0 h 78"/>
                <a:gd name="T2" fmla="*/ 75 w 75"/>
                <a:gd name="T3" fmla="*/ 39 h 78"/>
                <a:gd name="T4" fmla="*/ 38 w 75"/>
                <a:gd name="T5" fmla="*/ 78 h 78"/>
                <a:gd name="T6" fmla="*/ 0 w 75"/>
                <a:gd name="T7" fmla="*/ 39 h 78"/>
                <a:gd name="T8" fmla="*/ 38 w 75"/>
                <a:gd name="T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78">
                  <a:moveTo>
                    <a:pt x="38" y="0"/>
                  </a:moveTo>
                  <a:lnTo>
                    <a:pt x="75" y="39"/>
                  </a:lnTo>
                  <a:lnTo>
                    <a:pt x="38" y="78"/>
                  </a:lnTo>
                  <a:lnTo>
                    <a:pt x="0" y="39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310"/>
            <p:cNvSpPr>
              <a:spLocks/>
            </p:cNvSpPr>
            <p:nvPr/>
          </p:nvSpPr>
          <p:spPr bwMode="auto">
            <a:xfrm>
              <a:off x="5513388" y="3905253"/>
              <a:ext cx="117475" cy="122238"/>
            </a:xfrm>
            <a:custGeom>
              <a:avLst/>
              <a:gdLst>
                <a:gd name="T0" fmla="*/ 37 w 74"/>
                <a:gd name="T1" fmla="*/ 0 h 77"/>
                <a:gd name="T2" fmla="*/ 74 w 74"/>
                <a:gd name="T3" fmla="*/ 38 h 77"/>
                <a:gd name="T4" fmla="*/ 37 w 74"/>
                <a:gd name="T5" fmla="*/ 77 h 77"/>
                <a:gd name="T6" fmla="*/ 0 w 74"/>
                <a:gd name="T7" fmla="*/ 38 h 77"/>
                <a:gd name="T8" fmla="*/ 37 w 74"/>
                <a:gd name="T9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77">
                  <a:moveTo>
                    <a:pt x="37" y="0"/>
                  </a:moveTo>
                  <a:lnTo>
                    <a:pt x="74" y="38"/>
                  </a:lnTo>
                  <a:lnTo>
                    <a:pt x="37" y="77"/>
                  </a:lnTo>
                  <a:lnTo>
                    <a:pt x="0" y="38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311"/>
            <p:cNvSpPr>
              <a:spLocks/>
            </p:cNvSpPr>
            <p:nvPr/>
          </p:nvSpPr>
          <p:spPr bwMode="auto">
            <a:xfrm>
              <a:off x="6384925" y="4498978"/>
              <a:ext cx="119063" cy="123825"/>
            </a:xfrm>
            <a:custGeom>
              <a:avLst/>
              <a:gdLst>
                <a:gd name="T0" fmla="*/ 37 w 75"/>
                <a:gd name="T1" fmla="*/ 0 h 78"/>
                <a:gd name="T2" fmla="*/ 75 w 75"/>
                <a:gd name="T3" fmla="*/ 39 h 78"/>
                <a:gd name="T4" fmla="*/ 37 w 75"/>
                <a:gd name="T5" fmla="*/ 78 h 78"/>
                <a:gd name="T6" fmla="*/ 0 w 75"/>
                <a:gd name="T7" fmla="*/ 39 h 78"/>
                <a:gd name="T8" fmla="*/ 37 w 75"/>
                <a:gd name="T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78">
                  <a:moveTo>
                    <a:pt x="37" y="0"/>
                  </a:moveTo>
                  <a:lnTo>
                    <a:pt x="75" y="39"/>
                  </a:lnTo>
                  <a:lnTo>
                    <a:pt x="37" y="78"/>
                  </a:lnTo>
                  <a:lnTo>
                    <a:pt x="0" y="3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312"/>
            <p:cNvSpPr>
              <a:spLocks/>
            </p:cNvSpPr>
            <p:nvPr/>
          </p:nvSpPr>
          <p:spPr bwMode="auto">
            <a:xfrm>
              <a:off x="5354638" y="3248028"/>
              <a:ext cx="119063" cy="123825"/>
            </a:xfrm>
            <a:custGeom>
              <a:avLst/>
              <a:gdLst>
                <a:gd name="T0" fmla="*/ 37 w 75"/>
                <a:gd name="T1" fmla="*/ 0 h 78"/>
                <a:gd name="T2" fmla="*/ 75 w 75"/>
                <a:gd name="T3" fmla="*/ 39 h 78"/>
                <a:gd name="T4" fmla="*/ 37 w 75"/>
                <a:gd name="T5" fmla="*/ 78 h 78"/>
                <a:gd name="T6" fmla="*/ 0 w 75"/>
                <a:gd name="T7" fmla="*/ 39 h 78"/>
                <a:gd name="T8" fmla="*/ 37 w 75"/>
                <a:gd name="T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78">
                  <a:moveTo>
                    <a:pt x="37" y="0"/>
                  </a:moveTo>
                  <a:lnTo>
                    <a:pt x="75" y="39"/>
                  </a:lnTo>
                  <a:lnTo>
                    <a:pt x="37" y="78"/>
                  </a:lnTo>
                  <a:lnTo>
                    <a:pt x="0" y="3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313"/>
            <p:cNvSpPr>
              <a:spLocks/>
            </p:cNvSpPr>
            <p:nvPr/>
          </p:nvSpPr>
          <p:spPr bwMode="auto">
            <a:xfrm>
              <a:off x="6265863" y="4273553"/>
              <a:ext cx="119063" cy="123825"/>
            </a:xfrm>
            <a:custGeom>
              <a:avLst/>
              <a:gdLst>
                <a:gd name="T0" fmla="*/ 38 w 75"/>
                <a:gd name="T1" fmla="*/ 0 h 78"/>
                <a:gd name="T2" fmla="*/ 75 w 75"/>
                <a:gd name="T3" fmla="*/ 39 h 78"/>
                <a:gd name="T4" fmla="*/ 38 w 75"/>
                <a:gd name="T5" fmla="*/ 78 h 78"/>
                <a:gd name="T6" fmla="*/ 0 w 75"/>
                <a:gd name="T7" fmla="*/ 39 h 78"/>
                <a:gd name="T8" fmla="*/ 38 w 75"/>
                <a:gd name="T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78">
                  <a:moveTo>
                    <a:pt x="38" y="0"/>
                  </a:moveTo>
                  <a:lnTo>
                    <a:pt x="75" y="39"/>
                  </a:lnTo>
                  <a:lnTo>
                    <a:pt x="38" y="78"/>
                  </a:lnTo>
                  <a:lnTo>
                    <a:pt x="0" y="39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314"/>
            <p:cNvSpPr>
              <a:spLocks/>
            </p:cNvSpPr>
            <p:nvPr/>
          </p:nvSpPr>
          <p:spPr bwMode="auto">
            <a:xfrm>
              <a:off x="4997450" y="2960690"/>
              <a:ext cx="119063" cy="123825"/>
            </a:xfrm>
            <a:custGeom>
              <a:avLst/>
              <a:gdLst>
                <a:gd name="T0" fmla="*/ 37 w 75"/>
                <a:gd name="T1" fmla="*/ 0 h 78"/>
                <a:gd name="T2" fmla="*/ 75 w 75"/>
                <a:gd name="T3" fmla="*/ 39 h 78"/>
                <a:gd name="T4" fmla="*/ 37 w 75"/>
                <a:gd name="T5" fmla="*/ 78 h 78"/>
                <a:gd name="T6" fmla="*/ 0 w 75"/>
                <a:gd name="T7" fmla="*/ 39 h 78"/>
                <a:gd name="T8" fmla="*/ 37 w 75"/>
                <a:gd name="T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78">
                  <a:moveTo>
                    <a:pt x="37" y="0"/>
                  </a:moveTo>
                  <a:lnTo>
                    <a:pt x="75" y="39"/>
                  </a:lnTo>
                  <a:lnTo>
                    <a:pt x="37" y="78"/>
                  </a:lnTo>
                  <a:lnTo>
                    <a:pt x="0" y="3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315"/>
            <p:cNvSpPr>
              <a:spLocks/>
            </p:cNvSpPr>
            <p:nvPr/>
          </p:nvSpPr>
          <p:spPr bwMode="auto">
            <a:xfrm>
              <a:off x="5453063" y="3494090"/>
              <a:ext cx="119063" cy="123825"/>
            </a:xfrm>
            <a:custGeom>
              <a:avLst/>
              <a:gdLst>
                <a:gd name="T0" fmla="*/ 38 w 75"/>
                <a:gd name="T1" fmla="*/ 0 h 78"/>
                <a:gd name="T2" fmla="*/ 75 w 75"/>
                <a:gd name="T3" fmla="*/ 39 h 78"/>
                <a:gd name="T4" fmla="*/ 38 w 75"/>
                <a:gd name="T5" fmla="*/ 78 h 78"/>
                <a:gd name="T6" fmla="*/ 0 w 75"/>
                <a:gd name="T7" fmla="*/ 39 h 78"/>
                <a:gd name="T8" fmla="*/ 38 w 75"/>
                <a:gd name="T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78">
                  <a:moveTo>
                    <a:pt x="38" y="0"/>
                  </a:moveTo>
                  <a:lnTo>
                    <a:pt x="75" y="39"/>
                  </a:lnTo>
                  <a:lnTo>
                    <a:pt x="38" y="78"/>
                  </a:lnTo>
                  <a:lnTo>
                    <a:pt x="0" y="39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Rectangle 316"/>
            <p:cNvSpPr>
              <a:spLocks noChangeArrowheads="1"/>
            </p:cNvSpPr>
            <p:nvPr/>
          </p:nvSpPr>
          <p:spPr bwMode="auto">
            <a:xfrm>
              <a:off x="3277785" y="1679578"/>
              <a:ext cx="2975173" cy="3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5" b="1">
                  <a:solidFill>
                    <a:srgbClr val="000000"/>
                  </a:solidFill>
                  <a:latin typeface="Arial" pitchFamily="34" charset="0"/>
                </a:rPr>
                <a:t>Standardized Residual Plot</a:t>
              </a:r>
              <a:endParaRPr lang="en-US" sz="1805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13" name="Rectangle 317"/>
            <p:cNvSpPr>
              <a:spLocks noChangeArrowheads="1"/>
            </p:cNvSpPr>
            <p:nvPr/>
          </p:nvSpPr>
          <p:spPr bwMode="auto">
            <a:xfrm>
              <a:off x="1607542" y="4910140"/>
              <a:ext cx="197170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29" b="1">
                  <a:solidFill>
                    <a:srgbClr val="000000"/>
                  </a:solidFill>
                  <a:latin typeface="Arial" pitchFamily="34" charset="0"/>
                </a:rPr>
                <a:t>-2</a:t>
              </a: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4" name="Rectangle 318"/>
            <p:cNvSpPr>
              <a:spLocks noChangeArrowheads="1"/>
            </p:cNvSpPr>
            <p:nvPr/>
          </p:nvSpPr>
          <p:spPr bwMode="auto">
            <a:xfrm>
              <a:off x="1607542" y="4294189"/>
              <a:ext cx="197170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29" b="1">
                  <a:solidFill>
                    <a:srgbClr val="000000"/>
                  </a:solidFill>
                  <a:latin typeface="Arial" pitchFamily="34" charset="0"/>
                </a:rPr>
                <a:t>-1</a:t>
              </a: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5" name="Rectangle 319"/>
            <p:cNvSpPr>
              <a:spLocks noChangeArrowheads="1"/>
            </p:cNvSpPr>
            <p:nvPr/>
          </p:nvSpPr>
          <p:spPr bwMode="auto">
            <a:xfrm>
              <a:off x="1694309" y="3698878"/>
              <a:ext cx="123432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29" b="1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6" name="Rectangle 320"/>
            <p:cNvSpPr>
              <a:spLocks noChangeArrowheads="1"/>
            </p:cNvSpPr>
            <p:nvPr/>
          </p:nvSpPr>
          <p:spPr bwMode="auto">
            <a:xfrm>
              <a:off x="1694309" y="3084515"/>
              <a:ext cx="123432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29" b="1">
                  <a:solidFill>
                    <a:srgbClr val="000000"/>
                  </a:solidFill>
                  <a:latin typeface="Arial" pitchFamily="34" charset="0"/>
                </a:rPr>
                <a:t>1</a:t>
              </a: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7" name="Rectangle 321"/>
            <p:cNvSpPr>
              <a:spLocks noChangeArrowheads="1"/>
            </p:cNvSpPr>
            <p:nvPr/>
          </p:nvSpPr>
          <p:spPr bwMode="auto">
            <a:xfrm>
              <a:off x="1694309" y="2489203"/>
              <a:ext cx="123432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29" b="1">
                  <a:solidFill>
                    <a:srgbClr val="000000"/>
                  </a:solidFill>
                  <a:latin typeface="Arial" pitchFamily="34" charset="0"/>
                </a:rPr>
                <a:t>2</a:t>
              </a: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8" name="Rectangle 322"/>
            <p:cNvSpPr>
              <a:spLocks noChangeArrowheads="1"/>
            </p:cNvSpPr>
            <p:nvPr/>
          </p:nvSpPr>
          <p:spPr bwMode="auto">
            <a:xfrm>
              <a:off x="1694309" y="1873253"/>
              <a:ext cx="123432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29" b="1">
                  <a:solidFill>
                    <a:srgbClr val="000000"/>
                  </a:solidFill>
                  <a:latin typeface="Arial" pitchFamily="34" charset="0"/>
                </a:rPr>
                <a:t>3</a:t>
              </a: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9" name="Rectangle 323"/>
            <p:cNvSpPr>
              <a:spLocks noChangeArrowheads="1"/>
            </p:cNvSpPr>
            <p:nvPr/>
          </p:nvSpPr>
          <p:spPr bwMode="auto">
            <a:xfrm>
              <a:off x="1972121" y="4110039"/>
              <a:ext cx="123432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29" b="1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0" name="Rectangle 324"/>
            <p:cNvSpPr>
              <a:spLocks noChangeArrowheads="1"/>
            </p:cNvSpPr>
            <p:nvPr/>
          </p:nvSpPr>
          <p:spPr bwMode="auto">
            <a:xfrm>
              <a:off x="3063179" y="4110039"/>
              <a:ext cx="246862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29" b="1" dirty="0">
                  <a:solidFill>
                    <a:srgbClr val="000000"/>
                  </a:solidFill>
                  <a:latin typeface="Arial" pitchFamily="34" charset="0"/>
                </a:rPr>
                <a:t>10</a:t>
              </a:r>
              <a:endParaRPr lang="en-US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1" name="Rectangle 325"/>
            <p:cNvSpPr>
              <a:spLocks noChangeArrowheads="1"/>
            </p:cNvSpPr>
            <p:nvPr/>
          </p:nvSpPr>
          <p:spPr bwMode="auto">
            <a:xfrm>
              <a:off x="4291904" y="4110039"/>
              <a:ext cx="246862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29" b="1">
                  <a:solidFill>
                    <a:srgbClr val="000000"/>
                  </a:solidFill>
                  <a:latin typeface="Arial" pitchFamily="34" charset="0"/>
                </a:rPr>
                <a:t>20</a:t>
              </a: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2" name="Rectangle 326"/>
            <p:cNvSpPr>
              <a:spLocks noChangeArrowheads="1"/>
            </p:cNvSpPr>
            <p:nvPr/>
          </p:nvSpPr>
          <p:spPr bwMode="auto">
            <a:xfrm>
              <a:off x="5501579" y="4110039"/>
              <a:ext cx="246862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29" b="1">
                  <a:solidFill>
                    <a:srgbClr val="000000"/>
                  </a:solidFill>
                  <a:latin typeface="Arial" pitchFamily="34" charset="0"/>
                </a:rPr>
                <a:t>30</a:t>
              </a: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" name="Rectangle 327"/>
            <p:cNvSpPr>
              <a:spLocks noChangeArrowheads="1"/>
            </p:cNvSpPr>
            <p:nvPr/>
          </p:nvSpPr>
          <p:spPr bwMode="auto">
            <a:xfrm>
              <a:off x="6730304" y="4110039"/>
              <a:ext cx="246862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29" b="1">
                  <a:solidFill>
                    <a:srgbClr val="000000"/>
                  </a:solidFill>
                  <a:latin typeface="Arial" pitchFamily="34" charset="0"/>
                </a:rPr>
                <a:t>40</a:t>
              </a: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4" name="Rectangle 328"/>
            <p:cNvSpPr>
              <a:spLocks noChangeArrowheads="1"/>
            </p:cNvSpPr>
            <p:nvPr/>
          </p:nvSpPr>
          <p:spPr bwMode="auto">
            <a:xfrm>
              <a:off x="7959029" y="4110039"/>
              <a:ext cx="246862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29" b="1">
                  <a:solidFill>
                    <a:srgbClr val="000000"/>
                  </a:solidFill>
                  <a:latin typeface="Arial" pitchFamily="34" charset="0"/>
                </a:rPr>
                <a:t>50</a:t>
              </a: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5" name="Rectangle 329"/>
            <p:cNvSpPr>
              <a:spLocks noChangeArrowheads="1"/>
            </p:cNvSpPr>
            <p:nvPr/>
          </p:nvSpPr>
          <p:spPr bwMode="auto">
            <a:xfrm>
              <a:off x="4218582" y="5711828"/>
              <a:ext cx="1734449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29" b="1">
                  <a:solidFill>
                    <a:srgbClr val="000000"/>
                  </a:solidFill>
                  <a:latin typeface="Arial" pitchFamily="34" charset="0"/>
                </a:rPr>
                <a:t>Predicted Salary</a:t>
              </a:r>
              <a:endPara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6" name="Rectangle 330"/>
            <p:cNvSpPr>
              <a:spLocks noChangeArrowheads="1"/>
            </p:cNvSpPr>
            <p:nvPr/>
          </p:nvSpPr>
          <p:spPr bwMode="auto">
            <a:xfrm rot="16200000">
              <a:off x="308641" y="3569799"/>
              <a:ext cx="1355984" cy="266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29" b="1">
                  <a:solidFill>
                    <a:srgbClr val="000000"/>
                  </a:solidFill>
                  <a:latin typeface="Arial" pitchFamily="34" charset="0"/>
                </a:rPr>
                <a:t>Standard </a:t>
              </a:r>
              <a:endPara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7" name="Rectangle 331"/>
            <p:cNvSpPr>
              <a:spLocks noChangeArrowheads="1"/>
            </p:cNvSpPr>
            <p:nvPr/>
          </p:nvSpPr>
          <p:spPr bwMode="auto">
            <a:xfrm rot="16200000">
              <a:off x="669410" y="3607899"/>
              <a:ext cx="1390097" cy="266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29" b="1">
                  <a:solidFill>
                    <a:srgbClr val="000000"/>
                  </a:solidFill>
                  <a:latin typeface="Arial" pitchFamily="34" charset="0"/>
                </a:rPr>
                <a:t>Residuals</a:t>
              </a:r>
              <a:endPara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8" name="Rectangle 332"/>
            <p:cNvSpPr>
              <a:spLocks noChangeArrowheads="1"/>
            </p:cNvSpPr>
            <p:nvPr/>
          </p:nvSpPr>
          <p:spPr bwMode="auto">
            <a:xfrm>
              <a:off x="755650" y="1628778"/>
              <a:ext cx="7631113" cy="4475163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Line 336"/>
            <p:cNvSpPr>
              <a:spLocks noChangeShapeType="1"/>
            </p:cNvSpPr>
            <p:nvPr/>
          </p:nvSpPr>
          <p:spPr bwMode="auto">
            <a:xfrm>
              <a:off x="1946275" y="5067303"/>
              <a:ext cx="61372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Rectangle 337"/>
            <p:cNvSpPr>
              <a:spLocks noChangeArrowheads="1"/>
            </p:cNvSpPr>
            <p:nvPr/>
          </p:nvSpPr>
          <p:spPr bwMode="auto">
            <a:xfrm>
              <a:off x="1955800" y="5081590"/>
              <a:ext cx="6124575" cy="41275"/>
            </a:xfrm>
            <a:prstGeom prst="rect">
              <a:avLst/>
            </a:prstGeom>
            <a:solidFill>
              <a:srgbClr val="8282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Rectangle 338"/>
            <p:cNvSpPr>
              <a:spLocks noChangeArrowheads="1"/>
            </p:cNvSpPr>
            <p:nvPr/>
          </p:nvSpPr>
          <p:spPr bwMode="auto">
            <a:xfrm>
              <a:off x="1955800" y="5113340"/>
              <a:ext cx="6124575" cy="39688"/>
            </a:xfrm>
            <a:prstGeom prst="rect">
              <a:avLst/>
            </a:prstGeom>
            <a:solidFill>
              <a:srgbClr val="8080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Rectangle 339"/>
            <p:cNvSpPr>
              <a:spLocks noChangeArrowheads="1"/>
            </p:cNvSpPr>
            <p:nvPr/>
          </p:nvSpPr>
          <p:spPr bwMode="auto">
            <a:xfrm>
              <a:off x="1955800" y="5153028"/>
              <a:ext cx="6124575" cy="61913"/>
            </a:xfrm>
            <a:prstGeom prst="rect">
              <a:avLst/>
            </a:prstGeom>
            <a:solidFill>
              <a:srgbClr val="7F7F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Rectangle 340"/>
            <p:cNvSpPr>
              <a:spLocks noChangeArrowheads="1"/>
            </p:cNvSpPr>
            <p:nvPr/>
          </p:nvSpPr>
          <p:spPr bwMode="auto">
            <a:xfrm>
              <a:off x="1955800" y="5214940"/>
              <a:ext cx="6124575" cy="41275"/>
            </a:xfrm>
            <a:prstGeom prst="rect">
              <a:avLst/>
            </a:prstGeom>
            <a:solidFill>
              <a:srgbClr val="7D7D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Rectangle 341"/>
            <p:cNvSpPr>
              <a:spLocks noChangeArrowheads="1"/>
            </p:cNvSpPr>
            <p:nvPr/>
          </p:nvSpPr>
          <p:spPr bwMode="auto">
            <a:xfrm>
              <a:off x="1955800" y="5241928"/>
              <a:ext cx="6124575" cy="41275"/>
            </a:xfrm>
            <a:prstGeom prst="rect">
              <a:avLst/>
            </a:prstGeom>
            <a:solidFill>
              <a:srgbClr val="7C7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Rectangle 342"/>
            <p:cNvSpPr>
              <a:spLocks noChangeArrowheads="1"/>
            </p:cNvSpPr>
            <p:nvPr/>
          </p:nvSpPr>
          <p:spPr bwMode="auto">
            <a:xfrm>
              <a:off x="1955800" y="5283203"/>
              <a:ext cx="6124575" cy="82550"/>
            </a:xfrm>
            <a:prstGeom prst="rect">
              <a:avLst/>
            </a:prstGeom>
            <a:solidFill>
              <a:srgbClr val="7A7A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Rectangle 343"/>
            <p:cNvSpPr>
              <a:spLocks noChangeArrowheads="1"/>
            </p:cNvSpPr>
            <p:nvPr/>
          </p:nvSpPr>
          <p:spPr bwMode="auto">
            <a:xfrm>
              <a:off x="1955800" y="5389565"/>
              <a:ext cx="6124575" cy="101600"/>
            </a:xfrm>
            <a:prstGeom prst="rect">
              <a:avLst/>
            </a:prstGeom>
            <a:solidFill>
              <a:srgbClr val="7878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Rectangle 349"/>
            <p:cNvSpPr>
              <a:spLocks noChangeArrowheads="1"/>
            </p:cNvSpPr>
            <p:nvPr/>
          </p:nvSpPr>
          <p:spPr bwMode="auto">
            <a:xfrm>
              <a:off x="1955800" y="5353053"/>
              <a:ext cx="6124575" cy="61913"/>
            </a:xfrm>
            <a:prstGeom prst="rect">
              <a:avLst/>
            </a:prstGeom>
            <a:solidFill>
              <a:srgbClr val="7F7F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Rectangle 350"/>
            <p:cNvSpPr>
              <a:spLocks noChangeArrowheads="1"/>
            </p:cNvSpPr>
            <p:nvPr/>
          </p:nvSpPr>
          <p:spPr bwMode="auto">
            <a:xfrm>
              <a:off x="1955800" y="5414965"/>
              <a:ext cx="6124575" cy="41275"/>
            </a:xfrm>
            <a:prstGeom prst="rect">
              <a:avLst/>
            </a:prstGeom>
            <a:solidFill>
              <a:srgbClr val="7D7D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Rectangle 351"/>
            <p:cNvSpPr>
              <a:spLocks noChangeArrowheads="1"/>
            </p:cNvSpPr>
            <p:nvPr/>
          </p:nvSpPr>
          <p:spPr bwMode="auto">
            <a:xfrm>
              <a:off x="1955800" y="5456240"/>
              <a:ext cx="6124575" cy="41275"/>
            </a:xfrm>
            <a:prstGeom prst="rect">
              <a:avLst/>
            </a:prstGeom>
            <a:solidFill>
              <a:srgbClr val="7C7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Rectangle 352"/>
            <p:cNvSpPr>
              <a:spLocks noChangeArrowheads="1"/>
            </p:cNvSpPr>
            <p:nvPr/>
          </p:nvSpPr>
          <p:spPr bwMode="auto">
            <a:xfrm>
              <a:off x="1955800" y="5497515"/>
              <a:ext cx="6124575" cy="82550"/>
            </a:xfrm>
            <a:prstGeom prst="rect">
              <a:avLst/>
            </a:prstGeom>
            <a:solidFill>
              <a:srgbClr val="7A7A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Rectangle 353"/>
            <p:cNvSpPr>
              <a:spLocks noChangeArrowheads="1"/>
            </p:cNvSpPr>
            <p:nvPr/>
          </p:nvSpPr>
          <p:spPr bwMode="auto">
            <a:xfrm>
              <a:off x="1955800" y="5580065"/>
              <a:ext cx="6124575" cy="101600"/>
            </a:xfrm>
            <a:prstGeom prst="rect">
              <a:avLst/>
            </a:prstGeom>
            <a:solidFill>
              <a:srgbClr val="7878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Line 354"/>
            <p:cNvSpPr>
              <a:spLocks noChangeShapeType="1"/>
            </p:cNvSpPr>
            <p:nvPr/>
          </p:nvSpPr>
          <p:spPr bwMode="auto">
            <a:xfrm flipV="1">
              <a:off x="1876425" y="5683253"/>
              <a:ext cx="825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Line 282"/>
            <p:cNvSpPr>
              <a:spLocks noChangeShapeType="1"/>
            </p:cNvSpPr>
            <p:nvPr/>
          </p:nvSpPr>
          <p:spPr bwMode="auto">
            <a:xfrm>
              <a:off x="1965325" y="2038353"/>
              <a:ext cx="1588" cy="36353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Rectangle 357"/>
            <p:cNvSpPr>
              <a:spLocks noChangeArrowheads="1"/>
            </p:cNvSpPr>
            <p:nvPr/>
          </p:nvSpPr>
          <p:spPr bwMode="auto">
            <a:xfrm>
              <a:off x="1598018" y="5510215"/>
              <a:ext cx="197170" cy="353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29" b="1">
                  <a:solidFill>
                    <a:srgbClr val="000000"/>
                  </a:solidFill>
                  <a:latin typeface="Arial" pitchFamily="34" charset="0"/>
                </a:rPr>
                <a:t>-3</a:t>
              </a: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5" name="Line 280"/>
            <p:cNvSpPr>
              <a:spLocks noChangeShapeType="1"/>
            </p:cNvSpPr>
            <p:nvPr/>
          </p:nvSpPr>
          <p:spPr bwMode="auto">
            <a:xfrm>
              <a:off x="1965325" y="2038353"/>
              <a:ext cx="61245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Line 288"/>
            <p:cNvSpPr>
              <a:spLocks noChangeShapeType="1"/>
            </p:cNvSpPr>
            <p:nvPr/>
          </p:nvSpPr>
          <p:spPr bwMode="auto">
            <a:xfrm>
              <a:off x="1885950" y="2038353"/>
              <a:ext cx="793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Line 347"/>
            <p:cNvSpPr>
              <a:spLocks noChangeShapeType="1"/>
            </p:cNvSpPr>
            <p:nvPr/>
          </p:nvSpPr>
          <p:spPr bwMode="auto">
            <a:xfrm flipV="1">
              <a:off x="1946275" y="5681665"/>
              <a:ext cx="61245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51" name="Rectangle 6"/>
              <p:cNvSpPr>
                <a:spLocks noChangeArrowheads="1"/>
              </p:cNvSpPr>
              <p:nvPr/>
            </p:nvSpPr>
            <p:spPr bwMode="auto">
              <a:xfrm>
                <a:off x="298451" y="970426"/>
                <a:ext cx="7772400" cy="6123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rgbClr val="CCFF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8034" tIns="33420" rIns="68034" bIns="33420" anchor="ctr"/>
              <a:lstStyle/>
              <a:p>
                <a:pPr algn="l"/>
                <a:r>
                  <a:rPr lang="en-US" sz="2400" b="1" dirty="0">
                    <a:latin typeface="+mn-lt"/>
                    <a:cs typeface="Arial" panose="020B0604020202020204" pitchFamily="34" charset="0"/>
                  </a:rPr>
                  <a:t>Standardized Residual Plot Against</a:t>
                </a:r>
                <a14:m>
                  <m:oMath xmlns:m="http://schemas.openxmlformats.org/officeDocument/2006/math">
                    <m:r>
                      <a:rPr lang="en-US" sz="2400" b="1">
                        <a:latin typeface="Cambria Math"/>
                      </a:rPr>
                      <m:t> </m:t>
                    </m:r>
                    <m:acc>
                      <m:accPr>
                        <m:chr m:val="̂"/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>
                            <a:latin typeface="Cambria Math"/>
                          </a:rPr>
                          <m:t>𝒚</m:t>
                        </m:r>
                      </m:e>
                    </m:acc>
                  </m:oMath>
                </a14:m>
                <a:r>
                  <a:rPr lang="en-US" sz="2400" b="1" dirty="0">
                    <a:latin typeface="+mn-lt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51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8451" y="970426"/>
                <a:ext cx="7772400" cy="612305"/>
              </a:xfrm>
              <a:prstGeom prst="rect">
                <a:avLst/>
              </a:prstGeom>
              <a:blipFill>
                <a:blip r:embed="rId3"/>
                <a:stretch>
                  <a:fillRect l="-1490" b="-990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CCFF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7168941"/>
      </p:ext>
    </p:extLst>
  </p:cSld>
  <p:clrMapOvr>
    <a:masterClrMapping/>
  </p:clrMapOvr>
  <p:transition>
    <p:zoom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5" name="Rectangle 3"/>
          <p:cNvSpPr>
            <a:spLocks noChangeArrowheads="1"/>
          </p:cNvSpPr>
          <p:nvPr/>
        </p:nvSpPr>
        <p:spPr bwMode="auto">
          <a:xfrm>
            <a:off x="685564" y="1645795"/>
            <a:ext cx="7677150" cy="76150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In many situations we must work with </a:t>
            </a:r>
            <a:r>
              <a:rPr lang="en-US" sz="1805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categorical independent variables</a:t>
            </a:r>
            <a:r>
              <a:rPr lang="en-US" sz="1805" b="1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such as gender (male, female), method of payment (cash, check, credit card), etc.</a:t>
            </a:r>
          </a:p>
        </p:txBody>
      </p:sp>
      <p:sp>
        <p:nvSpPr>
          <p:cNvPr id="182276" name="Rectangle 4"/>
          <p:cNvSpPr>
            <a:spLocks noChangeArrowheads="1"/>
          </p:cNvSpPr>
          <p:nvPr/>
        </p:nvSpPr>
        <p:spPr bwMode="auto">
          <a:xfrm>
            <a:off x="685564" y="2352393"/>
            <a:ext cx="7677150" cy="73285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For example,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might represent gender where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0 indicates male and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1 indicates female.</a:t>
            </a:r>
          </a:p>
        </p:txBody>
      </p:sp>
      <p:sp>
        <p:nvSpPr>
          <p:cNvPr id="182278" name="Rectangle 6"/>
          <p:cNvSpPr>
            <a:spLocks noChangeArrowheads="1"/>
          </p:cNvSpPr>
          <p:nvPr/>
        </p:nvSpPr>
        <p:spPr bwMode="auto">
          <a:xfrm>
            <a:off x="483076" y="1040055"/>
            <a:ext cx="7772400" cy="504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Categorical Independent Variables</a:t>
            </a:r>
          </a:p>
        </p:txBody>
      </p:sp>
      <p:sp>
        <p:nvSpPr>
          <p:cNvPr id="182279" name="Rectangle 7"/>
          <p:cNvSpPr>
            <a:spLocks noChangeArrowheads="1"/>
          </p:cNvSpPr>
          <p:nvPr/>
        </p:nvSpPr>
        <p:spPr bwMode="auto">
          <a:xfrm>
            <a:off x="685564" y="2968279"/>
            <a:ext cx="7677150" cy="57291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In this case,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is called a </a:t>
            </a:r>
            <a:r>
              <a:rPr lang="en-US" sz="1805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dummy or indicator variable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1671367"/>
      </p:ext>
    </p:extLst>
  </p:cSld>
  <p:clrMapOvr>
    <a:masterClrMapping/>
  </p:clrMapOvr>
  <p:transition>
    <p:zoom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948967" y="3284041"/>
            <a:ext cx="7503006" cy="984701"/>
          </a:xfrm>
          <a:noFill/>
          <a:ln/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The years of experience, the score on the programmer aptitude test, whether the individual has a relevant graduate degree, and the annual salary ($1000) for each of the sampled 20 programmers are shown on the next slide.</a:t>
            </a:r>
          </a:p>
        </p:txBody>
      </p:sp>
      <p:sp>
        <p:nvSpPr>
          <p:cNvPr id="45450" name="Rectangle 394"/>
          <p:cNvSpPr>
            <a:spLocks noChangeArrowheads="1"/>
          </p:cNvSpPr>
          <p:nvPr/>
        </p:nvSpPr>
        <p:spPr bwMode="auto">
          <a:xfrm>
            <a:off x="687388" y="1705474"/>
            <a:ext cx="6286501" cy="469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  Programmer Salary Survey</a:t>
            </a:r>
          </a:p>
        </p:txBody>
      </p:sp>
      <p:sp>
        <p:nvSpPr>
          <p:cNvPr id="45452" name="Rectangle 396"/>
          <p:cNvSpPr>
            <a:spLocks noChangeArrowheads="1"/>
          </p:cNvSpPr>
          <p:nvPr/>
        </p:nvSpPr>
        <p:spPr bwMode="auto">
          <a:xfrm>
            <a:off x="995245" y="2053999"/>
            <a:ext cx="7410450" cy="111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>
              <a:spcBef>
                <a:spcPct val="20000"/>
              </a:spcBef>
              <a:buSzPct val="75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As an extension of the problem involving the computer programmer salary survey, suppose that management also believes that the annual salary is related to whether the individual has a graduate degree in computer science or information systems.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83076" y="1075265"/>
            <a:ext cx="7772400" cy="504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Categorical Independent Variables</a:t>
            </a:r>
          </a:p>
        </p:txBody>
      </p:sp>
    </p:spTree>
    <p:extLst>
      <p:ext uri="{BB962C8B-B14F-4D97-AF65-F5344CB8AC3E}">
        <p14:creationId xmlns:p14="http://schemas.microsoft.com/office/powerpoint/2010/main" val="393747739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38151" y="1720991"/>
            <a:ext cx="8261350" cy="3684574"/>
            <a:chOff x="582755" y="1157288"/>
            <a:chExt cx="10987883" cy="4900612"/>
          </a:xfrm>
        </p:grpSpPr>
        <p:sp>
          <p:nvSpPr>
            <p:cNvPr id="217091" name="Rectangle 3"/>
            <p:cNvSpPr>
              <a:spLocks noChangeArrowheads="1"/>
            </p:cNvSpPr>
            <p:nvPr/>
          </p:nvSpPr>
          <p:spPr bwMode="auto">
            <a:xfrm>
              <a:off x="582755" y="1157288"/>
              <a:ext cx="10987883" cy="4900612"/>
            </a:xfrm>
            <a:prstGeom prst="rect">
              <a:avLst/>
            </a:prstGeom>
            <a:solidFill>
              <a:schemeClr val="bg2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17092" name="Line 4"/>
            <p:cNvSpPr>
              <a:spLocks noChangeShapeType="1"/>
            </p:cNvSpPr>
            <p:nvPr/>
          </p:nvSpPr>
          <p:spPr bwMode="auto">
            <a:xfrm>
              <a:off x="6089365" y="1376364"/>
              <a:ext cx="0" cy="44846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17093" name="Rectangle 5"/>
            <p:cNvSpPr>
              <a:spLocks noChangeArrowheads="1"/>
            </p:cNvSpPr>
            <p:nvPr/>
          </p:nvSpPr>
          <p:spPr bwMode="auto">
            <a:xfrm>
              <a:off x="1013487" y="2171701"/>
              <a:ext cx="836126" cy="3789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4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7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1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5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8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10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0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1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6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217094" name="Rectangle 6"/>
            <p:cNvSpPr>
              <a:spLocks noChangeArrowheads="1"/>
            </p:cNvSpPr>
            <p:nvPr/>
          </p:nvSpPr>
          <p:spPr bwMode="auto">
            <a:xfrm>
              <a:off x="6486314" y="2171701"/>
              <a:ext cx="836126" cy="3789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9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2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10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5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6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8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4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6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3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217095" name="Rectangle 7"/>
            <p:cNvSpPr>
              <a:spLocks noChangeArrowheads="1"/>
            </p:cNvSpPr>
            <p:nvPr/>
          </p:nvSpPr>
          <p:spPr bwMode="auto">
            <a:xfrm>
              <a:off x="2305682" y="2171701"/>
              <a:ext cx="937475" cy="3789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78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100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86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82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86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84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75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80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83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91</a:t>
              </a:r>
            </a:p>
          </p:txBody>
        </p:sp>
        <p:sp>
          <p:nvSpPr>
            <p:cNvPr id="217096" name="Rectangle 8"/>
            <p:cNvSpPr>
              <a:spLocks noChangeArrowheads="1"/>
            </p:cNvSpPr>
            <p:nvPr/>
          </p:nvSpPr>
          <p:spPr bwMode="auto">
            <a:xfrm>
              <a:off x="7778509" y="2171701"/>
              <a:ext cx="937475" cy="3789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88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73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75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81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74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87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79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94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70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89</a:t>
              </a:r>
            </a:p>
          </p:txBody>
        </p:sp>
        <p:sp>
          <p:nvSpPr>
            <p:cNvPr id="217097" name="Rectangle 9"/>
            <p:cNvSpPr>
              <a:spLocks noChangeArrowheads="1"/>
            </p:cNvSpPr>
            <p:nvPr/>
          </p:nvSpPr>
          <p:spPr bwMode="auto">
            <a:xfrm>
              <a:off x="4788724" y="2190751"/>
              <a:ext cx="937475" cy="3789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24.0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43.0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23.7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34.3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35.8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38.0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22.2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23.1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30.0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33.0</a:t>
              </a:r>
            </a:p>
          </p:txBody>
        </p:sp>
        <p:sp>
          <p:nvSpPr>
            <p:cNvPr id="217098" name="Rectangle 10"/>
            <p:cNvSpPr>
              <a:spLocks noChangeArrowheads="1"/>
            </p:cNvSpPr>
            <p:nvPr/>
          </p:nvSpPr>
          <p:spPr bwMode="auto">
            <a:xfrm>
              <a:off x="10210876" y="2171701"/>
              <a:ext cx="937475" cy="3789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38.0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26.6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36.2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31.6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29.0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34.0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30.1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33.9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28.2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30.0</a:t>
              </a:r>
            </a:p>
          </p:txBody>
        </p:sp>
        <p:sp>
          <p:nvSpPr>
            <p:cNvPr id="217099" name="Rectangle 11"/>
            <p:cNvSpPr>
              <a:spLocks noChangeArrowheads="1"/>
            </p:cNvSpPr>
            <p:nvPr/>
          </p:nvSpPr>
          <p:spPr bwMode="auto">
            <a:xfrm>
              <a:off x="709440" y="1333500"/>
              <a:ext cx="1520230" cy="698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5" dirty="0" err="1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Exper</a:t>
              </a:r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.</a:t>
              </a:r>
            </a:p>
            <a:p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(Yrs.)</a:t>
              </a:r>
            </a:p>
          </p:txBody>
        </p:sp>
        <p:sp>
          <p:nvSpPr>
            <p:cNvPr id="217100" name="Rectangle 12"/>
            <p:cNvSpPr>
              <a:spLocks noChangeArrowheads="1"/>
            </p:cNvSpPr>
            <p:nvPr/>
          </p:nvSpPr>
          <p:spPr bwMode="auto">
            <a:xfrm>
              <a:off x="2026973" y="1358900"/>
              <a:ext cx="1520230" cy="660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Test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Score</a:t>
              </a:r>
            </a:p>
          </p:txBody>
        </p:sp>
        <p:sp>
          <p:nvSpPr>
            <p:cNvPr id="217101" name="Rectangle 13"/>
            <p:cNvSpPr>
              <a:spLocks noChangeArrowheads="1"/>
            </p:cNvSpPr>
            <p:nvPr/>
          </p:nvSpPr>
          <p:spPr bwMode="auto">
            <a:xfrm>
              <a:off x="7499800" y="1377950"/>
              <a:ext cx="1520230" cy="647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Test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Score</a:t>
              </a:r>
            </a:p>
          </p:txBody>
        </p:sp>
        <p:sp>
          <p:nvSpPr>
            <p:cNvPr id="217102" name="Rectangle 14"/>
            <p:cNvSpPr>
              <a:spLocks noChangeArrowheads="1"/>
            </p:cNvSpPr>
            <p:nvPr/>
          </p:nvSpPr>
          <p:spPr bwMode="auto">
            <a:xfrm>
              <a:off x="6182268" y="1377950"/>
              <a:ext cx="1520230" cy="655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Exper.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(Yrs.)</a:t>
              </a:r>
            </a:p>
          </p:txBody>
        </p:sp>
        <p:sp>
          <p:nvSpPr>
            <p:cNvPr id="217103" name="Rectangle 15"/>
            <p:cNvSpPr>
              <a:spLocks noChangeArrowheads="1"/>
            </p:cNvSpPr>
            <p:nvPr/>
          </p:nvSpPr>
          <p:spPr bwMode="auto">
            <a:xfrm>
              <a:off x="4510015" y="1358900"/>
              <a:ext cx="1520230" cy="660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Salary</a:t>
              </a:r>
            </a:p>
            <a:p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($1000)</a:t>
              </a:r>
            </a:p>
          </p:txBody>
        </p:sp>
        <p:sp>
          <p:nvSpPr>
            <p:cNvPr id="217104" name="Rectangle 16"/>
            <p:cNvSpPr>
              <a:spLocks noChangeArrowheads="1"/>
            </p:cNvSpPr>
            <p:nvPr/>
          </p:nvSpPr>
          <p:spPr bwMode="auto">
            <a:xfrm>
              <a:off x="9932168" y="1390650"/>
              <a:ext cx="1520230" cy="635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Salary</a:t>
              </a:r>
            </a:p>
            <a:p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($1000)</a:t>
              </a:r>
            </a:p>
          </p:txBody>
        </p:sp>
        <p:sp>
          <p:nvSpPr>
            <p:cNvPr id="217105" name="Line 17"/>
            <p:cNvSpPr>
              <a:spLocks noChangeShapeType="1"/>
            </p:cNvSpPr>
            <p:nvPr/>
          </p:nvSpPr>
          <p:spPr bwMode="auto">
            <a:xfrm>
              <a:off x="912138" y="2171700"/>
              <a:ext cx="491541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17107" name="Line 19"/>
            <p:cNvSpPr>
              <a:spLocks noChangeShapeType="1"/>
            </p:cNvSpPr>
            <p:nvPr/>
          </p:nvSpPr>
          <p:spPr bwMode="auto">
            <a:xfrm>
              <a:off x="6359628" y="2171700"/>
              <a:ext cx="48900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17108" name="Rectangle 20"/>
            <p:cNvSpPr>
              <a:spLocks noChangeArrowheads="1"/>
            </p:cNvSpPr>
            <p:nvPr/>
          </p:nvSpPr>
          <p:spPr bwMode="auto">
            <a:xfrm>
              <a:off x="3268494" y="1612900"/>
              <a:ext cx="1520230" cy="495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Degr.</a:t>
              </a:r>
            </a:p>
          </p:txBody>
        </p:sp>
        <p:sp>
          <p:nvSpPr>
            <p:cNvPr id="217109" name="Rectangle 21"/>
            <p:cNvSpPr>
              <a:spLocks noChangeArrowheads="1"/>
            </p:cNvSpPr>
            <p:nvPr/>
          </p:nvSpPr>
          <p:spPr bwMode="auto">
            <a:xfrm>
              <a:off x="3471191" y="2171701"/>
              <a:ext cx="937475" cy="3789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 No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Yes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 No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Yes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Yes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Yes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 No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 No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 No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Yes</a:t>
              </a:r>
            </a:p>
          </p:txBody>
        </p:sp>
        <p:sp>
          <p:nvSpPr>
            <p:cNvPr id="217110" name="Rectangle 22"/>
            <p:cNvSpPr>
              <a:spLocks noChangeArrowheads="1"/>
            </p:cNvSpPr>
            <p:nvPr/>
          </p:nvSpPr>
          <p:spPr bwMode="auto">
            <a:xfrm>
              <a:off x="8690647" y="1631950"/>
              <a:ext cx="1520230" cy="495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Degr.</a:t>
              </a:r>
            </a:p>
          </p:txBody>
        </p:sp>
        <p:sp>
          <p:nvSpPr>
            <p:cNvPr id="217111" name="Rectangle 23"/>
            <p:cNvSpPr>
              <a:spLocks noChangeArrowheads="1"/>
            </p:cNvSpPr>
            <p:nvPr/>
          </p:nvSpPr>
          <p:spPr bwMode="auto">
            <a:xfrm>
              <a:off x="8893344" y="2171701"/>
              <a:ext cx="937475" cy="3789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 Yes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 No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Yes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 No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 No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Yes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 No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Yes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 No</a:t>
              </a:r>
            </a:p>
            <a:p>
              <a:r>
                <a:rPr lang="en-US" sz="1805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 No</a:t>
              </a:r>
            </a:p>
          </p:txBody>
        </p:sp>
      </p:grp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257175" y="951134"/>
            <a:ext cx="7772400" cy="504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Categorical Independent Variables</a:t>
            </a:r>
          </a:p>
        </p:txBody>
      </p:sp>
    </p:spTree>
    <p:extLst>
      <p:ext uri="{BB962C8B-B14F-4D97-AF65-F5344CB8AC3E}">
        <p14:creationId xmlns:p14="http://schemas.microsoft.com/office/powerpoint/2010/main" val="4115032461"/>
      </p:ext>
    </p:extLst>
  </p:cSld>
  <p:clrMapOvr>
    <a:masterClrMapping/>
  </p:clrMapOvr>
  <p:transition>
    <p:zoom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9356" name="Text Box 204"/>
              <p:cNvSpPr txBox="1">
                <a:spLocks noChangeArrowheads="1"/>
              </p:cNvSpPr>
              <p:nvPr/>
            </p:nvSpPr>
            <p:spPr bwMode="auto">
              <a:xfrm>
                <a:off x="2232328" y="2804760"/>
                <a:ext cx="5085751" cy="2619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20000"/>
                  </a:spcBef>
                  <a:buClr>
                    <a:srgbClr val="66FFFF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where:</a:t>
                </a:r>
              </a:p>
              <a:p>
                <a:pPr algn="l">
                  <a:spcBef>
                    <a:spcPct val="20000"/>
                  </a:spcBef>
                  <a:buClr>
                    <a:srgbClr val="66FFFF"/>
                  </a:buClr>
                  <a:buSzPct val="75000"/>
                  <a:buFont typeface="Monotype Sorts" pitchFamily="2" charset="2"/>
                  <a:buNone/>
                </a:pPr>
                <a:endParaRPr lang="en-US" sz="602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endParaRPr>
              </a:p>
              <a:p>
                <a:pPr algn="l">
                  <a:lnSpc>
                    <a:spcPct val="90000"/>
                  </a:lnSpc>
                  <a:spcBef>
                    <a:spcPct val="20000"/>
                  </a:spcBef>
                  <a:buClr>
                    <a:srgbClr val="66FFFF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en-US" sz="1805" i="1">
                        <a:solidFill>
                          <a:srgbClr val="0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= annual salary ($1000)</a:t>
                </a:r>
              </a:p>
              <a:p>
                <a:pPr algn="l">
                  <a:lnSpc>
                    <a:spcPct val="90000"/>
                  </a:lnSpc>
                  <a:spcBef>
                    <a:spcPct val="20000"/>
                  </a:spcBef>
                  <a:buClr>
                    <a:srgbClr val="66FFFF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 </a:t>
                </a:r>
                <a:r>
                  <a:rPr lang="en-US" sz="18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x</a:t>
                </a:r>
                <a:r>
                  <a:rPr lang="en-US" sz="1805" baseline="-25000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1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= years of experience</a:t>
                </a:r>
              </a:p>
              <a:p>
                <a:pPr algn="l">
                  <a:lnSpc>
                    <a:spcPct val="90000"/>
                  </a:lnSpc>
                  <a:spcBef>
                    <a:spcPct val="20000"/>
                  </a:spcBef>
                  <a:buClr>
                    <a:srgbClr val="66FFFF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 </a:t>
                </a:r>
                <a:r>
                  <a:rPr lang="en-US" sz="18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x</a:t>
                </a:r>
                <a:r>
                  <a:rPr lang="en-US" sz="1805" baseline="-25000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2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= score on programmer aptitude test</a:t>
                </a:r>
              </a:p>
              <a:p>
                <a:pPr algn="l">
                  <a:lnSpc>
                    <a:spcPct val="90000"/>
                  </a:lnSpc>
                  <a:spcBef>
                    <a:spcPct val="20000"/>
                  </a:spcBef>
                  <a:buClr>
                    <a:srgbClr val="66FFFF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8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 x</a:t>
                </a:r>
                <a:r>
                  <a:rPr lang="en-US" sz="1805" baseline="-25000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3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= 0 if individual does not have a graduate degree</a:t>
                </a:r>
              </a:p>
              <a:p>
                <a:pPr algn="l">
                  <a:lnSpc>
                    <a:spcPct val="90000"/>
                  </a:lnSpc>
                  <a:spcBef>
                    <a:spcPct val="20000"/>
                  </a:spcBef>
                  <a:buClr>
                    <a:srgbClr val="66FFFF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         1 if individual does have a graduate degree </a:t>
                </a:r>
              </a:p>
              <a:p>
                <a:pPr algn="l">
                  <a:lnSpc>
                    <a:spcPct val="90000"/>
                  </a:lnSpc>
                  <a:spcBef>
                    <a:spcPct val="20000"/>
                  </a:spcBef>
                  <a:buClr>
                    <a:srgbClr val="66FFFF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         (</a:t>
                </a:r>
                <a:r>
                  <a:rPr lang="en-US" sz="18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x</a:t>
                </a:r>
                <a:r>
                  <a:rPr lang="en-US" sz="1805" baseline="-25000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3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is a dummy variable)</a:t>
                </a:r>
              </a:p>
              <a:p>
                <a:pPr algn="l">
                  <a:lnSpc>
                    <a:spcPct val="90000"/>
                  </a:lnSpc>
                  <a:spcBef>
                    <a:spcPct val="20000"/>
                  </a:spcBef>
                  <a:buClr>
                    <a:srgbClr val="66FFFF"/>
                  </a:buClr>
                  <a:buSzPct val="75000"/>
                  <a:buFont typeface="Monotype Sorts" pitchFamily="2" charset="2"/>
                  <a:buNone/>
                </a:pPr>
                <a:endParaRPr lang="en-US" dirty="0">
                  <a:solidFill>
                    <a:srgbClr val="000000"/>
                  </a:solidFill>
                  <a:effectLst/>
                  <a:latin typeface="+mn-lt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9356" name="Text Box 2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32328" y="2804760"/>
                <a:ext cx="5085751" cy="2619179"/>
              </a:xfrm>
              <a:prstGeom prst="rect">
                <a:avLst/>
              </a:prstGeom>
              <a:blipFill>
                <a:blip r:embed="rId3"/>
                <a:stretch>
                  <a:fillRect l="-959" t="-1163" r="-36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353" name="Text Box 201"/>
              <p:cNvSpPr txBox="1">
                <a:spLocks noChangeArrowheads="1"/>
              </p:cNvSpPr>
              <p:nvPr/>
            </p:nvSpPr>
            <p:spPr bwMode="auto">
              <a:xfrm>
                <a:off x="1951603" y="2200808"/>
                <a:ext cx="2620397" cy="3701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sz="1805" dirty="0">
                    <a:solidFill>
                      <a:srgbClr val="000000"/>
                    </a:solidFill>
                    <a:latin typeface="Book Antiqua" pitchFamily="18" charset="0"/>
                  </a:rPr>
                  <a:t> = </a:t>
                </a:r>
                <a:r>
                  <a:rPr lang="en-US" sz="1805" i="1" dirty="0">
                    <a:solidFill>
                      <a:srgbClr val="000000"/>
                    </a:solidFill>
                    <a:latin typeface="Book Antiqua" pitchFamily="18" charset="0"/>
                  </a:rPr>
                  <a:t>b</a:t>
                </a:r>
                <a:r>
                  <a:rPr lang="en-US" sz="1805" baseline="-25000" dirty="0">
                    <a:solidFill>
                      <a:srgbClr val="000000"/>
                    </a:solidFill>
                    <a:latin typeface="Book Antiqua" pitchFamily="18" charset="0"/>
                  </a:rPr>
                  <a:t>0</a:t>
                </a:r>
                <a:r>
                  <a:rPr lang="en-US" sz="1805" dirty="0">
                    <a:solidFill>
                      <a:srgbClr val="000000"/>
                    </a:solidFill>
                    <a:latin typeface="Book Antiqua" pitchFamily="18" charset="0"/>
                  </a:rPr>
                  <a:t> + </a:t>
                </a:r>
                <a:r>
                  <a:rPr lang="en-US" sz="1805" i="1" dirty="0">
                    <a:solidFill>
                      <a:srgbClr val="000000"/>
                    </a:solidFill>
                    <a:latin typeface="Book Antiqua" pitchFamily="18" charset="0"/>
                  </a:rPr>
                  <a:t>b</a:t>
                </a:r>
                <a:r>
                  <a:rPr lang="en-US" sz="1805" baseline="-25000" dirty="0">
                    <a:solidFill>
                      <a:srgbClr val="000000"/>
                    </a:solidFill>
                    <a:latin typeface="Book Antiqua" pitchFamily="18" charset="0"/>
                  </a:rPr>
                  <a:t>1</a:t>
                </a:r>
                <a:r>
                  <a:rPr lang="en-US" sz="1805" i="1" dirty="0">
                    <a:solidFill>
                      <a:srgbClr val="000000"/>
                    </a:solidFill>
                    <a:latin typeface="Book Antiqua" pitchFamily="18" charset="0"/>
                  </a:rPr>
                  <a:t>x</a:t>
                </a:r>
                <a:r>
                  <a:rPr lang="en-US" sz="1805" baseline="-25000" dirty="0">
                    <a:solidFill>
                      <a:srgbClr val="000000"/>
                    </a:solidFill>
                    <a:latin typeface="Book Antiqua" pitchFamily="18" charset="0"/>
                  </a:rPr>
                  <a:t>1 </a:t>
                </a:r>
                <a:r>
                  <a:rPr lang="en-US" sz="1805" dirty="0">
                    <a:solidFill>
                      <a:srgbClr val="000000"/>
                    </a:solidFill>
                    <a:latin typeface="Book Antiqua" pitchFamily="18" charset="0"/>
                  </a:rPr>
                  <a:t>+ </a:t>
                </a:r>
                <a:r>
                  <a:rPr lang="en-US" sz="1805" i="1" dirty="0">
                    <a:solidFill>
                      <a:srgbClr val="000000"/>
                    </a:solidFill>
                    <a:latin typeface="Book Antiqua" pitchFamily="18" charset="0"/>
                  </a:rPr>
                  <a:t>b</a:t>
                </a:r>
                <a:r>
                  <a:rPr lang="en-US" sz="1805" baseline="-25000" dirty="0">
                    <a:solidFill>
                      <a:srgbClr val="000000"/>
                    </a:solidFill>
                    <a:latin typeface="Book Antiqua" pitchFamily="18" charset="0"/>
                  </a:rPr>
                  <a:t>2</a:t>
                </a:r>
                <a:r>
                  <a:rPr lang="en-US" sz="1805" i="1" dirty="0">
                    <a:solidFill>
                      <a:srgbClr val="000000"/>
                    </a:solidFill>
                    <a:latin typeface="Book Antiqua" pitchFamily="18" charset="0"/>
                  </a:rPr>
                  <a:t>x</a:t>
                </a:r>
                <a:r>
                  <a:rPr lang="en-US" sz="1805" baseline="-25000" dirty="0">
                    <a:solidFill>
                      <a:srgbClr val="000000"/>
                    </a:solidFill>
                    <a:latin typeface="Book Antiqua" pitchFamily="18" charset="0"/>
                  </a:rPr>
                  <a:t>2 </a:t>
                </a:r>
                <a:r>
                  <a:rPr lang="en-US" sz="1805" dirty="0">
                    <a:solidFill>
                      <a:srgbClr val="000000"/>
                    </a:solidFill>
                    <a:latin typeface="Book Antiqua" pitchFamily="18" charset="0"/>
                  </a:rPr>
                  <a:t>+ </a:t>
                </a:r>
                <a:r>
                  <a:rPr lang="en-US" sz="1805" i="1" dirty="0">
                    <a:solidFill>
                      <a:srgbClr val="000000"/>
                    </a:solidFill>
                    <a:latin typeface="Book Antiqua" pitchFamily="18" charset="0"/>
                  </a:rPr>
                  <a:t>b</a:t>
                </a:r>
                <a:r>
                  <a:rPr lang="en-US" sz="1805" baseline="-25000" dirty="0">
                    <a:solidFill>
                      <a:srgbClr val="000000"/>
                    </a:solidFill>
                    <a:latin typeface="Book Antiqua" pitchFamily="18" charset="0"/>
                  </a:rPr>
                  <a:t>3</a:t>
                </a:r>
                <a:r>
                  <a:rPr lang="en-US" sz="1805" i="1" dirty="0">
                    <a:solidFill>
                      <a:srgbClr val="000000"/>
                    </a:solidFill>
                    <a:latin typeface="Book Antiqua" pitchFamily="18" charset="0"/>
                  </a:rPr>
                  <a:t>x</a:t>
                </a:r>
                <a:r>
                  <a:rPr lang="en-US" sz="1805" baseline="-25000" dirty="0">
                    <a:solidFill>
                      <a:srgbClr val="000000"/>
                    </a:solidFill>
                    <a:latin typeface="Book Antiqua" pitchFamily="18" charset="0"/>
                  </a:rPr>
                  <a:t>3</a:t>
                </a:r>
              </a:p>
            </p:txBody>
          </p:sp>
        </mc:Choice>
        <mc:Fallback>
          <p:sp>
            <p:nvSpPr>
              <p:cNvPr id="49353" name="Text Box 2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51603" y="2200808"/>
                <a:ext cx="2620397" cy="370101"/>
              </a:xfrm>
              <a:prstGeom prst="rect">
                <a:avLst/>
              </a:prstGeom>
              <a:blipFill>
                <a:blip r:embed="rId4"/>
                <a:stretch>
                  <a:fillRect t="-6557" b="-2623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87388" y="1695925"/>
            <a:ext cx="5867400" cy="411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Regression Equation Output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98234" y="998875"/>
            <a:ext cx="7772400" cy="504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Categorical Independent Variables</a:t>
            </a:r>
          </a:p>
        </p:txBody>
      </p:sp>
    </p:spTree>
    <p:extLst>
      <p:ext uri="{BB962C8B-B14F-4D97-AF65-F5344CB8AC3E}">
        <p14:creationId xmlns:p14="http://schemas.microsoft.com/office/powerpoint/2010/main" val="100192146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87388" y="1686376"/>
            <a:ext cx="5962650" cy="383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ANOVA Output</a:t>
            </a:r>
          </a:p>
        </p:txBody>
      </p:sp>
      <p:sp>
        <p:nvSpPr>
          <p:cNvPr id="66" name="Text Box 207"/>
          <p:cNvSpPr txBox="1">
            <a:spLocks noChangeArrowheads="1"/>
          </p:cNvSpPr>
          <p:nvPr/>
        </p:nvSpPr>
        <p:spPr bwMode="auto">
          <a:xfrm>
            <a:off x="1305428" y="4329250"/>
            <a:ext cx="3188693" cy="370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5" i="1" dirty="0">
                <a:solidFill>
                  <a:srgbClr val="000000"/>
                </a:solidFill>
                <a:latin typeface="+mn-lt"/>
              </a:rPr>
              <a:t>R</a:t>
            </a:r>
            <a:r>
              <a:rPr lang="en-US" sz="1805" baseline="30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en-US" sz="1805" dirty="0">
                <a:solidFill>
                  <a:srgbClr val="000000"/>
                </a:solidFill>
                <a:latin typeface="+mn-lt"/>
              </a:rPr>
              <a:t> = 507.896/599.7855 =   .8468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69858" y="2177117"/>
            <a:ext cx="7833451" cy="1849400"/>
            <a:chOff x="1023938" y="1763952"/>
            <a:chExt cx="10418762" cy="2198448"/>
          </a:xfrm>
        </p:grpSpPr>
        <p:sp>
          <p:nvSpPr>
            <p:cNvPr id="2" name="Rectangle 1"/>
            <p:cNvSpPr/>
            <p:nvPr/>
          </p:nvSpPr>
          <p:spPr>
            <a:xfrm>
              <a:off x="1023938" y="1763952"/>
              <a:ext cx="10418762" cy="2198448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24"/>
            <p:cNvSpPr>
              <a:spLocks noChangeArrowheads="1"/>
            </p:cNvSpPr>
            <p:nvPr/>
          </p:nvSpPr>
          <p:spPr bwMode="auto">
            <a:xfrm>
              <a:off x="1275611" y="1827452"/>
              <a:ext cx="2472495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 dirty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Analysis of Variance</a:t>
              </a:r>
            </a:p>
          </p:txBody>
        </p:sp>
        <p:sp>
          <p:nvSpPr>
            <p:cNvPr id="14" name="Rectangle 26"/>
            <p:cNvSpPr>
              <a:spLocks noChangeArrowheads="1"/>
            </p:cNvSpPr>
            <p:nvPr/>
          </p:nvSpPr>
          <p:spPr bwMode="auto">
            <a:xfrm>
              <a:off x="4055636" y="2377174"/>
              <a:ext cx="334733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1" u="none" strike="noStrike" cap="none" normalizeH="0" baseline="0" dirty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DF</a:t>
              </a:r>
            </a:p>
          </p:txBody>
        </p:sp>
        <p:sp>
          <p:nvSpPr>
            <p:cNvPr id="15" name="Rectangle 27"/>
            <p:cNvSpPr>
              <a:spLocks noChangeArrowheads="1"/>
            </p:cNvSpPr>
            <p:nvPr/>
          </p:nvSpPr>
          <p:spPr bwMode="auto">
            <a:xfrm>
              <a:off x="5517754" y="2377174"/>
              <a:ext cx="289958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1" u="none" strike="noStrike" cap="none" normalizeH="0" baseline="0" dirty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SS</a:t>
              </a:r>
            </a:p>
          </p:txBody>
        </p:sp>
        <p:sp>
          <p:nvSpPr>
            <p:cNvPr id="16" name="Rectangle 28"/>
            <p:cNvSpPr>
              <a:spLocks noChangeArrowheads="1"/>
            </p:cNvSpPr>
            <p:nvPr/>
          </p:nvSpPr>
          <p:spPr bwMode="auto">
            <a:xfrm>
              <a:off x="7616888" y="2377174"/>
              <a:ext cx="413618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1" u="none" strike="noStrike" cap="none" normalizeH="0" baseline="0" dirty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MS</a:t>
              </a:r>
            </a:p>
          </p:txBody>
        </p:sp>
        <p:sp>
          <p:nvSpPr>
            <p:cNvPr id="17" name="Rectangle 29"/>
            <p:cNvSpPr>
              <a:spLocks noChangeArrowheads="1"/>
            </p:cNvSpPr>
            <p:nvPr/>
          </p:nvSpPr>
          <p:spPr bwMode="auto">
            <a:xfrm>
              <a:off x="9378122" y="2377174"/>
              <a:ext cx="140715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1" u="none" strike="noStrike" cap="none" normalizeH="0" baseline="0" dirty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F</a:t>
              </a:r>
            </a:p>
          </p:txBody>
        </p:sp>
        <p:sp>
          <p:nvSpPr>
            <p:cNvPr id="18" name="Rectangle 30"/>
            <p:cNvSpPr>
              <a:spLocks noChangeArrowheads="1"/>
            </p:cNvSpPr>
            <p:nvPr/>
          </p:nvSpPr>
          <p:spPr bwMode="auto">
            <a:xfrm>
              <a:off x="10799137" y="2377174"/>
              <a:ext cx="164169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1" u="none" strike="noStrike" cap="none" normalizeH="0" baseline="0" dirty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P</a:t>
              </a:r>
            </a:p>
          </p:txBody>
        </p:sp>
        <p:sp>
          <p:nvSpPr>
            <p:cNvPr id="19" name="Rectangle 32"/>
            <p:cNvSpPr>
              <a:spLocks noChangeArrowheads="1"/>
            </p:cNvSpPr>
            <p:nvPr/>
          </p:nvSpPr>
          <p:spPr bwMode="auto">
            <a:xfrm>
              <a:off x="1254799" y="2679593"/>
              <a:ext cx="1552132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Regression</a:t>
              </a:r>
            </a:p>
          </p:txBody>
        </p:sp>
        <p:sp>
          <p:nvSpPr>
            <p:cNvPr id="20" name="Rectangle 33"/>
            <p:cNvSpPr>
              <a:spLocks noChangeArrowheads="1"/>
            </p:cNvSpPr>
            <p:nvPr/>
          </p:nvSpPr>
          <p:spPr bwMode="auto">
            <a:xfrm>
              <a:off x="4243364" y="2708962"/>
              <a:ext cx="155641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 dirty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3</a:t>
              </a:r>
            </a:p>
          </p:txBody>
        </p:sp>
        <p:sp>
          <p:nvSpPr>
            <p:cNvPr id="21" name="Rectangle 34"/>
            <p:cNvSpPr>
              <a:spLocks noChangeArrowheads="1"/>
            </p:cNvSpPr>
            <p:nvPr/>
          </p:nvSpPr>
          <p:spPr bwMode="auto">
            <a:xfrm>
              <a:off x="5120805" y="2708962"/>
              <a:ext cx="1166232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 dirty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507.8960</a:t>
              </a:r>
            </a:p>
          </p:txBody>
        </p:sp>
        <p:sp>
          <p:nvSpPr>
            <p:cNvPr id="22" name="Rectangle 35"/>
            <p:cNvSpPr>
              <a:spLocks noChangeArrowheads="1"/>
            </p:cNvSpPr>
            <p:nvPr/>
          </p:nvSpPr>
          <p:spPr bwMode="auto">
            <a:xfrm>
              <a:off x="7290629" y="2708962"/>
              <a:ext cx="1010591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 dirty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269.299</a:t>
              </a:r>
            </a:p>
          </p:txBody>
        </p:sp>
        <p:sp>
          <p:nvSpPr>
            <p:cNvPr id="23" name="Rectangle 36"/>
            <p:cNvSpPr>
              <a:spLocks noChangeArrowheads="1"/>
            </p:cNvSpPr>
            <p:nvPr/>
          </p:nvSpPr>
          <p:spPr bwMode="auto">
            <a:xfrm>
              <a:off x="9093597" y="2708962"/>
              <a:ext cx="699312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 dirty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29.48</a:t>
              </a:r>
            </a:p>
          </p:txBody>
        </p:sp>
        <p:sp>
          <p:nvSpPr>
            <p:cNvPr id="24" name="Rectangle 37"/>
            <p:cNvSpPr>
              <a:spLocks noChangeArrowheads="1"/>
            </p:cNvSpPr>
            <p:nvPr/>
          </p:nvSpPr>
          <p:spPr bwMode="auto">
            <a:xfrm>
              <a:off x="10510375" y="2708962"/>
              <a:ext cx="699312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 dirty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0.000</a:t>
              </a:r>
            </a:p>
          </p:txBody>
        </p:sp>
        <p:sp>
          <p:nvSpPr>
            <p:cNvPr id="25" name="Rectangle 39"/>
            <p:cNvSpPr>
              <a:spLocks noChangeArrowheads="1"/>
            </p:cNvSpPr>
            <p:nvPr/>
          </p:nvSpPr>
          <p:spPr bwMode="auto">
            <a:xfrm>
              <a:off x="1275611" y="3040750"/>
              <a:ext cx="1742226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 dirty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Residual Error</a:t>
              </a:r>
            </a:p>
          </p:txBody>
        </p:sp>
        <p:sp>
          <p:nvSpPr>
            <p:cNvPr id="26" name="Rectangle 40"/>
            <p:cNvSpPr>
              <a:spLocks noChangeArrowheads="1"/>
            </p:cNvSpPr>
            <p:nvPr/>
          </p:nvSpPr>
          <p:spPr bwMode="auto">
            <a:xfrm>
              <a:off x="4057558" y="3040750"/>
              <a:ext cx="311279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 dirty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16</a:t>
              </a:r>
            </a:p>
          </p:txBody>
        </p:sp>
        <p:sp>
          <p:nvSpPr>
            <p:cNvPr id="27" name="Rectangle 41"/>
            <p:cNvSpPr>
              <a:spLocks noChangeArrowheads="1"/>
            </p:cNvSpPr>
            <p:nvPr/>
          </p:nvSpPr>
          <p:spPr bwMode="auto">
            <a:xfrm>
              <a:off x="5333151" y="3040750"/>
              <a:ext cx="1010591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 dirty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91.8895</a:t>
              </a:r>
            </a:p>
          </p:txBody>
        </p:sp>
        <p:sp>
          <p:nvSpPr>
            <p:cNvPr id="28" name="Rectangle 42"/>
            <p:cNvSpPr>
              <a:spLocks noChangeArrowheads="1"/>
            </p:cNvSpPr>
            <p:nvPr/>
          </p:nvSpPr>
          <p:spPr bwMode="auto">
            <a:xfrm>
              <a:off x="7578974" y="3040750"/>
              <a:ext cx="699312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 dirty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5.743</a:t>
              </a:r>
            </a:p>
          </p:txBody>
        </p:sp>
        <p:sp>
          <p:nvSpPr>
            <p:cNvPr id="29" name="Rectangle 44"/>
            <p:cNvSpPr>
              <a:spLocks noChangeArrowheads="1"/>
            </p:cNvSpPr>
            <p:nvPr/>
          </p:nvSpPr>
          <p:spPr bwMode="auto">
            <a:xfrm>
              <a:off x="1275611" y="3372537"/>
              <a:ext cx="600044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Total</a:t>
              </a:r>
            </a:p>
          </p:txBody>
        </p:sp>
        <p:sp>
          <p:nvSpPr>
            <p:cNvPr id="30" name="Rectangle 45"/>
            <p:cNvSpPr>
              <a:spLocks noChangeArrowheads="1"/>
            </p:cNvSpPr>
            <p:nvPr/>
          </p:nvSpPr>
          <p:spPr bwMode="auto">
            <a:xfrm>
              <a:off x="4057558" y="3372537"/>
              <a:ext cx="311279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 dirty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19</a:t>
              </a:r>
            </a:p>
          </p:txBody>
        </p:sp>
        <p:sp>
          <p:nvSpPr>
            <p:cNvPr id="31" name="Rectangle 46"/>
            <p:cNvSpPr>
              <a:spLocks noChangeArrowheads="1"/>
            </p:cNvSpPr>
            <p:nvPr/>
          </p:nvSpPr>
          <p:spPr bwMode="auto">
            <a:xfrm>
              <a:off x="5120805" y="3372537"/>
              <a:ext cx="1166232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kumimoji="0" lang="en-US" b="0" i="0" u="none" strike="noStrike" cap="none" normalizeH="0" baseline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599.7855</a:t>
              </a:r>
            </a:p>
          </p:txBody>
        </p:sp>
        <p:sp>
          <p:nvSpPr>
            <p:cNvPr id="64" name="Rectangle 32"/>
            <p:cNvSpPr>
              <a:spLocks noChangeArrowheads="1"/>
            </p:cNvSpPr>
            <p:nvPr/>
          </p:nvSpPr>
          <p:spPr bwMode="auto">
            <a:xfrm>
              <a:off x="1276647" y="2367544"/>
              <a:ext cx="1033958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b="1" dirty="0">
                  <a:effectLst/>
                  <a:latin typeface="+mn-lt"/>
                  <a:cs typeface="Arial" pitchFamily="34" charset="0"/>
                </a:rPr>
                <a:t>SOURCE</a:t>
              </a:r>
              <a:endParaRPr kumimoji="0" lang="en-US" b="1" i="0" u="none" strike="noStrike" cap="none" normalizeH="0" baseline="0" dirty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72" name="Rectangle 203"/>
            <p:cNvSpPr>
              <a:spLocks noChangeArrowheads="1"/>
            </p:cNvSpPr>
            <p:nvPr/>
          </p:nvSpPr>
          <p:spPr bwMode="auto">
            <a:xfrm>
              <a:off x="4837161" y="3387617"/>
              <a:ext cx="1652539" cy="320563"/>
            </a:xfrm>
            <a:prstGeom prst="rect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3" name="Rectangle 204"/>
            <p:cNvSpPr>
              <a:spLocks noChangeArrowheads="1"/>
            </p:cNvSpPr>
            <p:nvPr/>
          </p:nvSpPr>
          <p:spPr bwMode="auto">
            <a:xfrm>
              <a:off x="4837161" y="2719985"/>
              <a:ext cx="1652539" cy="308745"/>
            </a:xfrm>
            <a:prstGeom prst="rect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6" name="TextBox 75"/>
              <p:cNvSpPr txBox="1"/>
              <p:nvPr/>
            </p:nvSpPr>
            <p:spPr>
              <a:xfrm>
                <a:off x="1286504" y="4767753"/>
                <a:ext cx="4591513" cy="614142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5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1805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5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805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e>
                        <m:sup>
                          <m:r>
                            <a:rPr lang="en-US" sz="1805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5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=1− </m:t>
                      </m:r>
                      <m:d>
                        <m:dPr>
                          <m:ctrlPr>
                            <a:rPr lang="en-US" sz="1805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5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1−.8468</m:t>
                          </m:r>
                        </m:e>
                      </m:d>
                      <m:f>
                        <m:fPr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20−1</m:t>
                          </m:r>
                        </m:num>
                        <m:den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20−3−1</m:t>
                          </m:r>
                        </m:den>
                      </m:f>
                      <m:r>
                        <a:rPr lang="en-US" sz="1805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 .8181</m:t>
                      </m:r>
                    </m:oMath>
                  </m:oMathPara>
                </a14:m>
                <a:endParaRPr lang="en-US" sz="18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6504" y="4767753"/>
                <a:ext cx="4591513" cy="61414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Rectangle 6"/>
          <p:cNvSpPr>
            <a:spLocks noChangeArrowheads="1"/>
          </p:cNvSpPr>
          <p:nvPr/>
        </p:nvSpPr>
        <p:spPr bwMode="auto">
          <a:xfrm>
            <a:off x="510007" y="1043645"/>
            <a:ext cx="7772400" cy="504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Categorical Independent Variables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94624" y="4932347"/>
            <a:ext cx="2785448" cy="592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Previously, Adjusted </a:t>
            </a:r>
          </a:p>
          <a:p>
            <a:pPr>
              <a:lnSpc>
                <a:spcPct val="90000"/>
              </a:lnSpc>
            </a:pP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</a:t>
            </a:r>
            <a:r>
              <a:rPr lang="en-US" sz="1805" baseline="30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.815</a:t>
            </a:r>
            <a:endParaRPr lang="en-US" sz="1805" dirty="0">
              <a:latin typeface="+mn-lt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396207" y="4340987"/>
            <a:ext cx="2785448" cy="342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Previously,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</a:t>
            </a:r>
            <a:r>
              <a:rPr lang="en-US" sz="1805" baseline="30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.8342</a:t>
            </a:r>
            <a:endParaRPr lang="en-US" sz="1805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2950616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3"/>
          <p:cNvSpPr>
            <a:spLocks noChangeArrowheads="1"/>
          </p:cNvSpPr>
          <p:nvPr/>
        </p:nvSpPr>
        <p:spPr bwMode="auto">
          <a:xfrm>
            <a:off x="687388" y="1695925"/>
            <a:ext cx="5867400" cy="411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Regression Equation Output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040800" y="2206776"/>
            <a:ext cx="6432655" cy="1766495"/>
            <a:chOff x="1485900" y="1955800"/>
            <a:chExt cx="8555655" cy="2349500"/>
          </a:xfrm>
        </p:grpSpPr>
        <p:sp>
          <p:nvSpPr>
            <p:cNvPr id="4" name="Rectangle 3"/>
            <p:cNvSpPr/>
            <p:nvPr/>
          </p:nvSpPr>
          <p:spPr>
            <a:xfrm>
              <a:off x="1485900" y="1955800"/>
              <a:ext cx="8555655" cy="23495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29"/>
            <p:cNvSpPr>
              <a:spLocks noChangeArrowheads="1"/>
            </p:cNvSpPr>
            <p:nvPr/>
          </p:nvSpPr>
          <p:spPr bwMode="auto">
            <a:xfrm>
              <a:off x="4215025" y="2200506"/>
              <a:ext cx="530966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 b="1" dirty="0" err="1">
                  <a:latin typeface="+mn-lt"/>
                  <a:cs typeface="Arial" pitchFamily="34" charset="0"/>
                </a:rPr>
                <a:t>Coef</a:t>
              </a:r>
              <a:endParaRPr lang="en-US" sz="1353" b="1" dirty="0">
                <a:latin typeface="+mn-lt"/>
                <a:cs typeface="Arial" pitchFamily="34" charset="0"/>
              </a:endParaRPr>
            </a:p>
          </p:txBody>
        </p:sp>
        <p:sp>
          <p:nvSpPr>
            <p:cNvPr id="13" name="Rectangle 30"/>
            <p:cNvSpPr>
              <a:spLocks noChangeArrowheads="1"/>
            </p:cNvSpPr>
            <p:nvPr/>
          </p:nvSpPr>
          <p:spPr bwMode="auto">
            <a:xfrm>
              <a:off x="5582027" y="2200506"/>
              <a:ext cx="867829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 b="1" dirty="0">
                  <a:latin typeface="+mn-lt"/>
                  <a:cs typeface="Arial" pitchFamily="34" charset="0"/>
                </a:rPr>
                <a:t>SE </a:t>
              </a:r>
              <a:r>
                <a:rPr lang="en-US" sz="1654" b="1" dirty="0" err="1">
                  <a:latin typeface="+mn-lt"/>
                  <a:cs typeface="Arial" pitchFamily="34" charset="0"/>
                </a:rPr>
                <a:t>Coef</a:t>
              </a:r>
              <a:endParaRPr lang="en-US" sz="1353" b="1" dirty="0">
                <a:latin typeface="+mn-lt"/>
                <a:cs typeface="Arial" pitchFamily="34" charset="0"/>
              </a:endParaRPr>
            </a:p>
          </p:txBody>
        </p:sp>
        <p:sp>
          <p:nvSpPr>
            <p:cNvPr id="14" name="Rectangle 31"/>
            <p:cNvSpPr>
              <a:spLocks noChangeArrowheads="1"/>
            </p:cNvSpPr>
            <p:nvPr/>
          </p:nvSpPr>
          <p:spPr bwMode="auto">
            <a:xfrm>
              <a:off x="7755886" y="2200506"/>
              <a:ext cx="140715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 b="1" dirty="0">
                  <a:latin typeface="+mn-lt"/>
                  <a:cs typeface="Arial" pitchFamily="34" charset="0"/>
                </a:rPr>
                <a:t>T</a:t>
              </a:r>
              <a:endParaRPr lang="en-US" sz="1353" b="1" dirty="0">
                <a:latin typeface="+mn-lt"/>
                <a:cs typeface="Arial" pitchFamily="34" charset="0"/>
              </a:endParaRPr>
            </a:p>
          </p:txBody>
        </p:sp>
        <p:sp>
          <p:nvSpPr>
            <p:cNvPr id="15" name="Rectangle 32"/>
            <p:cNvSpPr>
              <a:spLocks noChangeArrowheads="1"/>
            </p:cNvSpPr>
            <p:nvPr/>
          </p:nvSpPr>
          <p:spPr bwMode="auto">
            <a:xfrm>
              <a:off x="9292400" y="2142450"/>
              <a:ext cx="151377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 b="1" dirty="0">
                  <a:latin typeface="+mn-lt"/>
                  <a:cs typeface="Arial" pitchFamily="34" charset="0"/>
                </a:rPr>
                <a:t>p</a:t>
              </a:r>
              <a:endParaRPr lang="en-US" sz="1353" b="1" dirty="0">
                <a:latin typeface="+mn-lt"/>
                <a:cs typeface="Arial" pitchFamily="34" charset="0"/>
              </a:endParaRPr>
            </a:p>
          </p:txBody>
        </p:sp>
        <p:sp>
          <p:nvSpPr>
            <p:cNvPr id="16" name="Rectangle 34"/>
            <p:cNvSpPr>
              <a:spLocks noChangeArrowheads="1"/>
            </p:cNvSpPr>
            <p:nvPr/>
          </p:nvSpPr>
          <p:spPr bwMode="auto">
            <a:xfrm>
              <a:off x="1741041" y="2559282"/>
              <a:ext cx="1111481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dirty="0">
                  <a:effectLst/>
                  <a:latin typeface="+mn-lt"/>
                  <a:cs typeface="Arial" pitchFamily="34" charset="0"/>
                </a:rPr>
                <a:t>Constant</a:t>
              </a:r>
              <a:endParaRPr lang="en-US" sz="1353" dirty="0">
                <a:latin typeface="+mn-lt"/>
                <a:cs typeface="Arial" pitchFamily="34" charset="0"/>
              </a:endParaRPr>
            </a:p>
          </p:txBody>
        </p:sp>
        <p:sp>
          <p:nvSpPr>
            <p:cNvPr id="17" name="Rectangle 35"/>
            <p:cNvSpPr>
              <a:spLocks noChangeArrowheads="1"/>
            </p:cNvSpPr>
            <p:nvPr/>
          </p:nvSpPr>
          <p:spPr bwMode="auto">
            <a:xfrm>
              <a:off x="4136905" y="2559282"/>
              <a:ext cx="641747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 dirty="0">
                  <a:latin typeface="+mn-lt"/>
                  <a:cs typeface="Arial" pitchFamily="34" charset="0"/>
                </a:rPr>
                <a:t>7.945</a:t>
              </a:r>
              <a:endParaRPr lang="en-US" sz="1353" dirty="0">
                <a:latin typeface="+mn-lt"/>
                <a:cs typeface="Arial" pitchFamily="34" charset="0"/>
              </a:endParaRPr>
            </a:p>
          </p:txBody>
        </p:sp>
        <p:sp>
          <p:nvSpPr>
            <p:cNvPr id="18" name="Rectangle 36"/>
            <p:cNvSpPr>
              <a:spLocks noChangeArrowheads="1"/>
            </p:cNvSpPr>
            <p:nvPr/>
          </p:nvSpPr>
          <p:spPr bwMode="auto">
            <a:xfrm>
              <a:off x="5807646" y="2559282"/>
              <a:ext cx="641747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 dirty="0">
                  <a:latin typeface="+mn-lt"/>
                  <a:cs typeface="Arial" pitchFamily="34" charset="0"/>
                </a:rPr>
                <a:t>7.382</a:t>
              </a:r>
              <a:endParaRPr lang="en-US" sz="1353" dirty="0">
                <a:latin typeface="+mn-lt"/>
                <a:cs typeface="Arial" pitchFamily="34" charset="0"/>
              </a:endParaRPr>
            </a:p>
          </p:txBody>
        </p:sp>
        <p:sp>
          <p:nvSpPr>
            <p:cNvPr id="19" name="Rectangle 37"/>
            <p:cNvSpPr>
              <a:spLocks noChangeArrowheads="1"/>
            </p:cNvSpPr>
            <p:nvPr/>
          </p:nvSpPr>
          <p:spPr bwMode="auto">
            <a:xfrm>
              <a:off x="7377948" y="2559282"/>
              <a:ext cx="641747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 dirty="0">
                  <a:latin typeface="+mn-lt"/>
                  <a:cs typeface="Arial" pitchFamily="34" charset="0"/>
                </a:rPr>
                <a:t>1.076</a:t>
              </a:r>
              <a:endParaRPr lang="en-US" sz="1353" dirty="0">
                <a:latin typeface="+mn-lt"/>
                <a:cs typeface="Arial" pitchFamily="34" charset="0"/>
              </a:endParaRPr>
            </a:p>
          </p:txBody>
        </p:sp>
        <p:sp>
          <p:nvSpPr>
            <p:cNvPr id="20" name="Rectangle 38"/>
            <p:cNvSpPr>
              <a:spLocks noChangeArrowheads="1"/>
            </p:cNvSpPr>
            <p:nvPr/>
          </p:nvSpPr>
          <p:spPr bwMode="auto">
            <a:xfrm>
              <a:off x="8933765" y="2559282"/>
              <a:ext cx="641747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 dirty="0">
                  <a:latin typeface="+mn-lt"/>
                  <a:cs typeface="Arial" pitchFamily="34" charset="0"/>
                </a:rPr>
                <a:t>0.298</a:t>
              </a:r>
              <a:endParaRPr lang="en-US" sz="1353" dirty="0">
                <a:latin typeface="+mn-lt"/>
                <a:cs typeface="Arial" pitchFamily="34" charset="0"/>
              </a:endParaRPr>
            </a:p>
          </p:txBody>
        </p:sp>
        <p:sp>
          <p:nvSpPr>
            <p:cNvPr id="21" name="Rectangle 40"/>
            <p:cNvSpPr>
              <a:spLocks noChangeArrowheads="1"/>
            </p:cNvSpPr>
            <p:nvPr/>
          </p:nvSpPr>
          <p:spPr bwMode="auto">
            <a:xfrm>
              <a:off x="1741041" y="2919644"/>
              <a:ext cx="1262174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 dirty="0">
                  <a:latin typeface="+mn-lt"/>
                  <a:cs typeface="Arial" pitchFamily="34" charset="0"/>
                </a:rPr>
                <a:t>Experience</a:t>
              </a:r>
              <a:endParaRPr lang="en-US" sz="1353" dirty="0">
                <a:latin typeface="+mn-lt"/>
                <a:cs typeface="Arial" pitchFamily="34" charset="0"/>
              </a:endParaRPr>
            </a:p>
          </p:txBody>
        </p:sp>
        <p:sp>
          <p:nvSpPr>
            <p:cNvPr id="22" name="Rectangle 41"/>
            <p:cNvSpPr>
              <a:spLocks noChangeArrowheads="1"/>
            </p:cNvSpPr>
            <p:nvPr/>
          </p:nvSpPr>
          <p:spPr bwMode="auto">
            <a:xfrm>
              <a:off x="4138116" y="2919644"/>
              <a:ext cx="641747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 dirty="0">
                  <a:latin typeface="+mn-lt"/>
                  <a:cs typeface="Arial" pitchFamily="34" charset="0"/>
                </a:rPr>
                <a:t>1.148</a:t>
              </a:r>
              <a:endParaRPr lang="en-US" sz="1353" dirty="0">
                <a:latin typeface="+mn-lt"/>
                <a:cs typeface="Arial" pitchFamily="34" charset="0"/>
              </a:endParaRPr>
            </a:p>
          </p:txBody>
        </p:sp>
        <p:sp>
          <p:nvSpPr>
            <p:cNvPr id="23" name="Rectangle 42"/>
            <p:cNvSpPr>
              <a:spLocks noChangeArrowheads="1"/>
            </p:cNvSpPr>
            <p:nvPr/>
          </p:nvSpPr>
          <p:spPr bwMode="auto">
            <a:xfrm>
              <a:off x="5807646" y="2919644"/>
              <a:ext cx="641747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 dirty="0">
                  <a:latin typeface="+mn-lt"/>
                  <a:cs typeface="Arial" pitchFamily="34" charset="0"/>
                </a:rPr>
                <a:t>0.298</a:t>
              </a:r>
              <a:endParaRPr lang="en-US" sz="1353" dirty="0">
                <a:latin typeface="+mn-lt"/>
                <a:cs typeface="Arial" pitchFamily="34" charset="0"/>
              </a:endParaRPr>
            </a:p>
          </p:txBody>
        </p:sp>
        <p:sp>
          <p:nvSpPr>
            <p:cNvPr id="24" name="Rectangle 43"/>
            <p:cNvSpPr>
              <a:spLocks noChangeArrowheads="1"/>
            </p:cNvSpPr>
            <p:nvPr/>
          </p:nvSpPr>
          <p:spPr bwMode="auto">
            <a:xfrm>
              <a:off x="7377948" y="2919644"/>
              <a:ext cx="641747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 dirty="0">
                  <a:latin typeface="+mn-lt"/>
                  <a:cs typeface="Arial" pitchFamily="34" charset="0"/>
                </a:rPr>
                <a:t>3.856</a:t>
              </a:r>
              <a:endParaRPr lang="en-US" sz="1353" dirty="0">
                <a:latin typeface="+mn-lt"/>
                <a:cs typeface="Arial" pitchFamily="34" charset="0"/>
              </a:endParaRPr>
            </a:p>
          </p:txBody>
        </p:sp>
        <p:sp>
          <p:nvSpPr>
            <p:cNvPr id="25" name="Rectangle 44"/>
            <p:cNvSpPr>
              <a:spLocks noChangeArrowheads="1"/>
            </p:cNvSpPr>
            <p:nvPr/>
          </p:nvSpPr>
          <p:spPr bwMode="auto">
            <a:xfrm>
              <a:off x="8961214" y="2919644"/>
              <a:ext cx="641747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 dirty="0">
                  <a:latin typeface="+mn-lt"/>
                  <a:cs typeface="Arial" pitchFamily="34" charset="0"/>
                </a:rPr>
                <a:t>0.001</a:t>
              </a:r>
              <a:endParaRPr lang="en-US" sz="1353" dirty="0">
                <a:latin typeface="+mn-lt"/>
                <a:cs typeface="Arial" pitchFamily="34" charset="0"/>
              </a:endParaRPr>
            </a:p>
          </p:txBody>
        </p:sp>
        <p:sp>
          <p:nvSpPr>
            <p:cNvPr id="26" name="Rectangle 46"/>
            <p:cNvSpPr>
              <a:spLocks noChangeArrowheads="1"/>
            </p:cNvSpPr>
            <p:nvPr/>
          </p:nvSpPr>
          <p:spPr bwMode="auto">
            <a:xfrm>
              <a:off x="1741041" y="3280007"/>
              <a:ext cx="1149005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 dirty="0">
                  <a:latin typeface="+mn-lt"/>
                  <a:cs typeface="Arial" pitchFamily="34" charset="0"/>
                </a:rPr>
                <a:t>Test Score</a:t>
              </a:r>
              <a:endParaRPr lang="en-US" sz="1353" dirty="0">
                <a:latin typeface="+mn-lt"/>
                <a:cs typeface="Arial" pitchFamily="34" charset="0"/>
              </a:endParaRPr>
            </a:p>
          </p:txBody>
        </p:sp>
        <p:sp>
          <p:nvSpPr>
            <p:cNvPr id="27" name="Rectangle 47"/>
            <p:cNvSpPr>
              <a:spLocks noChangeArrowheads="1"/>
            </p:cNvSpPr>
            <p:nvPr/>
          </p:nvSpPr>
          <p:spPr bwMode="auto">
            <a:xfrm>
              <a:off x="4136905" y="3280007"/>
              <a:ext cx="641747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 dirty="0">
                  <a:latin typeface="+mn-lt"/>
                  <a:cs typeface="Arial" pitchFamily="34" charset="0"/>
                </a:rPr>
                <a:t>0.197</a:t>
              </a:r>
              <a:endParaRPr lang="en-US" sz="1353" dirty="0">
                <a:latin typeface="+mn-lt"/>
                <a:cs typeface="Arial" pitchFamily="34" charset="0"/>
              </a:endParaRPr>
            </a:p>
          </p:txBody>
        </p:sp>
        <p:sp>
          <p:nvSpPr>
            <p:cNvPr id="28" name="Rectangle 48"/>
            <p:cNvSpPr>
              <a:spLocks noChangeArrowheads="1"/>
            </p:cNvSpPr>
            <p:nvPr/>
          </p:nvSpPr>
          <p:spPr bwMode="auto">
            <a:xfrm>
              <a:off x="5807646" y="3280007"/>
              <a:ext cx="641747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 dirty="0">
                  <a:latin typeface="+mn-lt"/>
                  <a:cs typeface="Arial" pitchFamily="34" charset="0"/>
                </a:rPr>
                <a:t>0.090</a:t>
              </a:r>
              <a:endParaRPr lang="en-US" sz="1353" dirty="0">
                <a:latin typeface="+mn-lt"/>
                <a:cs typeface="Arial" pitchFamily="34" charset="0"/>
              </a:endParaRPr>
            </a:p>
          </p:txBody>
        </p:sp>
        <p:sp>
          <p:nvSpPr>
            <p:cNvPr id="29" name="Rectangle 49"/>
            <p:cNvSpPr>
              <a:spLocks noChangeArrowheads="1"/>
            </p:cNvSpPr>
            <p:nvPr/>
          </p:nvSpPr>
          <p:spPr bwMode="auto">
            <a:xfrm>
              <a:off x="7377948" y="3280007"/>
              <a:ext cx="641747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 dirty="0">
                  <a:latin typeface="+mn-lt"/>
                  <a:cs typeface="Arial" pitchFamily="34" charset="0"/>
                </a:rPr>
                <a:t>2.191</a:t>
              </a:r>
              <a:endParaRPr lang="en-US" sz="1353" dirty="0">
                <a:latin typeface="+mn-lt"/>
                <a:cs typeface="Arial" pitchFamily="34" charset="0"/>
              </a:endParaRPr>
            </a:p>
          </p:txBody>
        </p:sp>
        <p:sp>
          <p:nvSpPr>
            <p:cNvPr id="30" name="Rectangle 50"/>
            <p:cNvSpPr>
              <a:spLocks noChangeArrowheads="1"/>
            </p:cNvSpPr>
            <p:nvPr/>
          </p:nvSpPr>
          <p:spPr bwMode="auto">
            <a:xfrm>
              <a:off x="8933765" y="3280007"/>
              <a:ext cx="641747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 dirty="0">
                  <a:latin typeface="+mn-lt"/>
                  <a:cs typeface="Arial" pitchFamily="34" charset="0"/>
                </a:rPr>
                <a:t>0.044</a:t>
              </a:r>
              <a:endParaRPr lang="en-US" sz="1353" dirty="0">
                <a:latin typeface="+mn-lt"/>
                <a:cs typeface="Arial" pitchFamily="34" charset="0"/>
              </a:endParaRPr>
            </a:p>
          </p:txBody>
        </p:sp>
        <p:sp>
          <p:nvSpPr>
            <p:cNvPr id="52" name="Rectangle 34"/>
            <p:cNvSpPr>
              <a:spLocks noChangeArrowheads="1"/>
            </p:cNvSpPr>
            <p:nvPr/>
          </p:nvSpPr>
          <p:spPr bwMode="auto">
            <a:xfrm>
              <a:off x="1731391" y="2189179"/>
              <a:ext cx="1166232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b="1" dirty="0">
                  <a:effectLst/>
                  <a:latin typeface="+mn-lt"/>
                  <a:cs typeface="Arial" pitchFamily="34" charset="0"/>
                </a:rPr>
                <a:t>Predictor</a:t>
              </a:r>
              <a:endParaRPr lang="en-US" sz="1353" b="1" dirty="0">
                <a:latin typeface="+mn-lt"/>
                <a:cs typeface="Arial" pitchFamily="34" charset="0"/>
              </a:endParaRPr>
            </a:p>
          </p:txBody>
        </p:sp>
        <p:sp>
          <p:nvSpPr>
            <p:cNvPr id="65" name="Rectangle 46"/>
            <p:cNvSpPr>
              <a:spLocks noChangeArrowheads="1"/>
            </p:cNvSpPr>
            <p:nvPr/>
          </p:nvSpPr>
          <p:spPr bwMode="auto">
            <a:xfrm>
              <a:off x="1731391" y="3679145"/>
              <a:ext cx="1391291" cy="368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dirty="0">
                  <a:effectLst/>
                  <a:latin typeface="+mn-lt"/>
                  <a:cs typeface="Arial" pitchFamily="34" charset="0"/>
                </a:rPr>
                <a:t>Grad. </a:t>
              </a:r>
              <a:r>
                <a:rPr lang="en-US" dirty="0" err="1">
                  <a:effectLst/>
                  <a:latin typeface="+mn-lt"/>
                  <a:cs typeface="Arial" pitchFamily="34" charset="0"/>
                </a:rPr>
                <a:t>Degr</a:t>
              </a:r>
              <a:r>
                <a:rPr lang="en-US" dirty="0">
                  <a:effectLst/>
                  <a:latin typeface="+mn-lt"/>
                  <a:cs typeface="Arial" pitchFamily="34" charset="0"/>
                </a:rPr>
                <a:t>.</a:t>
              </a:r>
              <a:endParaRPr lang="en-US" sz="1353" dirty="0">
                <a:latin typeface="+mn-lt"/>
                <a:cs typeface="Arial" pitchFamily="34" charset="0"/>
              </a:endParaRPr>
            </a:p>
          </p:txBody>
        </p:sp>
        <p:sp>
          <p:nvSpPr>
            <p:cNvPr id="66" name="Rectangle 47"/>
            <p:cNvSpPr>
              <a:spLocks noChangeArrowheads="1"/>
            </p:cNvSpPr>
            <p:nvPr/>
          </p:nvSpPr>
          <p:spPr bwMode="auto">
            <a:xfrm>
              <a:off x="4127257" y="3679145"/>
              <a:ext cx="641747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 dirty="0">
                  <a:latin typeface="+mn-lt"/>
                  <a:cs typeface="Arial" pitchFamily="34" charset="0"/>
                </a:rPr>
                <a:t>2.280</a:t>
              </a:r>
              <a:endParaRPr lang="en-US" sz="1353" dirty="0">
                <a:latin typeface="+mn-lt"/>
                <a:cs typeface="Arial" pitchFamily="34" charset="0"/>
              </a:endParaRPr>
            </a:p>
          </p:txBody>
        </p:sp>
        <p:sp>
          <p:nvSpPr>
            <p:cNvPr id="67" name="Rectangle 48"/>
            <p:cNvSpPr>
              <a:spLocks noChangeArrowheads="1"/>
            </p:cNvSpPr>
            <p:nvPr/>
          </p:nvSpPr>
          <p:spPr bwMode="auto">
            <a:xfrm>
              <a:off x="5797998" y="3679145"/>
              <a:ext cx="641747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 dirty="0">
                  <a:latin typeface="+mn-lt"/>
                  <a:cs typeface="Arial" pitchFamily="34" charset="0"/>
                </a:rPr>
                <a:t>1.987</a:t>
              </a:r>
              <a:endParaRPr lang="en-US" sz="1353" dirty="0">
                <a:latin typeface="+mn-lt"/>
                <a:cs typeface="Arial" pitchFamily="34" charset="0"/>
              </a:endParaRPr>
            </a:p>
          </p:txBody>
        </p:sp>
        <p:sp>
          <p:nvSpPr>
            <p:cNvPr id="68" name="Rectangle 49"/>
            <p:cNvSpPr>
              <a:spLocks noChangeArrowheads="1"/>
            </p:cNvSpPr>
            <p:nvPr/>
          </p:nvSpPr>
          <p:spPr bwMode="auto">
            <a:xfrm>
              <a:off x="7368299" y="3679145"/>
              <a:ext cx="641747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 dirty="0">
                  <a:latin typeface="+mn-lt"/>
                  <a:cs typeface="Arial" pitchFamily="34" charset="0"/>
                </a:rPr>
                <a:t>1.148</a:t>
              </a:r>
              <a:endParaRPr lang="en-US" sz="1353" dirty="0">
                <a:latin typeface="+mn-lt"/>
                <a:cs typeface="Arial" pitchFamily="34" charset="0"/>
              </a:endParaRPr>
            </a:p>
          </p:txBody>
        </p:sp>
        <p:sp>
          <p:nvSpPr>
            <p:cNvPr id="69" name="Rectangle 50"/>
            <p:cNvSpPr>
              <a:spLocks noChangeArrowheads="1"/>
            </p:cNvSpPr>
            <p:nvPr/>
          </p:nvSpPr>
          <p:spPr bwMode="auto">
            <a:xfrm>
              <a:off x="8924117" y="3679145"/>
              <a:ext cx="641747" cy="338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687537"/>
              <a:r>
                <a:rPr lang="en-US" sz="1654" dirty="0">
                  <a:latin typeface="+mn-lt"/>
                  <a:cs typeface="Arial" pitchFamily="34" charset="0"/>
                </a:rPr>
                <a:t>0.268</a:t>
              </a:r>
              <a:endParaRPr lang="en-US" sz="1353" dirty="0">
                <a:latin typeface="+mn-lt"/>
                <a:cs typeface="Arial" pitchFamily="34" charset="0"/>
              </a:endParaRPr>
            </a:p>
          </p:txBody>
        </p:sp>
        <p:sp>
          <p:nvSpPr>
            <p:cNvPr id="58" name="Rectangle 10"/>
            <p:cNvSpPr>
              <a:spLocks noChangeArrowheads="1"/>
            </p:cNvSpPr>
            <p:nvPr/>
          </p:nvSpPr>
          <p:spPr bwMode="auto">
            <a:xfrm>
              <a:off x="8599871" y="3631294"/>
              <a:ext cx="1280729" cy="459235"/>
            </a:xfrm>
            <a:prstGeom prst="rect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71" name="Rectangle 6"/>
          <p:cNvSpPr>
            <a:spLocks noChangeArrowheads="1"/>
          </p:cNvSpPr>
          <p:nvPr/>
        </p:nvSpPr>
        <p:spPr bwMode="auto">
          <a:xfrm>
            <a:off x="681038" y="1226849"/>
            <a:ext cx="7772400" cy="504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6" dirty="0">
                <a:latin typeface="+mn-lt"/>
                <a:cs typeface="Arial" panose="020B0604020202020204" pitchFamily="34" charset="0"/>
              </a:rPr>
              <a:t>Categorical Independent Variables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051837" y="4081374"/>
            <a:ext cx="1538370" cy="370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5" dirty="0">
                <a:latin typeface="+mn-lt"/>
              </a:rPr>
              <a:t>Not significant</a:t>
            </a:r>
          </a:p>
        </p:txBody>
      </p:sp>
    </p:spTree>
    <p:extLst>
      <p:ext uri="{BB962C8B-B14F-4D97-AF65-F5344CB8AC3E}">
        <p14:creationId xmlns:p14="http://schemas.microsoft.com/office/powerpoint/2010/main" val="21758914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ChangeArrowheads="1"/>
          </p:cNvSpPr>
          <p:nvPr/>
        </p:nvSpPr>
        <p:spPr bwMode="auto">
          <a:xfrm>
            <a:off x="501929" y="1011408"/>
            <a:ext cx="7772400" cy="504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More Complex Categorical Variables</a:t>
            </a:r>
          </a:p>
        </p:txBody>
      </p:sp>
      <p:sp>
        <p:nvSpPr>
          <p:cNvPr id="168968" name="Rectangle 8"/>
          <p:cNvSpPr>
            <a:spLocks noChangeArrowheads="1"/>
          </p:cNvSpPr>
          <p:nvPr/>
        </p:nvSpPr>
        <p:spPr bwMode="auto">
          <a:xfrm>
            <a:off x="685564" y="1595664"/>
            <a:ext cx="7672388" cy="7925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If a categorical variable has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k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levels,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k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- 1 dummy variables are required, with each dummy variable being coded as 0 or 1.</a:t>
            </a:r>
          </a:p>
        </p:txBody>
      </p:sp>
      <p:sp>
        <p:nvSpPr>
          <p:cNvPr id="168969" name="Rectangle 9"/>
          <p:cNvSpPr>
            <a:spLocks noChangeArrowheads="1"/>
          </p:cNvSpPr>
          <p:nvPr/>
        </p:nvSpPr>
        <p:spPr bwMode="auto">
          <a:xfrm>
            <a:off x="685564" y="2259294"/>
            <a:ext cx="7672388" cy="78776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For example, a variable with levels A, B, and C could be represented by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1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and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values of (0, 0) for A, (1, 0) for B, and (0, 1) for C.</a:t>
            </a:r>
          </a:p>
        </p:txBody>
      </p:sp>
      <p:sp>
        <p:nvSpPr>
          <p:cNvPr id="168972" name="Rectangle 12"/>
          <p:cNvSpPr>
            <a:spLocks noChangeArrowheads="1"/>
          </p:cNvSpPr>
          <p:nvPr/>
        </p:nvSpPr>
        <p:spPr bwMode="auto">
          <a:xfrm>
            <a:off x="685564" y="2932471"/>
            <a:ext cx="7672388" cy="54427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Care must be taken in defining and interpreting the dummy variables.</a:t>
            </a:r>
          </a:p>
        </p:txBody>
      </p:sp>
    </p:spTree>
    <p:extLst>
      <p:ext uri="{BB962C8B-B14F-4D97-AF65-F5344CB8AC3E}">
        <p14:creationId xmlns:p14="http://schemas.microsoft.com/office/powerpoint/2010/main" val="3873262124"/>
      </p:ext>
    </p:extLst>
  </p:cSld>
  <p:clrMapOvr>
    <a:masterClrMapping/>
  </p:clrMapOvr>
  <p:transition>
    <p:zoom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ChangeArrowheads="1"/>
          </p:cNvSpPr>
          <p:nvPr/>
        </p:nvSpPr>
        <p:spPr bwMode="auto">
          <a:xfrm>
            <a:off x="690752" y="1704282"/>
            <a:ext cx="7772400" cy="683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 marL="257827" indent="-257827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For example, a variable indicating level of education could be represented by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1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and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values as follows: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696544" y="2598270"/>
            <a:ext cx="3758325" cy="1947919"/>
            <a:chOff x="3586497" y="2324100"/>
            <a:chExt cx="4998703" cy="2590800"/>
          </a:xfrm>
        </p:grpSpPr>
        <p:sp>
          <p:nvSpPr>
            <p:cNvPr id="169989" name="Rectangle 5"/>
            <p:cNvSpPr>
              <a:spLocks noChangeArrowheads="1"/>
            </p:cNvSpPr>
            <p:nvPr/>
          </p:nvSpPr>
          <p:spPr bwMode="auto">
            <a:xfrm>
              <a:off x="3586497" y="2324100"/>
              <a:ext cx="4566903" cy="2590800"/>
            </a:xfrm>
            <a:prstGeom prst="rect">
              <a:avLst/>
            </a:prstGeom>
            <a:solidFill>
              <a:schemeClr val="bg2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0185" name="Rectangle 201"/>
            <p:cNvSpPr>
              <a:spLocks noChangeArrowheads="1"/>
            </p:cNvSpPr>
            <p:nvPr/>
          </p:nvSpPr>
          <p:spPr bwMode="auto">
            <a:xfrm>
              <a:off x="3966554" y="2438400"/>
              <a:ext cx="4618646" cy="2457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Highest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Degree	                     </a:t>
              </a:r>
              <a:r>
                <a:rPr lang="en-US" sz="1805" i="1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x</a:t>
              </a:r>
              <a:r>
                <a:rPr lang="en-US" sz="1805" baseline="-25000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1         </a:t>
              </a:r>
              <a:r>
                <a:rPr lang="en-US" sz="1805" i="1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x</a:t>
              </a:r>
              <a:r>
                <a:rPr lang="en-US" sz="1805" baseline="-25000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2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endParaRPr lang="en-US" sz="602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endParaRPr>
            </a:p>
            <a:p>
              <a:pPr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Bachelor’s	    0       0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Master’s	                     1        0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Ph.D.		    0       1</a:t>
              </a:r>
            </a:p>
          </p:txBody>
        </p:sp>
        <p:sp>
          <p:nvSpPr>
            <p:cNvPr id="169988" name="Line 4"/>
            <p:cNvSpPr>
              <a:spLocks noChangeShapeType="1"/>
            </p:cNvSpPr>
            <p:nvPr/>
          </p:nvSpPr>
          <p:spPr bwMode="auto">
            <a:xfrm>
              <a:off x="3966555" y="3460750"/>
              <a:ext cx="376774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27180" y="1051395"/>
            <a:ext cx="7772400" cy="504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More Complex Categorical Variables</a:t>
            </a:r>
          </a:p>
        </p:txBody>
      </p:sp>
    </p:spTree>
    <p:extLst>
      <p:ext uri="{BB962C8B-B14F-4D97-AF65-F5344CB8AC3E}">
        <p14:creationId xmlns:p14="http://schemas.microsoft.com/office/powerpoint/2010/main" val="2324007803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830264" y="2063547"/>
            <a:ext cx="7446470" cy="671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equation that describes how the mean value of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y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is related to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1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, . . . </a:t>
            </a:r>
            <a:r>
              <a:rPr lang="en-US" sz="1805" i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i="1" baseline="-250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is:</a:t>
            </a:r>
            <a:endParaRPr lang="en-US" sz="1805" i="1" baseline="-250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623080" y="1075358"/>
            <a:ext cx="7772400" cy="51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Multiple Regression Equation</a:t>
            </a: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1411218" y="2735532"/>
            <a:ext cx="3518912" cy="370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i="1" dirty="0">
                <a:solidFill>
                  <a:srgbClr val="000000"/>
                </a:solidFill>
                <a:latin typeface="Book Antiqua" pitchFamily="18" charset="0"/>
              </a:rPr>
              <a:t>E</a:t>
            </a:r>
            <a:r>
              <a:rPr lang="en-US" sz="1805" dirty="0">
                <a:solidFill>
                  <a:srgbClr val="000000"/>
                </a:solidFill>
                <a:latin typeface="Book Antiqua" pitchFamily="18" charset="0"/>
              </a:rPr>
              <a:t>(</a:t>
            </a:r>
            <a:r>
              <a:rPr lang="en-US" sz="1805" i="1" dirty="0">
                <a:solidFill>
                  <a:srgbClr val="000000"/>
                </a:solidFill>
                <a:latin typeface="Book Antiqua" pitchFamily="18" charset="0"/>
              </a:rPr>
              <a:t>y</a:t>
            </a:r>
            <a:r>
              <a:rPr lang="en-US" sz="1805" dirty="0">
                <a:solidFill>
                  <a:srgbClr val="000000"/>
                </a:solidFill>
                <a:latin typeface="Book Antiqua" pitchFamily="18" charset="0"/>
              </a:rPr>
              <a:t>) = </a:t>
            </a:r>
            <a:r>
              <a:rPr lang="en-US" sz="1805" i="1" dirty="0">
                <a:solidFill>
                  <a:srgbClr val="000000"/>
                </a:solidFill>
                <a:latin typeface="Symbol" pitchFamily="18" charset="2"/>
              </a:rPr>
              <a:t></a:t>
            </a:r>
            <a:r>
              <a:rPr lang="en-US" sz="1805" baseline="-25000" dirty="0">
                <a:solidFill>
                  <a:srgbClr val="000000"/>
                </a:solidFill>
                <a:latin typeface="Book Antiqua" pitchFamily="18" charset="0"/>
              </a:rPr>
              <a:t>0</a:t>
            </a:r>
            <a:r>
              <a:rPr lang="en-US" sz="1805" dirty="0">
                <a:solidFill>
                  <a:srgbClr val="000000"/>
                </a:solidFill>
                <a:latin typeface="Book Antiqua" pitchFamily="18" charset="0"/>
              </a:rPr>
              <a:t> + </a:t>
            </a:r>
            <a:r>
              <a:rPr lang="en-US" sz="1805" i="1" dirty="0">
                <a:solidFill>
                  <a:srgbClr val="000000"/>
                </a:solidFill>
                <a:latin typeface="Symbol" pitchFamily="18" charset="2"/>
              </a:rPr>
              <a:t></a:t>
            </a:r>
            <a:r>
              <a:rPr lang="en-US" sz="1805" baseline="-25000" dirty="0">
                <a:solidFill>
                  <a:srgbClr val="000000"/>
                </a:solidFill>
                <a:latin typeface="Book Antiqua" pitchFamily="18" charset="0"/>
              </a:rPr>
              <a:t>1</a:t>
            </a:r>
            <a:r>
              <a:rPr lang="en-US" sz="1805" i="1" dirty="0">
                <a:solidFill>
                  <a:srgbClr val="000000"/>
                </a:solidFill>
                <a:latin typeface="Book Antiqua" pitchFamily="18" charset="0"/>
              </a:rPr>
              <a:t>x</a:t>
            </a:r>
            <a:r>
              <a:rPr lang="en-US" sz="1805" baseline="-25000" dirty="0">
                <a:solidFill>
                  <a:srgbClr val="000000"/>
                </a:solidFill>
                <a:latin typeface="Book Antiqua" pitchFamily="18" charset="0"/>
              </a:rPr>
              <a:t>1 </a:t>
            </a:r>
            <a:r>
              <a:rPr lang="en-US" sz="1805" dirty="0">
                <a:solidFill>
                  <a:srgbClr val="000000"/>
                </a:solidFill>
                <a:latin typeface="Book Antiqua" pitchFamily="18" charset="0"/>
              </a:rPr>
              <a:t>+ </a:t>
            </a:r>
            <a:r>
              <a:rPr lang="en-US" sz="1805" i="1" dirty="0">
                <a:solidFill>
                  <a:srgbClr val="000000"/>
                </a:solidFill>
                <a:latin typeface="Symbol" pitchFamily="18" charset="2"/>
              </a:rPr>
              <a:t></a:t>
            </a:r>
            <a:r>
              <a:rPr lang="en-US" sz="1805" baseline="-25000" dirty="0">
                <a:solidFill>
                  <a:srgbClr val="000000"/>
                </a:solidFill>
                <a:latin typeface="Book Antiqua" pitchFamily="18" charset="0"/>
              </a:rPr>
              <a:t>2</a:t>
            </a:r>
            <a:r>
              <a:rPr lang="en-US" sz="1805" i="1" dirty="0">
                <a:solidFill>
                  <a:srgbClr val="000000"/>
                </a:solidFill>
                <a:latin typeface="Book Antiqua" pitchFamily="18" charset="0"/>
              </a:rPr>
              <a:t>x</a:t>
            </a:r>
            <a:r>
              <a:rPr lang="en-US" sz="1805" baseline="-25000" dirty="0">
                <a:solidFill>
                  <a:srgbClr val="000000"/>
                </a:solidFill>
                <a:latin typeface="Book Antiqua" pitchFamily="18" charset="0"/>
              </a:rPr>
              <a:t>2 </a:t>
            </a:r>
            <a:r>
              <a:rPr lang="en-US" sz="1805" dirty="0">
                <a:solidFill>
                  <a:srgbClr val="000000"/>
                </a:solidFill>
                <a:latin typeface="Book Antiqua" pitchFamily="18" charset="0"/>
              </a:rPr>
              <a:t>+ . . . + </a:t>
            </a:r>
            <a:r>
              <a:rPr lang="en-US" sz="1805" i="1" dirty="0">
                <a:solidFill>
                  <a:srgbClr val="000000"/>
                </a:solidFill>
                <a:latin typeface="Symbol" pitchFamily="18" charset="2"/>
              </a:rPr>
              <a:t></a:t>
            </a:r>
            <a:r>
              <a:rPr lang="en-US" sz="1805" i="1" baseline="-25000" dirty="0" err="1">
                <a:solidFill>
                  <a:srgbClr val="000000"/>
                </a:solidFill>
                <a:latin typeface="Book Antiqua" pitchFamily="18" charset="0"/>
              </a:rPr>
              <a:t>p</a:t>
            </a:r>
            <a:r>
              <a:rPr lang="en-US" sz="1805" i="1" dirty="0" err="1">
                <a:solidFill>
                  <a:srgbClr val="000000"/>
                </a:solidFill>
                <a:latin typeface="Book Antiqua" pitchFamily="18" charset="0"/>
              </a:rPr>
              <a:t>x</a:t>
            </a:r>
            <a:r>
              <a:rPr lang="en-US" sz="1805" i="1" baseline="-25000" dirty="0" err="1">
                <a:solidFill>
                  <a:srgbClr val="000000"/>
                </a:solidFill>
                <a:latin typeface="Book Antiqua" pitchFamily="18" charset="0"/>
              </a:rPr>
              <a:t>p</a:t>
            </a:r>
            <a:endParaRPr lang="en-US" dirty="0">
              <a:solidFill>
                <a:srgbClr val="000000"/>
              </a:solidFill>
              <a:effectLst/>
              <a:latin typeface="Book Antiqua" pitchFamily="18" charset="0"/>
            </a:endParaRP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681038" y="1704281"/>
            <a:ext cx="3192734" cy="370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257827" indent="-257827"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Multiple Regression Equation</a:t>
            </a:r>
          </a:p>
        </p:txBody>
      </p:sp>
    </p:spTree>
    <p:extLst>
      <p:ext uri="{BB962C8B-B14F-4D97-AF65-F5344CB8AC3E}">
        <p14:creationId xmlns:p14="http://schemas.microsoft.com/office/powerpoint/2010/main" val="1368426469"/>
      </p:ext>
    </p:extLst>
  </p:cSld>
  <p:clrMapOvr>
    <a:masterClrMapping/>
  </p:clrMapOvr>
  <p:transition>
    <p:zoom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65286" y="2934012"/>
            <a:ext cx="7554686" cy="104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>
              <a:lnSpc>
                <a:spcPct val="90000"/>
              </a:lnSpc>
              <a:spcBef>
                <a:spcPct val="20000"/>
              </a:spcBef>
              <a:buSzPct val="75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table on the next slide gives the number of months each salesperson has been employed by the firm (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 and the number of scales sold (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y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 by 15 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75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randomly selected salespersons.</a:t>
            </a:r>
          </a:p>
        </p:txBody>
      </p:sp>
      <p:sp>
        <p:nvSpPr>
          <p:cNvPr id="7" name="Rectangle 396"/>
          <p:cNvSpPr>
            <a:spLocks noChangeArrowheads="1"/>
          </p:cNvSpPr>
          <p:nvPr/>
        </p:nvSpPr>
        <p:spPr bwMode="auto">
          <a:xfrm>
            <a:off x="687388" y="1686377"/>
            <a:ext cx="6286501" cy="469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Example:  Sales of Laboratory Scales</a:t>
            </a:r>
          </a:p>
        </p:txBody>
      </p:sp>
      <p:sp>
        <p:nvSpPr>
          <p:cNvPr id="9" name="Rectangle 399"/>
          <p:cNvSpPr>
            <a:spLocks noChangeArrowheads="1"/>
          </p:cNvSpPr>
          <p:nvPr/>
        </p:nvSpPr>
        <p:spPr bwMode="auto">
          <a:xfrm>
            <a:off x="941223" y="2076677"/>
            <a:ext cx="7569200" cy="970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>
              <a:lnSpc>
                <a:spcPct val="90000"/>
              </a:lnSpc>
              <a:spcBef>
                <a:spcPct val="20000"/>
              </a:spcBef>
              <a:buSzPct val="75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 manufacturer of laboratory scales wants to investigate the relationship between the length of employment of their salespeople and the number of scales sold.</a:t>
            </a:r>
          </a:p>
        </p:txBody>
      </p:sp>
      <p:sp>
        <p:nvSpPr>
          <p:cNvPr id="11" name="Rectangle 200"/>
          <p:cNvSpPr>
            <a:spLocks noChangeArrowheads="1"/>
          </p:cNvSpPr>
          <p:nvPr/>
        </p:nvSpPr>
        <p:spPr bwMode="auto">
          <a:xfrm>
            <a:off x="501928" y="1044656"/>
            <a:ext cx="7772400" cy="504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Modeling Curvilinear Relationships</a:t>
            </a:r>
          </a:p>
        </p:txBody>
      </p:sp>
    </p:spTree>
    <p:extLst>
      <p:ext uri="{BB962C8B-B14F-4D97-AF65-F5344CB8AC3E}">
        <p14:creationId xmlns:p14="http://schemas.microsoft.com/office/powerpoint/2010/main" val="146933251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9" grpId="0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285065" y="2099178"/>
            <a:ext cx="4652774" cy="2903287"/>
            <a:chOff x="3039216" y="1660290"/>
            <a:chExt cx="6188351" cy="3861473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auto">
            <a:xfrm>
              <a:off x="3039216" y="1660290"/>
              <a:ext cx="6188351" cy="3861473"/>
            </a:xfrm>
            <a:prstGeom prst="rect">
              <a:avLst/>
            </a:prstGeom>
            <a:solidFill>
              <a:schemeClr val="bg2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3541130" y="2276467"/>
              <a:ext cx="836126" cy="3155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41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106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76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104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22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12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85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111</a:t>
              </a:r>
            </a:p>
          </p:txBody>
        </p:sp>
        <p:sp>
          <p:nvSpPr>
            <p:cNvPr id="4" name="Rectangle 8"/>
            <p:cNvSpPr>
              <a:spLocks noChangeArrowheads="1"/>
            </p:cNvSpPr>
            <p:nvPr/>
          </p:nvSpPr>
          <p:spPr bwMode="auto">
            <a:xfrm>
              <a:off x="4836948" y="2259678"/>
              <a:ext cx="937475" cy="3218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275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296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317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376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162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150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367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308</a:t>
              </a:r>
            </a:p>
          </p:txBody>
        </p:sp>
        <p:sp>
          <p:nvSpPr>
            <p:cNvPr id="5" name="Rectangle 12"/>
            <p:cNvSpPr>
              <a:spLocks noChangeArrowheads="1"/>
            </p:cNvSpPr>
            <p:nvPr/>
          </p:nvSpPr>
          <p:spPr bwMode="auto">
            <a:xfrm>
              <a:off x="3304050" y="1758945"/>
              <a:ext cx="1520230" cy="4998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dirty="0">
                  <a:solidFill>
                    <a:srgbClr val="000000"/>
                  </a:solidFill>
                  <a:effectLst/>
                  <a:latin typeface="+mn-lt"/>
                  <a:cs typeface="Arial" panose="020B0604020202020204" pitchFamily="34" charset="0"/>
                </a:rPr>
                <a:t>Months</a:t>
              </a:r>
            </a:p>
          </p:txBody>
        </p:sp>
        <p:sp>
          <p:nvSpPr>
            <p:cNvPr id="6" name="Rectangle 13"/>
            <p:cNvSpPr>
              <a:spLocks noChangeArrowheads="1"/>
            </p:cNvSpPr>
            <p:nvPr/>
          </p:nvSpPr>
          <p:spPr bwMode="auto">
            <a:xfrm>
              <a:off x="4645714" y="1775272"/>
              <a:ext cx="1520230" cy="4544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dirty="0">
                  <a:solidFill>
                    <a:srgbClr val="000000"/>
                  </a:solidFill>
                  <a:effectLst/>
                  <a:latin typeface="+mn-lt"/>
                  <a:cs typeface="Arial" panose="020B0604020202020204" pitchFamily="34" charset="0"/>
                </a:rPr>
                <a:t>Sales</a:t>
              </a: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6586964" y="2231103"/>
              <a:ext cx="836126" cy="2909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40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51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9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12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6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56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19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6362552" y="1751691"/>
              <a:ext cx="1520230" cy="4998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dirty="0">
                  <a:solidFill>
                    <a:srgbClr val="000000"/>
                  </a:solidFill>
                  <a:effectLst/>
                  <a:latin typeface="+mn-lt"/>
                  <a:cs typeface="Arial" panose="020B0604020202020204" pitchFamily="34" charset="0"/>
                </a:rPr>
                <a:t>Months</a:t>
              </a: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7882782" y="2221578"/>
              <a:ext cx="937475" cy="29527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189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235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83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112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67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325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189</a:t>
              </a: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7649920" y="1782532"/>
              <a:ext cx="1520230" cy="4544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dirty="0">
                  <a:solidFill>
                    <a:srgbClr val="000000"/>
                  </a:solidFill>
                  <a:effectLst/>
                  <a:latin typeface="+mn-lt"/>
                  <a:cs typeface="Arial" panose="020B0604020202020204" pitchFamily="34" charset="0"/>
                </a:rPr>
                <a:t>Sales</a:t>
              </a:r>
            </a:p>
          </p:txBody>
        </p:sp>
        <p:sp>
          <p:nvSpPr>
            <p:cNvPr id="13" name="Line 18"/>
            <p:cNvSpPr>
              <a:spLocks noChangeShapeType="1"/>
            </p:cNvSpPr>
            <p:nvPr/>
          </p:nvSpPr>
          <p:spPr bwMode="auto">
            <a:xfrm flipV="1">
              <a:off x="3381868" y="2258787"/>
              <a:ext cx="24758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14" name="Line 18"/>
            <p:cNvSpPr>
              <a:spLocks noChangeShapeType="1"/>
            </p:cNvSpPr>
            <p:nvPr/>
          </p:nvSpPr>
          <p:spPr bwMode="auto">
            <a:xfrm flipV="1">
              <a:off x="6384322" y="2258787"/>
              <a:ext cx="24758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 bwMode="auto">
            <a:xfrm flipV="1">
              <a:off x="6127336" y="1843321"/>
              <a:ext cx="0" cy="349794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6" name="Rectangle 396"/>
          <p:cNvSpPr>
            <a:spLocks noChangeArrowheads="1"/>
          </p:cNvSpPr>
          <p:nvPr/>
        </p:nvSpPr>
        <p:spPr bwMode="auto">
          <a:xfrm>
            <a:off x="687388" y="1686377"/>
            <a:ext cx="6286501" cy="469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Example:  Sales of Laboratory Scales</a:t>
            </a:r>
          </a:p>
        </p:txBody>
      </p:sp>
      <p:sp>
        <p:nvSpPr>
          <p:cNvPr id="18" name="Rectangle 200"/>
          <p:cNvSpPr>
            <a:spLocks noChangeArrowheads="1"/>
          </p:cNvSpPr>
          <p:nvPr/>
        </p:nvSpPr>
        <p:spPr bwMode="auto">
          <a:xfrm>
            <a:off x="517950" y="1001269"/>
            <a:ext cx="7772400" cy="504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Modeling Curvilinear Relationships</a:t>
            </a:r>
          </a:p>
        </p:txBody>
      </p:sp>
    </p:spTree>
    <p:extLst>
      <p:ext uri="{BB962C8B-B14F-4D97-AF65-F5344CB8AC3E}">
        <p14:creationId xmlns:p14="http://schemas.microsoft.com/office/powerpoint/2010/main" val="507107068"/>
      </p:ext>
    </p:extLst>
  </p:cSld>
  <p:clrMapOvr>
    <a:masterClrMapping/>
  </p:clrMapOvr>
  <p:transition>
    <p:zoom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85564" y="1624312"/>
            <a:ext cx="7677150" cy="73524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Excel’s Chart tools can be used to develop a scatter diagram and fit a straight line to bivariate data.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85564" y="2284534"/>
            <a:ext cx="7677150" cy="77207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estimated regression equation and the coefficient of determination for simple linear regression can also be developed.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85564" y="2946792"/>
            <a:ext cx="7677150" cy="81096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results of using Excel’s Chart tools to fit a line to the data are shown on the next slide.</a:t>
            </a:r>
          </a:p>
        </p:txBody>
      </p:sp>
      <p:sp>
        <p:nvSpPr>
          <p:cNvPr id="7" name="Rectangle 200"/>
          <p:cNvSpPr>
            <a:spLocks noChangeArrowheads="1"/>
          </p:cNvSpPr>
          <p:nvPr/>
        </p:nvSpPr>
        <p:spPr bwMode="auto">
          <a:xfrm>
            <a:off x="520783" y="1078252"/>
            <a:ext cx="7772400" cy="504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Modeling Curvilinear Relationships</a:t>
            </a:r>
          </a:p>
        </p:txBody>
      </p:sp>
    </p:spTree>
    <p:extLst>
      <p:ext uri="{BB962C8B-B14F-4D97-AF65-F5344CB8AC3E}">
        <p14:creationId xmlns:p14="http://schemas.microsoft.com/office/powerpoint/2010/main" val="20780055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465" y="2069973"/>
            <a:ext cx="6183086" cy="361439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96"/>
          <p:cNvSpPr>
            <a:spLocks noChangeArrowheads="1"/>
          </p:cNvSpPr>
          <p:nvPr/>
        </p:nvSpPr>
        <p:spPr bwMode="auto">
          <a:xfrm>
            <a:off x="687388" y="1686377"/>
            <a:ext cx="6286501" cy="469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Chart Tools Output</a:t>
            </a:r>
          </a:p>
        </p:txBody>
      </p:sp>
      <p:sp>
        <p:nvSpPr>
          <p:cNvPr id="7" name="Rectangle 200"/>
          <p:cNvSpPr>
            <a:spLocks noChangeArrowheads="1"/>
          </p:cNvSpPr>
          <p:nvPr/>
        </p:nvSpPr>
        <p:spPr bwMode="auto">
          <a:xfrm>
            <a:off x="530209" y="989696"/>
            <a:ext cx="7772400" cy="504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Modeling Curvilinear Relationships</a:t>
            </a:r>
          </a:p>
        </p:txBody>
      </p:sp>
    </p:spTree>
    <p:extLst>
      <p:ext uri="{BB962C8B-B14F-4D97-AF65-F5344CB8AC3E}">
        <p14:creationId xmlns:p14="http://schemas.microsoft.com/office/powerpoint/2010/main" val="3057924579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85564" y="1614762"/>
            <a:ext cx="7677150" cy="75434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scatter diagram indicates a possible curvilinear relationship between the length of time employed and the number of scales sold.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85564" y="2306354"/>
            <a:ext cx="7677150" cy="75362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So, we develop a multiple regression model with two independent variables: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and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baseline="30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85564" y="3675207"/>
            <a:ext cx="7677150" cy="73730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This model is often referred to as a second-order polynomial or a quadratic model.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016978" y="2984331"/>
            <a:ext cx="2811424" cy="587240"/>
            <a:chOff x="4195092" y="2900090"/>
            <a:chExt cx="3739292" cy="781050"/>
          </a:xfrm>
        </p:grpSpPr>
        <p:sp>
          <p:nvSpPr>
            <p:cNvPr id="10" name="Rectangle 200"/>
            <p:cNvSpPr>
              <a:spLocks noChangeArrowheads="1"/>
            </p:cNvSpPr>
            <p:nvPr/>
          </p:nvSpPr>
          <p:spPr bwMode="auto">
            <a:xfrm>
              <a:off x="4195092" y="2900090"/>
              <a:ext cx="3739292" cy="781050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 Box 201"/>
            <p:cNvSpPr txBox="1">
              <a:spLocks noChangeArrowheads="1"/>
            </p:cNvSpPr>
            <p:nvPr/>
          </p:nvSpPr>
          <p:spPr bwMode="auto">
            <a:xfrm>
              <a:off x="4562098" y="3066778"/>
              <a:ext cx="3155860" cy="49224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extLst/>
          </p:spPr>
          <p:txBody>
            <a:bodyPr wrap="none">
              <a:spAutoFit/>
            </a:bodyPr>
            <a:lstStyle/>
            <a:p>
              <a:r>
                <a:rPr lang="en-US" sz="1805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r>
                <a:rPr lang="en-US" sz="1805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= </a:t>
              </a:r>
              <a:r>
                <a:rPr lang="en-US" sz="1805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r>
                <a:rPr lang="en-US" sz="1805" baseline="-25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r>
                <a:rPr lang="en-US" sz="1805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+ </a:t>
              </a:r>
              <a:r>
                <a:rPr lang="en-US" sz="1805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r>
                <a:rPr lang="en-US" sz="1805" baseline="-25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en-US" sz="1805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en-US" sz="1805" baseline="-25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805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 </a:t>
              </a:r>
              <a:r>
                <a:rPr lang="en-US" sz="1805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r>
                <a:rPr lang="en-US" sz="1805" baseline="-25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1805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en-US" sz="1805" baseline="30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1805" baseline="-25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805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 </a:t>
              </a:r>
              <a:r>
                <a:rPr lang="en-US" sz="1805" i="1" dirty="0">
                  <a:solidFill>
                    <a:srgbClr val="000000"/>
                  </a:solidFill>
                  <a:latin typeface="Symbol" panose="05050102010706020507" pitchFamily="18" charset="2"/>
                  <a:cs typeface="Arial" panose="020B0604020202020204" pitchFamily="34" charset="0"/>
                </a:rPr>
                <a:t>e</a:t>
              </a:r>
              <a:endParaRPr lang="en-US" sz="1805" i="1" baseline="-25000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endParaRPr>
            </a:p>
          </p:txBody>
        </p:sp>
      </p:grpSp>
      <p:sp>
        <p:nvSpPr>
          <p:cNvPr id="9" name="Rectangle 200"/>
          <p:cNvSpPr>
            <a:spLocks noChangeArrowheads="1"/>
          </p:cNvSpPr>
          <p:nvPr/>
        </p:nvSpPr>
        <p:spPr bwMode="auto">
          <a:xfrm>
            <a:off x="492502" y="1031205"/>
            <a:ext cx="7772400" cy="504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Modeling Curvilinear Relationships</a:t>
            </a:r>
          </a:p>
        </p:txBody>
      </p:sp>
    </p:spTree>
    <p:extLst>
      <p:ext uri="{BB962C8B-B14F-4D97-AF65-F5344CB8AC3E}">
        <p14:creationId xmlns:p14="http://schemas.microsoft.com/office/powerpoint/2010/main" val="59153073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85564" y="1595666"/>
            <a:ext cx="7677150" cy="79662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Excel’s Chart tools can be used to fit a polynomial curve to the data.  (Dialog box is on next slide.)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5564" y="2936539"/>
            <a:ext cx="7677150" cy="76663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estimated multiple regression equation and multiple coefficient of determination for this second-order model are also obtained.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85564" y="2304319"/>
            <a:ext cx="7677150" cy="720899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To get the dialog box, position the mouse pointer over any data point in the scatter diagram and right-click.</a:t>
            </a:r>
          </a:p>
        </p:txBody>
      </p:sp>
      <p:sp>
        <p:nvSpPr>
          <p:cNvPr id="8" name="Rectangle 200"/>
          <p:cNvSpPr>
            <a:spLocks noChangeArrowheads="1"/>
          </p:cNvSpPr>
          <p:nvPr/>
        </p:nvSpPr>
        <p:spPr bwMode="auto">
          <a:xfrm>
            <a:off x="468387" y="1090783"/>
            <a:ext cx="7772400" cy="504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Modeling Curvilinear Relationships</a:t>
            </a:r>
          </a:p>
        </p:txBody>
      </p:sp>
    </p:spTree>
    <p:extLst>
      <p:ext uri="{BB962C8B-B14F-4D97-AF65-F5344CB8AC3E}">
        <p14:creationId xmlns:p14="http://schemas.microsoft.com/office/powerpoint/2010/main" val="3219428201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086" y="1712544"/>
            <a:ext cx="4373889" cy="377157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96"/>
          <p:cNvSpPr>
            <a:spLocks noChangeArrowheads="1"/>
          </p:cNvSpPr>
          <p:nvPr/>
        </p:nvSpPr>
        <p:spPr bwMode="auto">
          <a:xfrm>
            <a:off x="687388" y="1686376"/>
            <a:ext cx="2513012" cy="825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Chart Tools</a:t>
            </a:r>
          </a:p>
          <a:p>
            <a:pPr algn="l">
              <a:spcBef>
                <a:spcPct val="20000"/>
              </a:spcBef>
              <a:buSzPct val="75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   Dialog Box</a:t>
            </a:r>
          </a:p>
        </p:txBody>
      </p:sp>
      <p:sp>
        <p:nvSpPr>
          <p:cNvPr id="8" name="Rectangle 200"/>
          <p:cNvSpPr>
            <a:spLocks noChangeArrowheads="1"/>
          </p:cNvSpPr>
          <p:nvPr/>
        </p:nvSpPr>
        <p:spPr bwMode="auto">
          <a:xfrm>
            <a:off x="483075" y="926601"/>
            <a:ext cx="7772400" cy="504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Modeling Curvilinear Relationships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E3FBBD8-DEDF-44B9-B186-6710A2E72498}"/>
              </a:ext>
            </a:extLst>
          </p:cNvPr>
          <p:cNvSpPr/>
          <p:nvPr/>
        </p:nvSpPr>
        <p:spPr>
          <a:xfrm>
            <a:off x="4100660" y="2931736"/>
            <a:ext cx="1960775" cy="31108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72805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414" y="2080311"/>
            <a:ext cx="6314666" cy="382650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96"/>
          <p:cNvSpPr>
            <a:spLocks noChangeArrowheads="1"/>
          </p:cNvSpPr>
          <p:nvPr/>
        </p:nvSpPr>
        <p:spPr bwMode="auto">
          <a:xfrm>
            <a:off x="687388" y="1686377"/>
            <a:ext cx="6286501" cy="469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Chart Tools Output</a:t>
            </a:r>
          </a:p>
        </p:txBody>
      </p:sp>
      <p:sp>
        <p:nvSpPr>
          <p:cNvPr id="7" name="Rectangle 200"/>
          <p:cNvSpPr>
            <a:spLocks noChangeArrowheads="1"/>
          </p:cNvSpPr>
          <p:nvPr/>
        </p:nvSpPr>
        <p:spPr bwMode="auto">
          <a:xfrm>
            <a:off x="502362" y="1071687"/>
            <a:ext cx="7772400" cy="504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Modeling Curvilinear Relationships</a:t>
            </a:r>
          </a:p>
        </p:txBody>
      </p:sp>
    </p:spTree>
    <p:extLst>
      <p:ext uri="{BB962C8B-B14F-4D97-AF65-F5344CB8AC3E}">
        <p14:creationId xmlns:p14="http://schemas.microsoft.com/office/powerpoint/2010/main" val="3017545961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85564" y="1614763"/>
            <a:ext cx="7778750" cy="75434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Excel’s Chart tools output does not provide any means for testing the significance of the results, so we need to use Excel’s Regression tool.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85564" y="2283165"/>
            <a:ext cx="7778750" cy="802084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We will treat the values of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1805" baseline="30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as a second independent  variable (called </a:t>
            </a:r>
            <a:r>
              <a:rPr lang="en-US" sz="1805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MonthSq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on the next slide).</a:t>
            </a:r>
          </a:p>
        </p:txBody>
      </p:sp>
      <p:sp>
        <p:nvSpPr>
          <p:cNvPr id="6" name="Rectangle 200"/>
          <p:cNvSpPr>
            <a:spLocks noChangeArrowheads="1"/>
          </p:cNvSpPr>
          <p:nvPr/>
        </p:nvSpPr>
        <p:spPr bwMode="auto">
          <a:xfrm>
            <a:off x="492502" y="1028121"/>
            <a:ext cx="7772400" cy="504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Modeling Curvilinear Relationships</a:t>
            </a:r>
          </a:p>
        </p:txBody>
      </p:sp>
    </p:spTree>
    <p:extLst>
      <p:ext uri="{BB962C8B-B14F-4D97-AF65-F5344CB8AC3E}">
        <p14:creationId xmlns:p14="http://schemas.microsoft.com/office/powerpoint/2010/main" val="225908442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032658" y="2152378"/>
            <a:ext cx="7599490" cy="2903287"/>
            <a:chOff x="1436971" y="1616748"/>
            <a:chExt cx="10107586" cy="3861473"/>
          </a:xfrm>
        </p:grpSpPr>
        <p:sp>
          <p:nvSpPr>
            <p:cNvPr id="3" name="Rectangle 2"/>
            <p:cNvSpPr>
              <a:spLocks noChangeArrowheads="1"/>
            </p:cNvSpPr>
            <p:nvPr/>
          </p:nvSpPr>
          <p:spPr bwMode="auto">
            <a:xfrm>
              <a:off x="1436971" y="1616748"/>
              <a:ext cx="10068514" cy="3861473"/>
            </a:xfrm>
            <a:prstGeom prst="rect">
              <a:avLst/>
            </a:prstGeom>
            <a:solidFill>
              <a:schemeClr val="bg2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4" name="Rectangle 6"/>
            <p:cNvSpPr>
              <a:spLocks noChangeArrowheads="1"/>
            </p:cNvSpPr>
            <p:nvPr/>
          </p:nvSpPr>
          <p:spPr bwMode="auto">
            <a:xfrm>
              <a:off x="1977496" y="2232925"/>
              <a:ext cx="836126" cy="3155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41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106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76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104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22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12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85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111</a:t>
              </a:r>
            </a:p>
          </p:txBody>
        </p:sp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5165118" y="2216136"/>
              <a:ext cx="937475" cy="3218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275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296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317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376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162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150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367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308</a:t>
              </a:r>
            </a:p>
          </p:txBody>
        </p:sp>
        <p:sp>
          <p:nvSpPr>
            <p:cNvPr id="6" name="Rectangle 12"/>
            <p:cNvSpPr>
              <a:spLocks noChangeArrowheads="1"/>
            </p:cNvSpPr>
            <p:nvPr/>
          </p:nvSpPr>
          <p:spPr bwMode="auto">
            <a:xfrm>
              <a:off x="1643895" y="1715403"/>
              <a:ext cx="1520230" cy="4998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dirty="0">
                  <a:solidFill>
                    <a:srgbClr val="000000"/>
                  </a:solidFill>
                  <a:effectLst/>
                  <a:latin typeface="+mn-lt"/>
                  <a:cs typeface="Arial" panose="020B0604020202020204" pitchFamily="34" charset="0"/>
                </a:rPr>
                <a:t>Months</a:t>
              </a:r>
            </a:p>
          </p:txBody>
        </p:sp>
        <p:sp>
          <p:nvSpPr>
            <p:cNvPr id="7" name="Rectangle 13"/>
            <p:cNvSpPr>
              <a:spLocks noChangeArrowheads="1"/>
            </p:cNvSpPr>
            <p:nvPr/>
          </p:nvSpPr>
          <p:spPr bwMode="auto">
            <a:xfrm>
              <a:off x="4973884" y="1731730"/>
              <a:ext cx="1520230" cy="4544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dirty="0">
                  <a:solidFill>
                    <a:srgbClr val="000000"/>
                  </a:solidFill>
                  <a:effectLst/>
                  <a:latin typeface="+mn-lt"/>
                  <a:cs typeface="Arial" panose="020B0604020202020204" pitchFamily="34" charset="0"/>
                </a:rPr>
                <a:t>Sales</a:t>
              </a: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6973047" y="2187560"/>
              <a:ext cx="836126" cy="2909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40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51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9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12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6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56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19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6710027" y="1708149"/>
              <a:ext cx="1520230" cy="4998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dirty="0">
                  <a:solidFill>
                    <a:srgbClr val="000000"/>
                  </a:solidFill>
                  <a:effectLst/>
                  <a:latin typeface="+mn-lt"/>
                  <a:cs typeface="Arial" panose="020B0604020202020204" pitchFamily="34" charset="0"/>
                </a:rPr>
                <a:t>Months</a:t>
              </a: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10257190" y="2178036"/>
              <a:ext cx="937475" cy="29527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189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235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83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112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67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325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189</a:t>
              </a: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10024327" y="1738990"/>
              <a:ext cx="1520230" cy="4544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dirty="0">
                  <a:solidFill>
                    <a:srgbClr val="000000"/>
                  </a:solidFill>
                  <a:effectLst/>
                  <a:latin typeface="+mn-lt"/>
                  <a:cs typeface="Arial" panose="020B0604020202020204" pitchFamily="34" charset="0"/>
                </a:rPr>
                <a:t>Sales</a:t>
              </a:r>
            </a:p>
          </p:txBody>
        </p:sp>
        <p:sp>
          <p:nvSpPr>
            <p:cNvPr id="13" name="Line 18"/>
            <p:cNvSpPr>
              <a:spLocks noChangeShapeType="1"/>
            </p:cNvSpPr>
            <p:nvPr/>
          </p:nvSpPr>
          <p:spPr bwMode="auto">
            <a:xfrm flipV="1">
              <a:off x="1798928" y="2215231"/>
              <a:ext cx="4364338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 bwMode="auto">
            <a:xfrm flipV="1">
              <a:off x="6505479" y="1799778"/>
              <a:ext cx="0" cy="349794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3390922" y="1722663"/>
              <a:ext cx="1520230" cy="4998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dirty="0" err="1">
                  <a:solidFill>
                    <a:srgbClr val="000000"/>
                  </a:solidFill>
                  <a:effectLst/>
                  <a:latin typeface="+mn-lt"/>
                  <a:cs typeface="Arial" panose="020B0604020202020204" pitchFamily="34" charset="0"/>
                </a:rPr>
                <a:t>MonthsSq</a:t>
              </a:r>
              <a:endParaRPr lang="en-US" dirty="0"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8476358" y="1700895"/>
              <a:ext cx="1520230" cy="4998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dirty="0" err="1">
                  <a:solidFill>
                    <a:srgbClr val="000000"/>
                  </a:solidFill>
                  <a:effectLst/>
                  <a:latin typeface="+mn-lt"/>
                  <a:cs typeface="Arial" panose="020B0604020202020204" pitchFamily="34" charset="0"/>
                </a:rPr>
                <a:t>MonthsSq</a:t>
              </a:r>
              <a:endParaRPr lang="en-US" dirty="0"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17" name="Rectangle 6"/>
            <p:cNvSpPr>
              <a:spLocks noChangeArrowheads="1"/>
            </p:cNvSpPr>
            <p:nvPr/>
          </p:nvSpPr>
          <p:spPr bwMode="auto">
            <a:xfrm>
              <a:off x="8662162" y="2194821"/>
              <a:ext cx="836126" cy="2909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1600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2601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81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144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36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3136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361</a:t>
              </a:r>
            </a:p>
          </p:txBody>
        </p:sp>
        <p:sp>
          <p:nvSpPr>
            <p:cNvPr id="18" name="Rectangle 6"/>
            <p:cNvSpPr>
              <a:spLocks noChangeArrowheads="1"/>
            </p:cNvSpPr>
            <p:nvPr/>
          </p:nvSpPr>
          <p:spPr bwMode="auto">
            <a:xfrm>
              <a:off x="3763131" y="2240185"/>
              <a:ext cx="836126" cy="3155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1681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11236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5776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10816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484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144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7225</a:t>
              </a:r>
            </a:p>
            <a:p>
              <a:pPr algn="r"/>
              <a:r>
                <a:rPr lang="en-US" sz="1805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12321</a:t>
              </a:r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 flipV="1">
              <a:off x="6885569" y="2222505"/>
              <a:ext cx="42563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endParaRPr>
            </a:p>
          </p:txBody>
        </p:sp>
      </p:grpSp>
      <p:sp>
        <p:nvSpPr>
          <p:cNvPr id="20" name="Rectangle 396"/>
          <p:cNvSpPr>
            <a:spLocks noChangeArrowheads="1"/>
          </p:cNvSpPr>
          <p:nvPr/>
        </p:nvSpPr>
        <p:spPr bwMode="auto">
          <a:xfrm>
            <a:off x="687388" y="1695925"/>
            <a:ext cx="7992503" cy="469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Second Independent Variable (</a:t>
            </a:r>
            <a:r>
              <a:rPr lang="en-US" sz="1805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MonthSq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 Added</a:t>
            </a:r>
          </a:p>
        </p:txBody>
      </p:sp>
      <p:sp>
        <p:nvSpPr>
          <p:cNvPr id="22" name="Rectangle 200"/>
          <p:cNvSpPr>
            <a:spLocks noChangeArrowheads="1"/>
          </p:cNvSpPr>
          <p:nvPr/>
        </p:nvSpPr>
        <p:spPr bwMode="auto">
          <a:xfrm>
            <a:off x="557022" y="1025991"/>
            <a:ext cx="7772400" cy="504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Modeling Curvilinear Relationships</a:t>
            </a:r>
          </a:p>
        </p:txBody>
      </p:sp>
    </p:spTree>
    <p:extLst>
      <p:ext uri="{BB962C8B-B14F-4D97-AF65-F5344CB8AC3E}">
        <p14:creationId xmlns:p14="http://schemas.microsoft.com/office/powerpoint/2010/main" val="3591380853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808348" y="2650058"/>
            <a:ext cx="7772400" cy="705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 simple random sample is used to compute sample statistics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0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1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</a:t>
            </a:r>
            <a:r>
              <a:rPr lang="en-US" sz="1805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. . . , </a:t>
            </a:r>
            <a:r>
              <a:rPr lang="en-US" sz="1805" i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</a:t>
            </a:r>
            <a:r>
              <a:rPr lang="en-US" sz="1805" i="1" baseline="-250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that are used as the point estimators of the parameters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sz="1805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sz="1805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5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sz="1805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. . . , </a:t>
            </a:r>
            <a:r>
              <a:rPr lang="en-US" sz="1805" i="1" dirty="0" err="1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sz="1805" i="1" baseline="-25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805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805" i="1" baseline="-25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577343" y="1083713"/>
            <a:ext cx="7772400" cy="51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Estimated Multiple Regression Equation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5545" name="Text Box 9"/>
              <p:cNvSpPr txBox="1">
                <a:spLocks noChangeArrowheads="1"/>
              </p:cNvSpPr>
              <p:nvPr/>
            </p:nvSpPr>
            <p:spPr bwMode="auto">
              <a:xfrm>
                <a:off x="1304537" y="2216326"/>
                <a:ext cx="3159006" cy="3701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1805" dirty="0">
                    <a:solidFill>
                      <a:srgbClr val="000000"/>
                    </a:solidFill>
                    <a:latin typeface="Book Antiqua" pitchFamily="18" charset="0"/>
                  </a:rPr>
                  <a:t>= </a:t>
                </a:r>
                <a:r>
                  <a:rPr lang="en-US" sz="1805" i="1" dirty="0">
                    <a:solidFill>
                      <a:srgbClr val="000000"/>
                    </a:solidFill>
                    <a:latin typeface="Book Antiqua" pitchFamily="18" charset="0"/>
                  </a:rPr>
                  <a:t>b</a:t>
                </a:r>
                <a:r>
                  <a:rPr lang="en-US" sz="1805" baseline="-25000" dirty="0">
                    <a:solidFill>
                      <a:srgbClr val="000000"/>
                    </a:solidFill>
                    <a:latin typeface="Book Antiqua" pitchFamily="18" charset="0"/>
                  </a:rPr>
                  <a:t>0</a:t>
                </a:r>
                <a:r>
                  <a:rPr lang="en-US" sz="1805" dirty="0">
                    <a:solidFill>
                      <a:srgbClr val="000000"/>
                    </a:solidFill>
                    <a:latin typeface="Book Antiqua" pitchFamily="18" charset="0"/>
                  </a:rPr>
                  <a:t> + </a:t>
                </a:r>
                <a:r>
                  <a:rPr lang="en-US" sz="1805" i="1" dirty="0">
                    <a:solidFill>
                      <a:srgbClr val="000000"/>
                    </a:solidFill>
                    <a:latin typeface="Book Antiqua" pitchFamily="18" charset="0"/>
                  </a:rPr>
                  <a:t>b</a:t>
                </a:r>
                <a:r>
                  <a:rPr lang="en-US" sz="1805" baseline="-25000" dirty="0">
                    <a:solidFill>
                      <a:srgbClr val="000000"/>
                    </a:solidFill>
                    <a:latin typeface="Book Antiqua" pitchFamily="18" charset="0"/>
                  </a:rPr>
                  <a:t>1</a:t>
                </a:r>
                <a:r>
                  <a:rPr lang="en-US" sz="1805" i="1" dirty="0">
                    <a:solidFill>
                      <a:srgbClr val="000000"/>
                    </a:solidFill>
                    <a:latin typeface="Book Antiqua" pitchFamily="18" charset="0"/>
                  </a:rPr>
                  <a:t>x</a:t>
                </a:r>
                <a:r>
                  <a:rPr lang="en-US" sz="1805" baseline="-25000" dirty="0">
                    <a:solidFill>
                      <a:srgbClr val="000000"/>
                    </a:solidFill>
                    <a:latin typeface="Book Antiqua" pitchFamily="18" charset="0"/>
                  </a:rPr>
                  <a:t>1 </a:t>
                </a:r>
                <a:r>
                  <a:rPr lang="en-US" sz="1805" dirty="0">
                    <a:solidFill>
                      <a:srgbClr val="000000"/>
                    </a:solidFill>
                    <a:latin typeface="Book Antiqua" pitchFamily="18" charset="0"/>
                  </a:rPr>
                  <a:t>+ </a:t>
                </a:r>
                <a:r>
                  <a:rPr lang="en-US" sz="1805" i="1" dirty="0">
                    <a:solidFill>
                      <a:srgbClr val="000000"/>
                    </a:solidFill>
                    <a:latin typeface="Book Antiqua" pitchFamily="18" charset="0"/>
                  </a:rPr>
                  <a:t>b</a:t>
                </a:r>
                <a:r>
                  <a:rPr lang="en-US" sz="1805" baseline="-25000" dirty="0">
                    <a:solidFill>
                      <a:srgbClr val="000000"/>
                    </a:solidFill>
                    <a:latin typeface="Book Antiqua" pitchFamily="18" charset="0"/>
                  </a:rPr>
                  <a:t>2</a:t>
                </a:r>
                <a:r>
                  <a:rPr lang="en-US" sz="1805" i="1" dirty="0">
                    <a:solidFill>
                      <a:srgbClr val="000000"/>
                    </a:solidFill>
                    <a:latin typeface="Book Antiqua" pitchFamily="18" charset="0"/>
                  </a:rPr>
                  <a:t>x</a:t>
                </a:r>
                <a:r>
                  <a:rPr lang="en-US" sz="1805" baseline="-25000" dirty="0">
                    <a:solidFill>
                      <a:srgbClr val="000000"/>
                    </a:solidFill>
                    <a:latin typeface="Book Antiqua" pitchFamily="18" charset="0"/>
                  </a:rPr>
                  <a:t>2 </a:t>
                </a:r>
                <a:r>
                  <a:rPr lang="en-US" sz="1805" dirty="0">
                    <a:solidFill>
                      <a:srgbClr val="000000"/>
                    </a:solidFill>
                    <a:latin typeface="Book Antiqua" pitchFamily="18" charset="0"/>
                  </a:rPr>
                  <a:t>+ . . . + </a:t>
                </a:r>
                <a:r>
                  <a:rPr lang="en-US" sz="1805" i="1" dirty="0" err="1">
                    <a:solidFill>
                      <a:srgbClr val="000000"/>
                    </a:solidFill>
                    <a:latin typeface="Book Antiqua" pitchFamily="18" charset="0"/>
                  </a:rPr>
                  <a:t>b</a:t>
                </a:r>
                <a:r>
                  <a:rPr lang="en-US" sz="1805" i="1" baseline="-25000" dirty="0" err="1">
                    <a:solidFill>
                      <a:srgbClr val="000000"/>
                    </a:solidFill>
                    <a:latin typeface="Book Antiqua" pitchFamily="18" charset="0"/>
                  </a:rPr>
                  <a:t>p</a:t>
                </a:r>
                <a:r>
                  <a:rPr lang="en-US" sz="1805" i="1" dirty="0" err="1">
                    <a:solidFill>
                      <a:srgbClr val="000000"/>
                    </a:solidFill>
                    <a:latin typeface="Book Antiqua" pitchFamily="18" charset="0"/>
                  </a:rPr>
                  <a:t>x</a:t>
                </a:r>
                <a:r>
                  <a:rPr lang="en-US" sz="1805" i="1" baseline="-25000" dirty="0" err="1">
                    <a:solidFill>
                      <a:srgbClr val="000000"/>
                    </a:solidFill>
                    <a:latin typeface="Book Antiqua" pitchFamily="18" charset="0"/>
                  </a:rPr>
                  <a:t>p</a:t>
                </a:r>
                <a:endParaRPr lang="en-US" sz="1805" i="1" baseline="-25000" dirty="0">
                  <a:solidFill>
                    <a:srgbClr val="000000"/>
                  </a:solidFill>
                  <a:latin typeface="Book Antiqua" pitchFamily="18" charset="0"/>
                </a:endParaRPr>
              </a:p>
            </p:txBody>
          </p:sp>
        </mc:Choice>
        <mc:Fallback>
          <p:sp>
            <p:nvSpPr>
              <p:cNvPr id="65545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04537" y="2216326"/>
                <a:ext cx="3159006" cy="370101"/>
              </a:xfrm>
              <a:prstGeom prst="rect">
                <a:avLst/>
              </a:prstGeom>
              <a:blipFill>
                <a:blip r:embed="rId3"/>
                <a:stretch>
                  <a:fillRect t="-8333" b="-2833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687388" y="1704281"/>
            <a:ext cx="4180953" cy="370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257827" indent="-257827"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Estimated Multiple Regression Equation</a:t>
            </a:r>
          </a:p>
        </p:txBody>
      </p:sp>
    </p:spTree>
    <p:extLst>
      <p:ext uri="{BB962C8B-B14F-4D97-AF65-F5344CB8AC3E}">
        <p14:creationId xmlns:p14="http://schemas.microsoft.com/office/powerpoint/2010/main" val="3231175519"/>
      </p:ext>
    </p:extLst>
  </p:cSld>
  <p:clrMapOvr>
    <a:masterClrMapping/>
  </p:clrMapOvr>
  <p:transition>
    <p:zoom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96"/>
          <p:cNvSpPr>
            <a:spLocks noChangeArrowheads="1"/>
          </p:cNvSpPr>
          <p:nvPr/>
        </p:nvSpPr>
        <p:spPr bwMode="auto">
          <a:xfrm>
            <a:off x="687388" y="1686377"/>
            <a:ext cx="7992503" cy="469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Excel’s Regression Tool Output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588" y="2059795"/>
            <a:ext cx="4335464" cy="292698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  <a:extLst/>
        </p:spPr>
      </p:pic>
      <p:sp>
        <p:nvSpPr>
          <p:cNvPr id="9" name="Rectangle 200"/>
          <p:cNvSpPr>
            <a:spLocks noChangeArrowheads="1"/>
          </p:cNvSpPr>
          <p:nvPr/>
        </p:nvSpPr>
        <p:spPr bwMode="auto">
          <a:xfrm>
            <a:off x="464221" y="1115762"/>
            <a:ext cx="7772400" cy="504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Modeling Curvilinear Relationships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9588" y="5094368"/>
            <a:ext cx="4559325" cy="6478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We should be pleased with the fit provided by </a:t>
            </a:r>
          </a:p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estimated multiple regression equation.</a:t>
            </a:r>
            <a:endParaRPr lang="en-US" sz="1805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61705756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77" y="2102773"/>
            <a:ext cx="8016876" cy="20638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ctangle 396"/>
          <p:cNvSpPr>
            <a:spLocks noChangeArrowheads="1"/>
          </p:cNvSpPr>
          <p:nvPr/>
        </p:nvSpPr>
        <p:spPr bwMode="auto">
          <a:xfrm>
            <a:off x="687388" y="1686377"/>
            <a:ext cx="7992503" cy="469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Excel’s Regression Tool Output</a:t>
            </a:r>
          </a:p>
        </p:txBody>
      </p:sp>
      <p:sp>
        <p:nvSpPr>
          <p:cNvPr id="9" name="Rectangle 200"/>
          <p:cNvSpPr>
            <a:spLocks noChangeArrowheads="1"/>
          </p:cNvSpPr>
          <p:nvPr/>
        </p:nvSpPr>
        <p:spPr bwMode="auto">
          <a:xfrm>
            <a:off x="435941" y="1110217"/>
            <a:ext cx="7772400" cy="504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Modeling Curvilinear Relationships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37458" y="4237923"/>
            <a:ext cx="7146233" cy="370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overall model is significant (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-value for the 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test is 8.75E-07)</a:t>
            </a:r>
            <a:endParaRPr lang="en-US" sz="1805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4707485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679" y="2150853"/>
            <a:ext cx="7146925" cy="2240346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  <a:extLst/>
        </p:spPr>
      </p:pic>
      <p:sp>
        <p:nvSpPr>
          <p:cNvPr id="4" name="Rectangle 396"/>
          <p:cNvSpPr>
            <a:spLocks noChangeArrowheads="1"/>
          </p:cNvSpPr>
          <p:nvPr/>
        </p:nvSpPr>
        <p:spPr bwMode="auto">
          <a:xfrm>
            <a:off x="687388" y="1686377"/>
            <a:ext cx="7992503" cy="469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Excel’s Regression Tool Output</a:t>
            </a:r>
          </a:p>
        </p:txBody>
      </p:sp>
      <p:sp>
        <p:nvSpPr>
          <p:cNvPr id="8" name="Rectangle 200"/>
          <p:cNvSpPr>
            <a:spLocks noChangeArrowheads="1"/>
          </p:cNvSpPr>
          <p:nvPr/>
        </p:nvSpPr>
        <p:spPr bwMode="auto">
          <a:xfrm>
            <a:off x="518204" y="1045601"/>
            <a:ext cx="7772400" cy="504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Modeling Curvilinear Relationships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0061" y="4527092"/>
            <a:ext cx="7001174" cy="370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We can conclude that adding </a:t>
            </a:r>
            <a:r>
              <a:rPr lang="en-US" sz="1805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MonthsSq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to the model is significant.</a:t>
            </a:r>
            <a:endParaRPr lang="en-US" sz="1805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4286811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type="title"/>
          </p:nvPr>
        </p:nvSpPr>
        <p:spPr>
          <a:xfrm>
            <a:off x="406016" y="1034192"/>
            <a:ext cx="5095073" cy="458264"/>
          </a:xfrm>
          <a:noFill/>
          <a:ln/>
        </p:spPr>
        <p:txBody>
          <a:bodyPr/>
          <a:lstStyle/>
          <a:p>
            <a:pPr algn="l"/>
            <a:r>
              <a:rPr lang="en-US" sz="2400" b="1" dirty="0"/>
              <a:t>Estimation Process</a:t>
            </a:r>
          </a:p>
        </p:txBody>
      </p:sp>
      <p:sp>
        <p:nvSpPr>
          <p:cNvPr id="66585" name="Text Box 25"/>
          <p:cNvSpPr txBox="1">
            <a:spLocks noChangeArrowheads="1"/>
          </p:cNvSpPr>
          <p:nvPr/>
        </p:nvSpPr>
        <p:spPr bwMode="auto">
          <a:xfrm>
            <a:off x="5468509" y="3888869"/>
            <a:ext cx="3037293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Estimated Multiple</a:t>
            </a:r>
          </a:p>
          <a:p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Regression Equation</a:t>
            </a:r>
          </a:p>
          <a:p>
            <a:r>
              <a:rPr lang="en-US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statistics are</a:t>
            </a:r>
          </a:p>
          <a:p>
            <a:r>
              <a:rPr lang="en-US" sz="16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</a:t>
            </a:r>
            <a:r>
              <a:rPr lang="en-US" sz="16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6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6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. . , </a:t>
            </a:r>
            <a:r>
              <a:rPr lang="en-US" sz="16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600" i="1" baseline="-25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600" i="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086654" y="1609988"/>
            <a:ext cx="7533448" cy="3858326"/>
            <a:chOff x="1013487" y="933450"/>
            <a:chExt cx="10019748" cy="5131708"/>
          </a:xfrm>
        </p:grpSpPr>
        <p:sp>
          <p:nvSpPr>
            <p:cNvPr id="66577" name="Line 17"/>
            <p:cNvSpPr>
              <a:spLocks noChangeShapeType="1"/>
            </p:cNvSpPr>
            <p:nvPr/>
          </p:nvSpPr>
          <p:spPr bwMode="auto">
            <a:xfrm flipV="1">
              <a:off x="3344505" y="3762375"/>
              <a:ext cx="152023" cy="40413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64" name="Oval 4"/>
            <p:cNvSpPr>
              <a:spLocks noChangeArrowheads="1"/>
            </p:cNvSpPr>
            <p:nvPr/>
          </p:nvSpPr>
          <p:spPr bwMode="auto">
            <a:xfrm>
              <a:off x="1013487" y="933450"/>
              <a:ext cx="6230774" cy="285750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/>
          </p:spPr>
          <p:txBody>
            <a:bodyPr wrap="none" anchor="ctr"/>
            <a:lstStyle/>
            <a:p>
              <a:pPr>
                <a:lnSpc>
                  <a:spcPct val="90000"/>
                </a:lnSpc>
              </a:pPr>
              <a:endParaRPr lang="en-US" sz="45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66565" name="Oval 5"/>
            <p:cNvSpPr>
              <a:spLocks noChangeArrowheads="1"/>
            </p:cNvSpPr>
            <p:nvPr/>
          </p:nvSpPr>
          <p:spPr bwMode="auto">
            <a:xfrm>
              <a:off x="7891427" y="1238250"/>
              <a:ext cx="3141808" cy="213360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/>
          </p:spPr>
          <p:txBody>
            <a:bodyPr wrap="none" anchor="ctr"/>
            <a:lstStyle/>
            <a:p>
              <a:pPr>
                <a:lnSpc>
                  <a:spcPct val="90000"/>
                </a:lnSpc>
              </a:pPr>
              <a:endParaRPr lang="en-US" sz="1053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66567" name="Oval 7"/>
            <p:cNvSpPr>
              <a:spLocks noChangeArrowheads="1"/>
            </p:cNvSpPr>
            <p:nvPr/>
          </p:nvSpPr>
          <p:spPr bwMode="auto">
            <a:xfrm>
              <a:off x="5626100" y="3588658"/>
              <a:ext cx="5092700" cy="247650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/>
          </p:spPr>
          <p:txBody>
            <a:bodyPr wrap="none" anchor="ctr"/>
            <a:lstStyle/>
            <a:p>
              <a:endParaRPr lang="en-US" sz="1805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66568" name="Oval 8"/>
            <p:cNvSpPr>
              <a:spLocks noChangeArrowheads="1"/>
            </p:cNvSpPr>
            <p:nvPr/>
          </p:nvSpPr>
          <p:spPr bwMode="auto">
            <a:xfrm>
              <a:off x="1038887" y="4166508"/>
              <a:ext cx="4104620" cy="186690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/>
          </p:spPr>
          <p:txBody>
            <a:bodyPr wrap="none" anchor="ctr"/>
            <a:lstStyle/>
            <a:p>
              <a:endParaRPr lang="en-US" sz="1805" i="1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66574" name="Line 14"/>
            <p:cNvSpPr>
              <a:spLocks noChangeShapeType="1"/>
            </p:cNvSpPr>
            <p:nvPr/>
          </p:nvSpPr>
          <p:spPr bwMode="auto">
            <a:xfrm flipV="1">
              <a:off x="7257997" y="2305050"/>
              <a:ext cx="60809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75" name="Line 15"/>
            <p:cNvSpPr>
              <a:spLocks noChangeShapeType="1"/>
            </p:cNvSpPr>
            <p:nvPr/>
          </p:nvSpPr>
          <p:spPr bwMode="auto">
            <a:xfrm flipH="1">
              <a:off x="8371195" y="3149600"/>
              <a:ext cx="152023" cy="43905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76" name="Line 16"/>
            <p:cNvSpPr>
              <a:spLocks noChangeShapeType="1"/>
            </p:cNvSpPr>
            <p:nvPr/>
          </p:nvSpPr>
          <p:spPr bwMode="auto">
            <a:xfrm flipH="1" flipV="1">
              <a:off x="5143444" y="4992008"/>
              <a:ext cx="48265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82" name="Text Box 22"/>
            <p:cNvSpPr txBox="1">
              <a:spLocks noChangeArrowheads="1"/>
            </p:cNvSpPr>
            <p:nvPr/>
          </p:nvSpPr>
          <p:spPr bwMode="auto">
            <a:xfrm>
              <a:off x="2185898" y="1206824"/>
              <a:ext cx="4479863" cy="26075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Multiple Regression Model</a:t>
              </a:r>
            </a:p>
            <a:p>
              <a:pPr>
                <a:lnSpc>
                  <a:spcPct val="110000"/>
                </a:lnSpc>
              </a:pPr>
              <a:r>
                <a:rPr lang="en-US" sz="16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en-US" sz="16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n-US" sz="16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r>
                <a:rPr lang="en-US" sz="16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 = </a:t>
              </a:r>
              <a:r>
                <a:rPr lang="en-US" sz="1600" i="1" dirty="0">
                  <a:solidFill>
                    <a:srgbClr val="000000"/>
                  </a:solidFill>
                  <a:latin typeface="Symbol" panose="05050102010706020507" pitchFamily="18" charset="2"/>
                  <a:cs typeface="Arial" panose="020B0604020202020204" pitchFamily="34" charset="0"/>
                </a:rPr>
                <a:t></a:t>
              </a:r>
              <a:r>
                <a:rPr lang="en-US" sz="1600" baseline="-25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r>
                <a:rPr lang="en-US" sz="16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+ </a:t>
              </a:r>
              <a:r>
                <a:rPr lang="en-US" sz="1600" i="1" dirty="0">
                  <a:solidFill>
                    <a:srgbClr val="000000"/>
                  </a:solidFill>
                  <a:latin typeface="Symbol" panose="05050102010706020507" pitchFamily="18" charset="2"/>
                  <a:cs typeface="Arial" panose="020B0604020202020204" pitchFamily="34" charset="0"/>
                </a:rPr>
                <a:t></a:t>
              </a:r>
              <a:r>
                <a:rPr lang="en-US" sz="1600" baseline="-25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en-US" sz="16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en-US" sz="1600" baseline="-25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 </a:t>
              </a:r>
              <a:r>
                <a:rPr lang="en-US" sz="16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 </a:t>
              </a:r>
              <a:r>
                <a:rPr lang="en-US" sz="1600" i="1" dirty="0">
                  <a:solidFill>
                    <a:srgbClr val="000000"/>
                  </a:solidFill>
                  <a:latin typeface="Symbol" panose="05050102010706020507" pitchFamily="18" charset="2"/>
                  <a:cs typeface="Arial" panose="020B0604020202020204" pitchFamily="34" charset="0"/>
                </a:rPr>
                <a:t></a:t>
              </a:r>
              <a:r>
                <a:rPr lang="en-US" sz="1600" baseline="-25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16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en-US" sz="1600" baseline="-25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 </a:t>
              </a:r>
              <a:r>
                <a:rPr lang="en-US" sz="16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+. .+ </a:t>
              </a:r>
              <a:r>
                <a:rPr lang="en-US" sz="1600" i="1" dirty="0">
                  <a:solidFill>
                    <a:srgbClr val="000000"/>
                  </a:solidFill>
                  <a:latin typeface="Symbol" panose="05050102010706020507" pitchFamily="18" charset="2"/>
                  <a:cs typeface="Arial" panose="020B0604020202020204" pitchFamily="34" charset="0"/>
                </a:rPr>
                <a:t></a:t>
              </a:r>
              <a:r>
                <a:rPr lang="en-US" sz="1600" i="1" baseline="-250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en-US" sz="1600" i="1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en-US" sz="1600" i="1" baseline="-250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en-US" sz="16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+ </a:t>
              </a:r>
              <a:r>
                <a:rPr lang="en-US" sz="1600" i="1" dirty="0">
                  <a:solidFill>
                    <a:srgbClr val="000000"/>
                  </a:solidFill>
                  <a:latin typeface="Symbol" panose="05050102010706020507" pitchFamily="18" charset="2"/>
                  <a:cs typeface="Arial" panose="020B0604020202020204" pitchFamily="34" charset="0"/>
                </a:rPr>
                <a:t>e</a:t>
              </a:r>
            </a:p>
            <a:p>
              <a:pPr>
                <a:lnSpc>
                  <a:spcPct val="11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Multiple Regression Equation</a:t>
              </a:r>
            </a:p>
            <a:p>
              <a:pPr>
                <a:lnSpc>
                  <a:spcPct val="110000"/>
                </a:lnSpc>
              </a:pPr>
              <a:r>
                <a:rPr lang="en-US" sz="1400" i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n-US" sz="1400" i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) = </a:t>
              </a:r>
              <a:r>
                <a:rPr lang="en-US" sz="1600" i="1" dirty="0">
                  <a:solidFill>
                    <a:srgbClr val="000000"/>
                  </a:solidFill>
                  <a:latin typeface="Symbol" panose="05050102010706020507" pitchFamily="18" charset="2"/>
                  <a:cs typeface="Arial" panose="020B0604020202020204" pitchFamily="34" charset="0"/>
                </a:rPr>
                <a:t></a:t>
              </a:r>
              <a:r>
                <a:rPr lang="en-US" sz="1600" baseline="-25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r>
                <a:rPr lang="en-US" sz="16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+ </a:t>
              </a:r>
              <a:r>
                <a:rPr lang="en-US" sz="1600" i="1" dirty="0">
                  <a:solidFill>
                    <a:srgbClr val="000000"/>
                  </a:solidFill>
                  <a:latin typeface="Symbol" panose="05050102010706020507" pitchFamily="18" charset="2"/>
                  <a:cs typeface="Arial" panose="020B0604020202020204" pitchFamily="34" charset="0"/>
                </a:rPr>
                <a:t></a:t>
              </a:r>
              <a:r>
                <a:rPr lang="en-US" sz="1600" baseline="-25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en-US" sz="16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en-US" sz="1600" baseline="-25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 </a:t>
              </a:r>
              <a:r>
                <a:rPr lang="en-US" sz="16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 </a:t>
              </a:r>
              <a:r>
                <a:rPr lang="en-US" sz="1600" i="1" dirty="0">
                  <a:solidFill>
                    <a:srgbClr val="000000"/>
                  </a:solidFill>
                  <a:latin typeface="Symbol" panose="05050102010706020507" pitchFamily="18" charset="2"/>
                  <a:cs typeface="Arial" panose="020B0604020202020204" pitchFamily="34" charset="0"/>
                </a:rPr>
                <a:t></a:t>
              </a:r>
              <a:r>
                <a:rPr lang="en-US" sz="1600" baseline="-25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16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en-US" sz="1600" baseline="-25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 </a:t>
              </a:r>
              <a:r>
                <a:rPr lang="en-US" sz="16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+. . .+ </a:t>
              </a:r>
              <a:r>
                <a:rPr lang="en-US" sz="1600" i="1" dirty="0">
                  <a:solidFill>
                    <a:srgbClr val="000000"/>
                  </a:solidFill>
                  <a:latin typeface="Symbol" panose="05050102010706020507" pitchFamily="18" charset="2"/>
                  <a:cs typeface="Arial" panose="020B0604020202020204" pitchFamily="34" charset="0"/>
                </a:rPr>
                <a:t></a:t>
              </a:r>
              <a:r>
                <a:rPr lang="en-US" sz="1600" i="1" baseline="-250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en-US" sz="1600" i="1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en-US" sz="1600" i="1" baseline="-250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en-US" sz="16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Unknown parameters are</a:t>
              </a:r>
            </a:p>
            <a:p>
              <a:pPr>
                <a:lnSpc>
                  <a:spcPct val="110000"/>
                </a:lnSpc>
              </a:pPr>
              <a:r>
                <a:rPr lang="en-US" sz="1600" i="1" dirty="0">
                  <a:solidFill>
                    <a:srgbClr val="000000"/>
                  </a:solidFill>
                  <a:latin typeface="Symbol" panose="05050102010706020507" pitchFamily="18" charset="2"/>
                  <a:cs typeface="Arial" panose="020B0604020202020204" pitchFamily="34" charset="0"/>
                </a:rPr>
                <a:t>b</a:t>
              </a:r>
              <a:r>
                <a:rPr lang="en-US" sz="1600" baseline="-25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r>
                <a:rPr lang="en-US" sz="16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1600" i="1" dirty="0">
                  <a:solidFill>
                    <a:srgbClr val="000000"/>
                  </a:solidFill>
                  <a:latin typeface="Symbol" panose="05050102010706020507" pitchFamily="18" charset="2"/>
                  <a:cs typeface="Arial" panose="020B0604020202020204" pitchFamily="34" charset="0"/>
                </a:rPr>
                <a:t>b</a:t>
              </a:r>
              <a:r>
                <a:rPr lang="en-US" sz="1600" baseline="-25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en-US" sz="16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1600" i="1" dirty="0">
                  <a:solidFill>
                    <a:srgbClr val="000000"/>
                  </a:solidFill>
                  <a:latin typeface="Symbol" panose="05050102010706020507" pitchFamily="18" charset="2"/>
                  <a:cs typeface="Arial" panose="020B0604020202020204" pitchFamily="34" charset="0"/>
                </a:rPr>
                <a:t>b</a:t>
              </a:r>
              <a:r>
                <a:rPr lang="en-US" sz="1600" baseline="-25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16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. . . , </a:t>
              </a:r>
              <a:r>
                <a:rPr lang="en-US" sz="1600" i="1" dirty="0" err="1">
                  <a:solidFill>
                    <a:srgbClr val="000000"/>
                  </a:solidFill>
                  <a:latin typeface="Symbol" panose="05050102010706020507" pitchFamily="18" charset="2"/>
                  <a:cs typeface="Arial" panose="020B0604020202020204" pitchFamily="34" charset="0"/>
                </a:rPr>
                <a:t>b</a:t>
              </a:r>
              <a:r>
                <a:rPr lang="en-US" sz="1600" i="1" baseline="-250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endParaRPr lang="en-US" sz="1600" i="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566" name="Line 6"/>
            <p:cNvSpPr>
              <a:spLocks noChangeShapeType="1"/>
            </p:cNvSpPr>
            <p:nvPr/>
          </p:nvSpPr>
          <p:spPr bwMode="auto">
            <a:xfrm>
              <a:off x="8094124" y="2305050"/>
              <a:ext cx="27870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83" name="Text Box 23"/>
            <p:cNvSpPr txBox="1">
              <a:spLocks noChangeArrowheads="1"/>
            </p:cNvSpPr>
            <p:nvPr/>
          </p:nvSpPr>
          <p:spPr bwMode="auto">
            <a:xfrm>
              <a:off x="8381748" y="1549400"/>
              <a:ext cx="2392586" cy="2232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Sample Data:</a:t>
              </a:r>
            </a:p>
            <a:p>
              <a:pPr>
                <a:lnSpc>
                  <a:spcPct val="90000"/>
                </a:lnSpc>
              </a:pPr>
              <a:r>
                <a:rPr lang="en-US" i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en-US" baseline="-25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en-US" i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 x</a:t>
              </a:r>
              <a:r>
                <a:rPr lang="en-US" baseline="-25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i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 . . .  </a:t>
              </a:r>
              <a:r>
                <a:rPr lang="en-US" i="1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en-US" i="1" baseline="-250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en-US" i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  y</a:t>
              </a:r>
            </a:p>
            <a:p>
              <a:pPr>
                <a:lnSpc>
                  <a:spcPct val="90000"/>
                </a:lnSpc>
              </a:pPr>
              <a:endParaRPr lang="en-US" sz="45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90000"/>
                </a:lnSpc>
              </a:pPr>
              <a:r>
                <a:rPr lang="en-US" b="1" i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.     .          .     .</a:t>
              </a:r>
            </a:p>
            <a:p>
              <a:pPr>
                <a:lnSpc>
                  <a:spcPct val="90000"/>
                </a:lnSpc>
              </a:pPr>
              <a:r>
                <a:rPr lang="en-US" b="1" i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.     .          .     .</a:t>
              </a:r>
            </a:p>
            <a:p>
              <a:pPr>
                <a:lnSpc>
                  <a:spcPct val="90000"/>
                </a:lnSpc>
              </a:pPr>
              <a:r>
                <a:rPr lang="en-US" b="1" i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i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587" name="Text Box 27"/>
            <p:cNvSpPr txBox="1">
              <a:spLocks noChangeArrowheads="1"/>
            </p:cNvSpPr>
            <p:nvPr/>
          </p:nvSpPr>
          <p:spPr bwMode="auto">
            <a:xfrm>
              <a:off x="1685214" y="4466547"/>
              <a:ext cx="2991692" cy="1598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5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r>
                <a:rPr lang="en-US" sz="1805" baseline="-25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r>
                <a:rPr lang="en-US" sz="1805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1805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r>
                <a:rPr lang="en-US" sz="1805" baseline="-25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en-US" sz="1805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1805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r>
                <a:rPr lang="en-US" sz="1805" baseline="-25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1805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1805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. . , </a:t>
              </a:r>
              <a:r>
                <a:rPr lang="en-US" sz="1805" i="1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r>
                <a:rPr lang="en-US" sz="1805" i="1" baseline="-250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endPara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provide estimates of</a:t>
              </a:r>
            </a:p>
            <a:p>
              <a:r>
                <a:rPr lang="en-US" sz="1805" i="1" dirty="0">
                  <a:solidFill>
                    <a:srgbClr val="000000"/>
                  </a:solidFill>
                  <a:latin typeface="Symbol" panose="05050102010706020507" pitchFamily="18" charset="2"/>
                  <a:cs typeface="Arial" panose="020B0604020202020204" pitchFamily="34" charset="0"/>
                </a:rPr>
                <a:t>b</a:t>
              </a:r>
              <a:r>
                <a:rPr lang="en-US" sz="1805" baseline="-25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r>
                <a:rPr lang="en-US" sz="1805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1805" i="1" dirty="0">
                  <a:solidFill>
                    <a:srgbClr val="000000"/>
                  </a:solidFill>
                  <a:latin typeface="Symbol" panose="05050102010706020507" pitchFamily="18" charset="2"/>
                  <a:cs typeface="Arial" panose="020B0604020202020204" pitchFamily="34" charset="0"/>
                </a:rPr>
                <a:t>b</a:t>
              </a:r>
              <a:r>
                <a:rPr lang="en-US" sz="1805" baseline="-25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en-US" sz="1805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1805" i="1" dirty="0">
                  <a:solidFill>
                    <a:srgbClr val="000000"/>
                  </a:solidFill>
                  <a:latin typeface="Symbol" panose="05050102010706020507" pitchFamily="18" charset="2"/>
                  <a:cs typeface="Arial" panose="020B0604020202020204" pitchFamily="34" charset="0"/>
                </a:rPr>
                <a:t>b</a:t>
              </a:r>
              <a:r>
                <a:rPr lang="en-US" sz="1805" baseline="-25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1805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. . . , </a:t>
              </a:r>
              <a:r>
                <a:rPr lang="en-US" sz="1805" i="1" dirty="0" err="1">
                  <a:solidFill>
                    <a:srgbClr val="000000"/>
                  </a:solidFill>
                  <a:latin typeface="Symbol" panose="05050102010706020507" pitchFamily="18" charset="2"/>
                  <a:cs typeface="Arial" panose="020B0604020202020204" pitchFamily="34" charset="0"/>
                </a:rPr>
                <a:t>b</a:t>
              </a:r>
              <a:r>
                <a:rPr lang="en-US" sz="1805" i="1" baseline="-250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endParaRPr lang="en-US" sz="1805" i="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6091778" y="4543428"/>
                  <a:ext cx="4201588" cy="49224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180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sz="1805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acc>
                    </m:oMath>
                  </a14:m>
                  <a:r>
                    <a:rPr lang="en-US" sz="1805" dirty="0">
                      <a:solidFill>
                        <a:srgbClr val="000000"/>
                      </a:solidFill>
                      <a:latin typeface="Book Antiqua" pitchFamily="18" charset="0"/>
                    </a:rPr>
                    <a:t>= </a:t>
                  </a:r>
                  <a:r>
                    <a:rPr lang="en-US" sz="1805" i="1" dirty="0">
                      <a:solidFill>
                        <a:srgbClr val="000000"/>
                      </a:solidFill>
                      <a:latin typeface="Book Antiqua" pitchFamily="18" charset="0"/>
                    </a:rPr>
                    <a:t>b</a:t>
                  </a:r>
                  <a:r>
                    <a:rPr lang="en-US" sz="1805" baseline="-25000" dirty="0">
                      <a:solidFill>
                        <a:srgbClr val="000000"/>
                      </a:solidFill>
                      <a:latin typeface="Book Antiqua" pitchFamily="18" charset="0"/>
                    </a:rPr>
                    <a:t>0</a:t>
                  </a:r>
                  <a:r>
                    <a:rPr lang="en-US" sz="1805" dirty="0">
                      <a:solidFill>
                        <a:srgbClr val="000000"/>
                      </a:solidFill>
                      <a:latin typeface="Book Antiqua" pitchFamily="18" charset="0"/>
                    </a:rPr>
                    <a:t> + </a:t>
                  </a:r>
                  <a:r>
                    <a:rPr lang="en-US" sz="1805" i="1" dirty="0">
                      <a:solidFill>
                        <a:srgbClr val="000000"/>
                      </a:solidFill>
                      <a:latin typeface="Book Antiqua" pitchFamily="18" charset="0"/>
                    </a:rPr>
                    <a:t>b</a:t>
                  </a:r>
                  <a:r>
                    <a:rPr lang="en-US" sz="1805" baseline="-25000" dirty="0">
                      <a:solidFill>
                        <a:srgbClr val="000000"/>
                      </a:solidFill>
                      <a:latin typeface="Book Antiqua" pitchFamily="18" charset="0"/>
                    </a:rPr>
                    <a:t>1</a:t>
                  </a:r>
                  <a:r>
                    <a:rPr lang="en-US" sz="1805" i="1" dirty="0">
                      <a:solidFill>
                        <a:srgbClr val="000000"/>
                      </a:solidFill>
                      <a:latin typeface="Book Antiqua" pitchFamily="18" charset="0"/>
                    </a:rPr>
                    <a:t>x</a:t>
                  </a:r>
                  <a:r>
                    <a:rPr lang="en-US" sz="1805" baseline="-25000" dirty="0">
                      <a:solidFill>
                        <a:srgbClr val="000000"/>
                      </a:solidFill>
                      <a:latin typeface="Book Antiqua" pitchFamily="18" charset="0"/>
                    </a:rPr>
                    <a:t>1 </a:t>
                  </a:r>
                  <a:r>
                    <a:rPr lang="en-US" sz="1805" dirty="0">
                      <a:solidFill>
                        <a:srgbClr val="000000"/>
                      </a:solidFill>
                      <a:latin typeface="Book Antiqua" pitchFamily="18" charset="0"/>
                    </a:rPr>
                    <a:t>+ </a:t>
                  </a:r>
                  <a:r>
                    <a:rPr lang="en-US" sz="1805" i="1" dirty="0">
                      <a:solidFill>
                        <a:srgbClr val="000000"/>
                      </a:solidFill>
                      <a:latin typeface="Book Antiqua" pitchFamily="18" charset="0"/>
                    </a:rPr>
                    <a:t>b</a:t>
                  </a:r>
                  <a:r>
                    <a:rPr lang="en-US" sz="1805" baseline="-25000" dirty="0">
                      <a:solidFill>
                        <a:srgbClr val="000000"/>
                      </a:solidFill>
                      <a:latin typeface="Book Antiqua" pitchFamily="18" charset="0"/>
                    </a:rPr>
                    <a:t>2</a:t>
                  </a:r>
                  <a:r>
                    <a:rPr lang="en-US" sz="1805" i="1" dirty="0">
                      <a:solidFill>
                        <a:srgbClr val="000000"/>
                      </a:solidFill>
                      <a:latin typeface="Book Antiqua" pitchFamily="18" charset="0"/>
                    </a:rPr>
                    <a:t>x</a:t>
                  </a:r>
                  <a:r>
                    <a:rPr lang="en-US" sz="1805" baseline="-25000" dirty="0">
                      <a:solidFill>
                        <a:srgbClr val="000000"/>
                      </a:solidFill>
                      <a:latin typeface="Book Antiqua" pitchFamily="18" charset="0"/>
                    </a:rPr>
                    <a:t>2 </a:t>
                  </a:r>
                  <a:r>
                    <a:rPr lang="en-US" sz="1805" dirty="0">
                      <a:solidFill>
                        <a:srgbClr val="000000"/>
                      </a:solidFill>
                      <a:latin typeface="Book Antiqua" pitchFamily="18" charset="0"/>
                    </a:rPr>
                    <a:t>+ . . . + </a:t>
                  </a:r>
                  <a:r>
                    <a:rPr lang="en-US" sz="1805" i="1" dirty="0" err="1">
                      <a:solidFill>
                        <a:srgbClr val="000000"/>
                      </a:solidFill>
                      <a:latin typeface="Book Antiqua" pitchFamily="18" charset="0"/>
                    </a:rPr>
                    <a:t>b</a:t>
                  </a:r>
                  <a:r>
                    <a:rPr lang="en-US" sz="1805" i="1" baseline="-25000" dirty="0" err="1">
                      <a:solidFill>
                        <a:srgbClr val="000000"/>
                      </a:solidFill>
                      <a:latin typeface="Book Antiqua" pitchFamily="18" charset="0"/>
                    </a:rPr>
                    <a:t>p</a:t>
                  </a:r>
                  <a:r>
                    <a:rPr lang="en-US" sz="1805" i="1" dirty="0" err="1">
                      <a:solidFill>
                        <a:srgbClr val="000000"/>
                      </a:solidFill>
                      <a:latin typeface="Book Antiqua" pitchFamily="18" charset="0"/>
                    </a:rPr>
                    <a:t>x</a:t>
                  </a:r>
                  <a:r>
                    <a:rPr lang="en-US" sz="1805" i="1" baseline="-25000" dirty="0" err="1">
                      <a:solidFill>
                        <a:srgbClr val="000000"/>
                      </a:solidFill>
                      <a:latin typeface="Book Antiqua" pitchFamily="18" charset="0"/>
                    </a:rPr>
                    <a:t>p</a:t>
                  </a:r>
                  <a:endParaRPr lang="en-US" sz="1805" i="1" baseline="-25000" dirty="0">
                    <a:solidFill>
                      <a:srgbClr val="000000"/>
                    </a:solidFill>
                    <a:latin typeface="Book Antiqua" pitchFamily="18" charset="0"/>
                  </a:endParaRPr>
                </a:p>
              </p:txBody>
            </p:sp>
          </mc:Choice>
          <mc:Fallback>
            <p:sp>
              <p:nvSpPr>
                <p:cNvPr id="23" name="Text 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091778" y="4543428"/>
                  <a:ext cx="4201588" cy="492247"/>
                </a:xfrm>
                <a:prstGeom prst="rect">
                  <a:avLst/>
                </a:prstGeom>
                <a:blipFill>
                  <a:blip r:embed="rId3"/>
                  <a:stretch>
                    <a:fillRect t="-6557" b="-2623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131408011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4864" y="1140756"/>
            <a:ext cx="7772400" cy="440430"/>
          </a:xfrm>
          <a:noFill/>
          <a:ln/>
        </p:spPr>
        <p:txBody>
          <a:bodyPr>
            <a:noAutofit/>
          </a:bodyPr>
          <a:lstStyle/>
          <a:p>
            <a:r>
              <a:rPr lang="en-US" sz="2400" dirty="0"/>
              <a:t>Least Squares Method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87388" y="1724571"/>
            <a:ext cx="3790950" cy="469076"/>
          </a:xfrm>
          <a:noFill/>
          <a:ln/>
        </p:spPr>
        <p:txBody>
          <a:bodyPr>
            <a:normAutofit/>
          </a:bodyPr>
          <a:lstStyle/>
          <a:p>
            <a:pPr marL="257827" indent="-257827"/>
            <a:r>
              <a:rPr lang="en-US" sz="1800" dirty="0"/>
              <a:t>Least Squares Criterion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685800" y="2674659"/>
            <a:ext cx="5316538" cy="42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Computation of Coefficient Values</a:t>
            </a:r>
            <a:endParaRPr lang="en-US" sz="1600" dirty="0">
              <a:solidFill>
                <a:srgbClr val="000000"/>
              </a:solidFill>
              <a:effectLst/>
              <a:latin typeface="+mn-lt"/>
              <a:cs typeface="Arial" panose="020B0604020202020204" pitchFamily="34" charset="0"/>
            </a:endParaRP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983612" y="3100766"/>
            <a:ext cx="7113620" cy="92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20000"/>
              </a:spcBef>
              <a:buSzPct val="75000"/>
              <a:buFont typeface="Monotype Sort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formulas for the regression coefficients </a:t>
            </a:r>
            <a:r>
              <a:rPr lang="en-US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</a:t>
            </a:r>
            <a:r>
              <a:rPr lang="en-US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US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</a:t>
            </a:r>
            <a:r>
              <a:rPr lang="en-US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US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</a:t>
            </a:r>
            <a:r>
              <a:rPr lang="en-US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, . . . </a:t>
            </a:r>
            <a:r>
              <a:rPr lang="en-US" i="1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</a:t>
            </a:r>
            <a:r>
              <a:rPr lang="en-US" i="1" baseline="-250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</a:t>
            </a:r>
            <a:r>
              <a:rPr lang="en-US" i="1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involve the use of matrix algebra.  We will rely on computer software packages to perform the calculations.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747095" y="2249102"/>
                <a:ext cx="1731243" cy="370101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r>
                  <a:rPr lang="en-US" sz="1805" dirty="0">
                    <a:solidFill>
                      <a:srgbClr val="000000"/>
                    </a:solidFill>
                    <a:latin typeface="+mn-lt"/>
                  </a:rPr>
                  <a:t>min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805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805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5" i="1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1805" i="1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sz="1805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1805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en-US" sz="1805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1805" i="1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sz="1805" i="1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1805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endParaRPr lang="en-US" sz="18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7095" y="2249102"/>
                <a:ext cx="1731243" cy="370101"/>
              </a:xfrm>
              <a:prstGeom prst="rect">
                <a:avLst/>
              </a:prstGeom>
              <a:blipFill>
                <a:blip r:embed="rId3"/>
                <a:stretch>
                  <a:fillRect l="-3169" t="-118033" r="-352" b="-185246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1034"/>
          <p:cNvSpPr txBox="1">
            <a:spLocks noChangeArrowheads="1"/>
          </p:cNvSpPr>
          <p:nvPr/>
        </p:nvSpPr>
        <p:spPr bwMode="auto">
          <a:xfrm>
            <a:off x="983612" y="4056821"/>
            <a:ext cx="6874904" cy="647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20000"/>
              </a:spcBef>
              <a:buSzPct val="75000"/>
              <a:buFont typeface="Monotype Sort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emphasis will be on how to interpret the computer output rather than on how to make the multiple regression computations.</a:t>
            </a:r>
          </a:p>
        </p:txBody>
      </p:sp>
    </p:spTree>
    <p:extLst>
      <p:ext uri="{BB962C8B-B14F-4D97-AF65-F5344CB8AC3E}">
        <p14:creationId xmlns:p14="http://schemas.microsoft.com/office/powerpoint/2010/main" val="185259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1008063" y="3160446"/>
            <a:ext cx="7604795" cy="851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>
              <a:lnSpc>
                <a:spcPct val="90000"/>
              </a:lnSpc>
              <a:spcBef>
                <a:spcPct val="20000"/>
              </a:spcBef>
              <a:buSzPct val="75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years of experience, score on the aptitude test, and corresponding annual salary ($1000s) for a sample of 20 programmers is shown on the next slide.</a:t>
            </a:r>
          </a:p>
        </p:txBody>
      </p:sp>
      <p:sp>
        <p:nvSpPr>
          <p:cNvPr id="82316" name="Rectangle 396"/>
          <p:cNvSpPr>
            <a:spLocks noChangeArrowheads="1"/>
          </p:cNvSpPr>
          <p:nvPr/>
        </p:nvSpPr>
        <p:spPr bwMode="auto">
          <a:xfrm>
            <a:off x="687388" y="1705474"/>
            <a:ext cx="6286501" cy="469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Example:  Programmer Salary Survey</a:t>
            </a:r>
          </a:p>
        </p:txBody>
      </p:sp>
      <p:sp>
        <p:nvSpPr>
          <p:cNvPr id="82317" name="Rectangle 397"/>
          <p:cNvSpPr>
            <a:spLocks noChangeArrowheads="1"/>
          </p:cNvSpPr>
          <p:nvPr/>
        </p:nvSpPr>
        <p:spPr bwMode="auto">
          <a:xfrm>
            <a:off x="596197" y="1129573"/>
            <a:ext cx="7772400" cy="39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  <a:cs typeface="Arial" panose="020B0604020202020204" pitchFamily="34" charset="0"/>
              </a:rPr>
              <a:t>Multiple Regression Model</a:t>
            </a:r>
          </a:p>
        </p:txBody>
      </p:sp>
      <p:sp>
        <p:nvSpPr>
          <p:cNvPr id="82319" name="Rectangle 399"/>
          <p:cNvSpPr>
            <a:spLocks noChangeArrowheads="1"/>
          </p:cNvSpPr>
          <p:nvPr/>
        </p:nvSpPr>
        <p:spPr bwMode="auto">
          <a:xfrm>
            <a:off x="1008063" y="2076677"/>
            <a:ext cx="7445375" cy="1142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/>
          <a:lstStyle/>
          <a:p>
            <a:pPr>
              <a:lnSpc>
                <a:spcPct val="90000"/>
              </a:lnSpc>
              <a:spcBef>
                <a:spcPct val="20000"/>
              </a:spcBef>
              <a:buSzPct val="75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 software firm collected data for a sample of 20 computer programmers.  A suggestion was made that regression analysis could be used to determine if salary was related to the years of experience and the score on the firm’s programmer aptitude test.</a:t>
            </a:r>
          </a:p>
        </p:txBody>
      </p:sp>
    </p:spTree>
    <p:extLst>
      <p:ext uri="{BB962C8B-B14F-4D97-AF65-F5344CB8AC3E}">
        <p14:creationId xmlns:p14="http://schemas.microsoft.com/office/powerpoint/2010/main" val="4148802834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eStud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tudyTemplate.pptx" id="{AE74280A-B603-42B4-B05F-2B7AC7703B76}" vid="{F4A7A3A8-5CA7-4B76-85A7-4E6A94576C8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eStudy</Template>
  <TotalTime>0</TotalTime>
  <Words>3157</Words>
  <Application>Microsoft Office PowerPoint</Application>
  <PresentationFormat>On-screen Show (4:3)</PresentationFormat>
  <Paragraphs>746</Paragraphs>
  <Slides>62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72" baseType="lpstr">
      <vt:lpstr>Arial</vt:lpstr>
      <vt:lpstr>Book Antiqua</vt:lpstr>
      <vt:lpstr>Calibri</vt:lpstr>
      <vt:lpstr>Cambria Math</vt:lpstr>
      <vt:lpstr>Monotype Sorts</vt:lpstr>
      <vt:lpstr>MS Reference Serif</vt:lpstr>
      <vt:lpstr>Symbol</vt:lpstr>
      <vt:lpstr>Times New Roman</vt:lpstr>
      <vt:lpstr>Verdana</vt:lpstr>
      <vt:lpstr>eStudy</vt:lpstr>
      <vt:lpstr>PowerPoint Presentation</vt:lpstr>
      <vt:lpstr>Multiple Regression</vt:lpstr>
      <vt:lpstr>PowerPoint Presentation</vt:lpstr>
      <vt:lpstr>Multiple Regression Model</vt:lpstr>
      <vt:lpstr>PowerPoint Presentation</vt:lpstr>
      <vt:lpstr>PowerPoint Presentation</vt:lpstr>
      <vt:lpstr>Estimation Process</vt:lpstr>
      <vt:lpstr>Least Squares Method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2017-11-07T19:55:41Z</dcterms:created>
  <dcterms:modified xsi:type="dcterms:W3CDTF">2018-01-31T21:31:27Z</dcterms:modified>
</cp:coreProperties>
</file>