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56"/>
  </p:notesMasterIdLst>
  <p:handoutMasterIdLst>
    <p:handoutMasterId r:id="rId57"/>
  </p:handoutMasterIdLst>
  <p:sldIdLst>
    <p:sldId id="268" r:id="rId2"/>
    <p:sldId id="281" r:id="rId3"/>
    <p:sldId id="282" r:id="rId4"/>
    <p:sldId id="283" r:id="rId5"/>
    <p:sldId id="284" r:id="rId6"/>
    <p:sldId id="285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02" d="100"/>
          <a:sy n="102" d="100"/>
        </p:scale>
        <p:origin x="450" y="186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0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7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33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8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9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3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7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95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3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07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11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5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27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6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4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06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35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848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12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7341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Comparing Multiple Proportions, Test of Independence and Goodness of Fit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704226" y="2029465"/>
            <a:ext cx="56276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Next, compute the value of the chi-square test statistic.</a:t>
            </a: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976689" y="4473706"/>
            <a:ext cx="73104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687537" indent="-687537"/>
            <a:r>
              <a:rPr lang="en-US" dirty="0">
                <a:effectLst/>
                <a:latin typeface="+mn-lt"/>
              </a:rPr>
              <a:t> Note:  The test statistic has a chi-square distribution with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– 1 degrees of freedom, provided the expected frequency is 5 or more for each cell.</a:t>
            </a:r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2018614" y="3437423"/>
            <a:ext cx="54909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/>
                <a:latin typeface="+mn-lt"/>
              </a:rPr>
              <a:t>f</a:t>
            </a:r>
            <a:r>
              <a:rPr lang="en-US" i="1" baseline="-25000" dirty="0">
                <a:effectLst/>
                <a:latin typeface="+mn-lt"/>
              </a:rPr>
              <a:t>ij</a:t>
            </a:r>
            <a:r>
              <a:rPr lang="en-US" dirty="0">
                <a:effectLst/>
                <a:latin typeface="+mn-lt"/>
              </a:rPr>
              <a:t> = observed frequency for the cell in row </a:t>
            </a:r>
            <a:r>
              <a:rPr lang="en-US" i="1" dirty="0">
                <a:effectLst/>
                <a:latin typeface="+mn-lt"/>
              </a:rPr>
              <a:t>i</a:t>
            </a:r>
            <a:r>
              <a:rPr lang="en-US" dirty="0">
                <a:effectLst/>
                <a:latin typeface="+mn-lt"/>
              </a:rPr>
              <a:t> and column </a:t>
            </a:r>
            <a:r>
              <a:rPr lang="en-US" i="1" dirty="0">
                <a:effectLst/>
                <a:latin typeface="+mn-lt"/>
              </a:rPr>
              <a:t>j</a:t>
            </a:r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1980309" y="3761560"/>
            <a:ext cx="551990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/>
                <a:latin typeface="+mn-lt"/>
              </a:rPr>
              <a:t>e</a:t>
            </a:r>
            <a:r>
              <a:rPr lang="en-US" i="1" baseline="-25000" dirty="0">
                <a:effectLst/>
                <a:latin typeface="+mn-lt"/>
              </a:rPr>
              <a:t>ij</a:t>
            </a:r>
            <a:r>
              <a:rPr lang="en-US" dirty="0">
                <a:effectLst/>
                <a:latin typeface="+mn-lt"/>
              </a:rPr>
              <a:t> = expected frequency for the cell in row </a:t>
            </a:r>
            <a:r>
              <a:rPr lang="en-US" i="1" dirty="0">
                <a:effectLst/>
                <a:latin typeface="+mn-lt"/>
              </a:rPr>
              <a:t>i</a:t>
            </a:r>
            <a:r>
              <a:rPr lang="en-US" dirty="0">
                <a:effectLst/>
                <a:latin typeface="+mn-lt"/>
              </a:rPr>
              <a:t> and column </a:t>
            </a:r>
            <a:r>
              <a:rPr lang="en-US" i="1" dirty="0">
                <a:effectLst/>
                <a:latin typeface="+mn-lt"/>
              </a:rPr>
              <a:t>j</a:t>
            </a:r>
            <a:endParaRPr lang="en-US" dirty="0">
              <a:effectLst/>
              <a:latin typeface="+mn-lt"/>
            </a:endParaRPr>
          </a:p>
          <a:p>
            <a:pPr algn="ctr"/>
            <a:r>
              <a:rPr lang="en-US" dirty="0">
                <a:effectLst/>
                <a:latin typeface="+mn-lt"/>
              </a:rPr>
              <a:t>under the assumption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i="1" dirty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is true                             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1064951" y="3438203"/>
            <a:ext cx="8420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where: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53836" y="2436243"/>
                <a:ext cx="2573846" cy="89588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effectLst/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/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effectLst/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effectLst/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effectLst/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836" y="2436243"/>
                <a:ext cx="2573846" cy="895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14776" y="971258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23981830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6" grpId="0" autoUpdateAnimBg="0"/>
      <p:bldP spid="121868" grpId="0"/>
      <p:bldP spid="121870" grpId="0" autoUpdateAnimBg="0"/>
      <p:bldP spid="121871" grpId="0" autoUpdateAnimBg="0"/>
      <p:bldP spid="121873" grpId="0" autoUpdateAnimBg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97898" y="2298397"/>
          <a:ext cx="7734300" cy="3103301"/>
        </p:xfrm>
        <a:graphic>
          <a:graphicData uri="http://schemas.openxmlformats.org/drawingml/2006/table">
            <a:tbl>
              <a:tblPr/>
              <a:tblGrid>
                <a:gridCol w="127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4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Sqd.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Sqd. Diff. /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Likely to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Home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Exp. Freq.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Repurchase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Owner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en-US" sz="14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en-US" sz="14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Colonial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0.2500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0.0026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Log Cab.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72.94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101.1142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1.3862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A-Frame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89.56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-9.56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91.3086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1.0196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Colonial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0.2500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0.0067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Log Cab.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28.06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-10.06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101.1142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3.6041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A-Frame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34.44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9.56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91.3086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2.6509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c</a:t>
                      </a:r>
                      <a:r>
                        <a:rPr lang="en-US" sz="14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8.6700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03120" y="2031014"/>
            <a:ext cx="46287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Computation of the Chi-Square Test Statistic.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5284" y="980065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12139864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3672446" y="3722897"/>
            <a:ext cx="400155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where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 is the significance level and there are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- 1 degrees of freedom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1058890" y="2528114"/>
            <a:ext cx="187352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approach: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068180" y="3186969"/>
            <a:ext cx="238296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Critical value approach: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3662783" y="2525726"/>
            <a:ext cx="232845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if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701531" y="2026810"/>
            <a:ext cx="179324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0214" indent="-260214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Rejection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3659914" y="3168160"/>
                <a:ext cx="20004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Reject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n-lt"/>
                  </a:rPr>
                  <a:t>H</a:t>
                </a:r>
                <a:r>
                  <a:rPr lang="en-US" baseline="-25000" dirty="0"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u="sng" dirty="0">
                    <a:solidFill>
                      <a:schemeClr val="tx1"/>
                    </a:solidFill>
                    <a:effectLst/>
                    <a:latin typeface="+mn-lt"/>
                  </a:rPr>
                  <a:t>&gt;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</a:t>
                </a:r>
                <a:endParaRPr lang="en-US" i="1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4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9914" y="3168160"/>
                <a:ext cx="2000419" cy="369332"/>
              </a:xfrm>
              <a:prstGeom prst="rect">
                <a:avLst/>
              </a:prstGeom>
              <a:blipFill>
                <a:blip r:embed="rId3"/>
                <a:stretch>
                  <a:fillRect l="-2432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38722" y="1008350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15139823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 autoUpdateAnimBg="0"/>
      <p:bldP spid="153608" grpId="0" autoUpdateAnimBg="0"/>
      <p:bldP spid="153609" grpId="0" autoUpdateAnimBg="0"/>
      <p:bldP spid="153610" grpId="0" autoUpdateAnimBg="0"/>
      <p:bldP spid="153604" grpId="0" autoUpdateAnimBg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0088" y="2027747"/>
            <a:ext cx="7772400" cy="414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Rejection Rule (using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= .05)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2022239" y="3065445"/>
            <a:ext cx="0" cy="19574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2048757" y="3022719"/>
            <a:ext cx="3692816" cy="1977758"/>
          </a:xfrm>
          <a:custGeom>
            <a:avLst/>
            <a:gdLst/>
            <a:ahLst/>
            <a:cxnLst>
              <a:cxn ang="0">
                <a:pos x="0" y="1657"/>
              </a:cxn>
              <a:cxn ang="0">
                <a:pos x="2972" y="1629"/>
              </a:cxn>
              <a:cxn ang="0">
                <a:pos x="2812" y="1589"/>
              </a:cxn>
              <a:cxn ang="0">
                <a:pos x="2664" y="1541"/>
              </a:cxn>
              <a:cxn ang="0">
                <a:pos x="2500" y="1481"/>
              </a:cxn>
              <a:cxn ang="0">
                <a:pos x="2336" y="1389"/>
              </a:cxn>
              <a:cxn ang="0">
                <a:pos x="2228" y="1297"/>
              </a:cxn>
              <a:cxn ang="0">
                <a:pos x="2092" y="1165"/>
              </a:cxn>
              <a:cxn ang="0">
                <a:pos x="1984" y="1033"/>
              </a:cxn>
              <a:cxn ang="0">
                <a:pos x="1858" y="861"/>
              </a:cxn>
              <a:cxn ang="0">
                <a:pos x="1813" y="795"/>
              </a:cxn>
              <a:cxn ang="0">
                <a:pos x="1769" y="723"/>
              </a:cxn>
              <a:cxn ang="0">
                <a:pos x="1726" y="651"/>
              </a:cxn>
              <a:cxn ang="0">
                <a:pos x="1684" y="573"/>
              </a:cxn>
              <a:cxn ang="0">
                <a:pos x="1642" y="513"/>
              </a:cxn>
              <a:cxn ang="0">
                <a:pos x="1606" y="450"/>
              </a:cxn>
              <a:cxn ang="0">
                <a:pos x="1570" y="393"/>
              </a:cxn>
              <a:cxn ang="0">
                <a:pos x="1516" y="324"/>
              </a:cxn>
              <a:cxn ang="0">
                <a:pos x="1462" y="249"/>
              </a:cxn>
              <a:cxn ang="0">
                <a:pos x="1411" y="186"/>
              </a:cxn>
              <a:cxn ang="0">
                <a:pos x="1354" y="129"/>
              </a:cxn>
              <a:cxn ang="0">
                <a:pos x="1291" y="66"/>
              </a:cxn>
              <a:cxn ang="0">
                <a:pos x="1213" y="11"/>
              </a:cxn>
              <a:cxn ang="0">
                <a:pos x="1135" y="0"/>
              </a:cxn>
              <a:cxn ang="0">
                <a:pos x="1067" y="5"/>
              </a:cxn>
              <a:cxn ang="0">
                <a:pos x="1006" y="39"/>
              </a:cxn>
              <a:cxn ang="0">
                <a:pos x="931" y="96"/>
              </a:cxn>
              <a:cxn ang="0">
                <a:pos x="868" y="162"/>
              </a:cxn>
              <a:cxn ang="0">
                <a:pos x="815" y="233"/>
              </a:cxn>
              <a:cxn ang="0">
                <a:pos x="767" y="293"/>
              </a:cxn>
              <a:cxn ang="0">
                <a:pos x="731" y="365"/>
              </a:cxn>
              <a:cxn ang="0">
                <a:pos x="688" y="435"/>
              </a:cxn>
              <a:cxn ang="0">
                <a:pos x="652" y="501"/>
              </a:cxn>
              <a:cxn ang="0">
                <a:pos x="616" y="573"/>
              </a:cxn>
              <a:cxn ang="0">
                <a:pos x="586" y="642"/>
              </a:cxn>
              <a:cxn ang="0">
                <a:pos x="556" y="720"/>
              </a:cxn>
              <a:cxn ang="0">
                <a:pos x="531" y="794"/>
              </a:cxn>
              <a:cxn ang="0">
                <a:pos x="502" y="869"/>
              </a:cxn>
              <a:cxn ang="0">
                <a:pos x="475" y="939"/>
              </a:cxn>
              <a:cxn ang="0">
                <a:pos x="450" y="1008"/>
              </a:cxn>
              <a:cxn ang="0">
                <a:pos x="419" y="1073"/>
              </a:cxn>
              <a:cxn ang="0">
                <a:pos x="324" y="1257"/>
              </a:cxn>
            </a:cxnLst>
            <a:rect l="0" t="0" r="r" b="b"/>
            <a:pathLst>
              <a:path w="3080" h="1657">
                <a:moveTo>
                  <a:pt x="160" y="1481"/>
                </a:moveTo>
                <a:lnTo>
                  <a:pt x="0" y="1657"/>
                </a:lnTo>
                <a:lnTo>
                  <a:pt x="3080" y="1657"/>
                </a:lnTo>
                <a:lnTo>
                  <a:pt x="2972" y="1629"/>
                </a:lnTo>
                <a:lnTo>
                  <a:pt x="2892" y="1609"/>
                </a:lnTo>
                <a:lnTo>
                  <a:pt x="2812" y="1589"/>
                </a:lnTo>
                <a:lnTo>
                  <a:pt x="2736" y="1565"/>
                </a:lnTo>
                <a:lnTo>
                  <a:pt x="2664" y="1541"/>
                </a:lnTo>
                <a:lnTo>
                  <a:pt x="2584" y="1517"/>
                </a:lnTo>
                <a:lnTo>
                  <a:pt x="2500" y="1481"/>
                </a:lnTo>
                <a:lnTo>
                  <a:pt x="2408" y="1437"/>
                </a:lnTo>
                <a:lnTo>
                  <a:pt x="2336" y="1389"/>
                </a:lnTo>
                <a:lnTo>
                  <a:pt x="2288" y="1349"/>
                </a:lnTo>
                <a:lnTo>
                  <a:pt x="2228" y="1297"/>
                </a:lnTo>
                <a:lnTo>
                  <a:pt x="2160" y="1237"/>
                </a:lnTo>
                <a:lnTo>
                  <a:pt x="2092" y="1165"/>
                </a:lnTo>
                <a:lnTo>
                  <a:pt x="2036" y="1101"/>
                </a:lnTo>
                <a:lnTo>
                  <a:pt x="1984" y="1033"/>
                </a:lnTo>
                <a:lnTo>
                  <a:pt x="1920" y="961"/>
                </a:lnTo>
                <a:lnTo>
                  <a:pt x="1858" y="861"/>
                </a:lnTo>
                <a:lnTo>
                  <a:pt x="1837" y="825"/>
                </a:lnTo>
                <a:lnTo>
                  <a:pt x="1813" y="795"/>
                </a:lnTo>
                <a:lnTo>
                  <a:pt x="1789" y="759"/>
                </a:lnTo>
                <a:lnTo>
                  <a:pt x="1769" y="723"/>
                </a:lnTo>
                <a:lnTo>
                  <a:pt x="1747" y="681"/>
                </a:lnTo>
                <a:lnTo>
                  <a:pt x="1726" y="651"/>
                </a:lnTo>
                <a:lnTo>
                  <a:pt x="1708" y="606"/>
                </a:lnTo>
                <a:lnTo>
                  <a:pt x="1684" y="573"/>
                </a:lnTo>
                <a:lnTo>
                  <a:pt x="1666" y="549"/>
                </a:lnTo>
                <a:lnTo>
                  <a:pt x="1642" y="513"/>
                </a:lnTo>
                <a:lnTo>
                  <a:pt x="1627" y="483"/>
                </a:lnTo>
                <a:lnTo>
                  <a:pt x="1606" y="450"/>
                </a:lnTo>
                <a:lnTo>
                  <a:pt x="1588" y="423"/>
                </a:lnTo>
                <a:lnTo>
                  <a:pt x="1570" y="393"/>
                </a:lnTo>
                <a:lnTo>
                  <a:pt x="1546" y="360"/>
                </a:lnTo>
                <a:lnTo>
                  <a:pt x="1516" y="324"/>
                </a:lnTo>
                <a:lnTo>
                  <a:pt x="1489" y="285"/>
                </a:lnTo>
                <a:lnTo>
                  <a:pt x="1462" y="249"/>
                </a:lnTo>
                <a:lnTo>
                  <a:pt x="1435" y="219"/>
                </a:lnTo>
                <a:lnTo>
                  <a:pt x="1411" y="186"/>
                </a:lnTo>
                <a:lnTo>
                  <a:pt x="1385" y="155"/>
                </a:lnTo>
                <a:lnTo>
                  <a:pt x="1354" y="129"/>
                </a:lnTo>
                <a:lnTo>
                  <a:pt x="1324" y="99"/>
                </a:lnTo>
                <a:lnTo>
                  <a:pt x="1291" y="66"/>
                </a:lnTo>
                <a:lnTo>
                  <a:pt x="1249" y="36"/>
                </a:lnTo>
                <a:lnTo>
                  <a:pt x="1213" y="11"/>
                </a:lnTo>
                <a:lnTo>
                  <a:pt x="1171" y="0"/>
                </a:lnTo>
                <a:lnTo>
                  <a:pt x="1135" y="0"/>
                </a:lnTo>
                <a:lnTo>
                  <a:pt x="1099" y="0"/>
                </a:lnTo>
                <a:lnTo>
                  <a:pt x="1067" y="5"/>
                </a:lnTo>
                <a:lnTo>
                  <a:pt x="1035" y="21"/>
                </a:lnTo>
                <a:lnTo>
                  <a:pt x="1006" y="39"/>
                </a:lnTo>
                <a:lnTo>
                  <a:pt x="970" y="63"/>
                </a:lnTo>
                <a:lnTo>
                  <a:pt x="931" y="96"/>
                </a:lnTo>
                <a:lnTo>
                  <a:pt x="899" y="125"/>
                </a:lnTo>
                <a:lnTo>
                  <a:pt x="868" y="162"/>
                </a:lnTo>
                <a:lnTo>
                  <a:pt x="839" y="197"/>
                </a:lnTo>
                <a:lnTo>
                  <a:pt x="815" y="233"/>
                </a:lnTo>
                <a:lnTo>
                  <a:pt x="789" y="263"/>
                </a:lnTo>
                <a:lnTo>
                  <a:pt x="767" y="293"/>
                </a:lnTo>
                <a:lnTo>
                  <a:pt x="745" y="330"/>
                </a:lnTo>
                <a:lnTo>
                  <a:pt x="731" y="365"/>
                </a:lnTo>
                <a:lnTo>
                  <a:pt x="707" y="401"/>
                </a:lnTo>
                <a:lnTo>
                  <a:pt x="688" y="435"/>
                </a:lnTo>
                <a:lnTo>
                  <a:pt x="671" y="473"/>
                </a:lnTo>
                <a:lnTo>
                  <a:pt x="652" y="501"/>
                </a:lnTo>
                <a:lnTo>
                  <a:pt x="634" y="537"/>
                </a:lnTo>
                <a:lnTo>
                  <a:pt x="616" y="573"/>
                </a:lnTo>
                <a:lnTo>
                  <a:pt x="601" y="609"/>
                </a:lnTo>
                <a:lnTo>
                  <a:pt x="586" y="642"/>
                </a:lnTo>
                <a:lnTo>
                  <a:pt x="571" y="681"/>
                </a:lnTo>
                <a:lnTo>
                  <a:pt x="556" y="720"/>
                </a:lnTo>
                <a:lnTo>
                  <a:pt x="543" y="756"/>
                </a:lnTo>
                <a:lnTo>
                  <a:pt x="531" y="794"/>
                </a:lnTo>
                <a:lnTo>
                  <a:pt x="517" y="831"/>
                </a:lnTo>
                <a:lnTo>
                  <a:pt x="502" y="869"/>
                </a:lnTo>
                <a:lnTo>
                  <a:pt x="487" y="906"/>
                </a:lnTo>
                <a:lnTo>
                  <a:pt x="475" y="939"/>
                </a:lnTo>
                <a:lnTo>
                  <a:pt x="463" y="974"/>
                </a:lnTo>
                <a:lnTo>
                  <a:pt x="450" y="1008"/>
                </a:lnTo>
                <a:lnTo>
                  <a:pt x="435" y="1038"/>
                </a:lnTo>
                <a:lnTo>
                  <a:pt x="419" y="1073"/>
                </a:lnTo>
                <a:lnTo>
                  <a:pt x="376" y="1157"/>
                </a:lnTo>
                <a:lnTo>
                  <a:pt x="324" y="1257"/>
                </a:lnTo>
                <a:lnTo>
                  <a:pt x="244" y="1385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796282" y="4648129"/>
            <a:ext cx="1149683" cy="372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9"/>
              </a:cxn>
              <a:cxn ang="0">
                <a:pos x="842" y="312"/>
              </a:cxn>
              <a:cxn ang="0">
                <a:pos x="827" y="306"/>
              </a:cxn>
              <a:cxn ang="0">
                <a:pos x="796" y="300"/>
              </a:cxn>
              <a:cxn ang="0">
                <a:pos x="768" y="294"/>
              </a:cxn>
              <a:cxn ang="0">
                <a:pos x="732" y="288"/>
              </a:cxn>
              <a:cxn ang="0">
                <a:pos x="694" y="279"/>
              </a:cxn>
              <a:cxn ang="0">
                <a:pos x="659" y="272"/>
              </a:cxn>
              <a:cxn ang="0">
                <a:pos x="624" y="266"/>
              </a:cxn>
              <a:cxn ang="0">
                <a:pos x="582" y="254"/>
              </a:cxn>
              <a:cxn ang="0">
                <a:pos x="546" y="246"/>
              </a:cxn>
              <a:cxn ang="0">
                <a:pos x="513" y="237"/>
              </a:cxn>
              <a:cxn ang="0">
                <a:pos x="485" y="227"/>
              </a:cxn>
              <a:cxn ang="0">
                <a:pos x="447" y="218"/>
              </a:cxn>
              <a:cxn ang="0">
                <a:pos x="414" y="207"/>
              </a:cxn>
              <a:cxn ang="0">
                <a:pos x="384" y="200"/>
              </a:cxn>
              <a:cxn ang="0">
                <a:pos x="352" y="188"/>
              </a:cxn>
              <a:cxn ang="0">
                <a:pos x="321" y="176"/>
              </a:cxn>
              <a:cxn ang="0">
                <a:pos x="284" y="164"/>
              </a:cxn>
              <a:cxn ang="0">
                <a:pos x="248" y="148"/>
              </a:cxn>
              <a:cxn ang="0">
                <a:pos x="208" y="132"/>
              </a:cxn>
              <a:cxn ang="0">
                <a:pos x="174" y="114"/>
              </a:cxn>
              <a:cxn ang="0">
                <a:pos x="144" y="100"/>
              </a:cxn>
              <a:cxn ang="0">
                <a:pos x="113" y="80"/>
              </a:cxn>
              <a:cxn ang="0">
                <a:pos x="72" y="54"/>
              </a:cxn>
              <a:cxn ang="0">
                <a:pos x="40" y="32"/>
              </a:cxn>
              <a:cxn ang="0">
                <a:pos x="17" y="14"/>
              </a:cxn>
              <a:cxn ang="0">
                <a:pos x="0" y="6"/>
              </a:cxn>
            </a:cxnLst>
            <a:rect l="0" t="0" r="r" b="b"/>
            <a:pathLst>
              <a:path w="842" h="312">
                <a:moveTo>
                  <a:pt x="0" y="0"/>
                </a:moveTo>
                <a:lnTo>
                  <a:pt x="0" y="309"/>
                </a:lnTo>
                <a:lnTo>
                  <a:pt x="842" y="312"/>
                </a:lnTo>
                <a:lnTo>
                  <a:pt x="827" y="306"/>
                </a:lnTo>
                <a:lnTo>
                  <a:pt x="796" y="300"/>
                </a:lnTo>
                <a:lnTo>
                  <a:pt x="768" y="294"/>
                </a:lnTo>
                <a:lnTo>
                  <a:pt x="732" y="288"/>
                </a:lnTo>
                <a:lnTo>
                  <a:pt x="694" y="279"/>
                </a:lnTo>
                <a:lnTo>
                  <a:pt x="659" y="272"/>
                </a:lnTo>
                <a:lnTo>
                  <a:pt x="624" y="266"/>
                </a:lnTo>
                <a:lnTo>
                  <a:pt x="582" y="254"/>
                </a:lnTo>
                <a:lnTo>
                  <a:pt x="546" y="246"/>
                </a:lnTo>
                <a:lnTo>
                  <a:pt x="513" y="237"/>
                </a:lnTo>
                <a:lnTo>
                  <a:pt x="485" y="227"/>
                </a:lnTo>
                <a:lnTo>
                  <a:pt x="447" y="218"/>
                </a:lnTo>
                <a:lnTo>
                  <a:pt x="414" y="207"/>
                </a:lnTo>
                <a:lnTo>
                  <a:pt x="384" y="200"/>
                </a:lnTo>
                <a:lnTo>
                  <a:pt x="352" y="188"/>
                </a:lnTo>
                <a:lnTo>
                  <a:pt x="321" y="176"/>
                </a:lnTo>
                <a:lnTo>
                  <a:pt x="284" y="164"/>
                </a:lnTo>
                <a:lnTo>
                  <a:pt x="248" y="148"/>
                </a:lnTo>
                <a:lnTo>
                  <a:pt x="208" y="132"/>
                </a:lnTo>
                <a:lnTo>
                  <a:pt x="174" y="114"/>
                </a:lnTo>
                <a:lnTo>
                  <a:pt x="144" y="100"/>
                </a:lnTo>
                <a:lnTo>
                  <a:pt x="113" y="80"/>
                </a:lnTo>
                <a:lnTo>
                  <a:pt x="72" y="54"/>
                </a:lnTo>
                <a:lnTo>
                  <a:pt x="40" y="32"/>
                </a:lnTo>
                <a:lnTo>
                  <a:pt x="17" y="14"/>
                </a:lnTo>
                <a:lnTo>
                  <a:pt x="0" y="6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032882" y="5000477"/>
            <a:ext cx="4786395" cy="71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Freeform 9"/>
          <p:cNvSpPr>
            <a:spLocks noChangeArrowheads="1"/>
          </p:cNvSpPr>
          <p:nvPr/>
        </p:nvSpPr>
        <p:spPr bwMode="auto">
          <a:xfrm>
            <a:off x="4781994" y="4202925"/>
            <a:ext cx="1588" cy="8868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43"/>
              </a:cxn>
            </a:cxnLst>
            <a:rect l="0" t="0" r="r" b="b"/>
            <a:pathLst>
              <a:path w="1" h="743">
                <a:moveTo>
                  <a:pt x="0" y="0"/>
                </a:moveTo>
                <a:lnTo>
                  <a:pt x="1" y="743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6813397" y="4806876"/>
            <a:ext cx="348993" cy="344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Symbol" pitchFamily="18" charset="2"/>
              </a:rPr>
              <a:t></a:t>
            </a:r>
            <a:r>
              <a:rPr lang="en-US" baseline="30000" dirty="0">
                <a:effectLst/>
              </a:rPr>
              <a:t>2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802171" y="5081818"/>
            <a:ext cx="773761" cy="34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  5.991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900490" y="4420157"/>
            <a:ext cx="1711000" cy="34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Do Not 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919560" y="4420157"/>
            <a:ext cx="995091" cy="34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009071" y="2912668"/>
            <a:ext cx="3858273" cy="2093536"/>
            <a:chOff x="1075" y="1634"/>
            <a:chExt cx="3190" cy="1754"/>
          </a:xfrm>
        </p:grpSpPr>
        <p:sp>
          <p:nvSpPr>
            <p:cNvPr id="23" name="Arc 15"/>
            <p:cNvSpPr>
              <a:spLocks/>
            </p:cNvSpPr>
            <p:nvPr/>
          </p:nvSpPr>
          <p:spPr bwMode="auto">
            <a:xfrm rot="3423864">
              <a:off x="2803" y="2629"/>
              <a:ext cx="866" cy="285"/>
            </a:xfrm>
            <a:custGeom>
              <a:avLst/>
              <a:gdLst>
                <a:gd name="G0" fmla="+- 21 0 0"/>
                <a:gd name="G1" fmla="+- 0 0 0"/>
                <a:gd name="G2" fmla="+- 21600 0 0"/>
                <a:gd name="T0" fmla="*/ 17867 w 17867"/>
                <a:gd name="T1" fmla="*/ 12169 h 21600"/>
                <a:gd name="T2" fmla="*/ 0 w 17867"/>
                <a:gd name="T3" fmla="*/ 21600 h 21600"/>
                <a:gd name="T4" fmla="*/ 21 w 1786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67" h="21600" fill="none" extrusionOk="0">
                  <a:moveTo>
                    <a:pt x="17866" y="12168"/>
                  </a:moveTo>
                  <a:cubicBezTo>
                    <a:pt x="13843" y="18069"/>
                    <a:pt x="7162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</a:path>
                <a:path w="17867" h="21600" stroke="0" extrusionOk="0">
                  <a:moveTo>
                    <a:pt x="17866" y="12168"/>
                  </a:moveTo>
                  <a:cubicBezTo>
                    <a:pt x="13843" y="18069"/>
                    <a:pt x="7162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  <a:lnTo>
                    <a:pt x="2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Arc 16"/>
            <p:cNvSpPr>
              <a:spLocks/>
            </p:cNvSpPr>
            <p:nvPr/>
          </p:nvSpPr>
          <p:spPr bwMode="auto">
            <a:xfrm rot="623505">
              <a:off x="3449" y="3150"/>
              <a:ext cx="816" cy="178"/>
            </a:xfrm>
            <a:custGeom>
              <a:avLst/>
              <a:gdLst>
                <a:gd name="G0" fmla="+- 19809 0 0"/>
                <a:gd name="G1" fmla="+- 0 0 0"/>
                <a:gd name="G2" fmla="+- 21600 0 0"/>
                <a:gd name="T0" fmla="*/ 20642 w 20642"/>
                <a:gd name="T1" fmla="*/ 21584 h 21600"/>
                <a:gd name="T2" fmla="*/ 0 w 20642"/>
                <a:gd name="T3" fmla="*/ 8612 h 21600"/>
                <a:gd name="T4" fmla="*/ 19809 w 2064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2" h="21600" fill="none" extrusionOk="0">
                  <a:moveTo>
                    <a:pt x="20641" y="21583"/>
                  </a:moveTo>
                  <a:cubicBezTo>
                    <a:pt x="20364" y="21594"/>
                    <a:pt x="20086" y="21599"/>
                    <a:pt x="19809" y="21600"/>
                  </a:cubicBezTo>
                  <a:cubicBezTo>
                    <a:pt x="11209" y="21600"/>
                    <a:pt x="3428" y="16498"/>
                    <a:pt x="0" y="8611"/>
                  </a:cubicBezTo>
                </a:path>
                <a:path w="20642" h="21600" stroke="0" extrusionOk="0">
                  <a:moveTo>
                    <a:pt x="20641" y="21583"/>
                  </a:moveTo>
                  <a:cubicBezTo>
                    <a:pt x="20364" y="21594"/>
                    <a:pt x="20086" y="21599"/>
                    <a:pt x="19809" y="21600"/>
                  </a:cubicBezTo>
                  <a:cubicBezTo>
                    <a:pt x="11209" y="21600"/>
                    <a:pt x="3428" y="16498"/>
                    <a:pt x="0" y="8611"/>
                  </a:cubicBezTo>
                  <a:lnTo>
                    <a:pt x="1980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Arc 17"/>
            <p:cNvSpPr>
              <a:spLocks/>
            </p:cNvSpPr>
            <p:nvPr/>
          </p:nvSpPr>
          <p:spPr bwMode="auto">
            <a:xfrm rot="6485904">
              <a:off x="1450" y="1975"/>
              <a:ext cx="994" cy="373"/>
            </a:xfrm>
            <a:custGeom>
              <a:avLst/>
              <a:gdLst>
                <a:gd name="G0" fmla="+- 21520 0 0"/>
                <a:gd name="G1" fmla="+- 0 0 0"/>
                <a:gd name="G2" fmla="+- 21600 0 0"/>
                <a:gd name="T0" fmla="*/ 21520 w 21520"/>
                <a:gd name="T1" fmla="*/ 21600 h 21600"/>
                <a:gd name="T2" fmla="*/ 0 w 21520"/>
                <a:gd name="T3" fmla="*/ 1856 h 21600"/>
                <a:gd name="T4" fmla="*/ 21520 w 2152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20" h="21600" fill="none" extrusionOk="0">
                  <a:moveTo>
                    <a:pt x="21520" y="21600"/>
                  </a:moveTo>
                  <a:cubicBezTo>
                    <a:pt x="10310" y="21600"/>
                    <a:pt x="963" y="13024"/>
                    <a:pt x="-1" y="1856"/>
                  </a:cubicBezTo>
                </a:path>
                <a:path w="21520" h="21600" stroke="0" extrusionOk="0">
                  <a:moveTo>
                    <a:pt x="21520" y="21600"/>
                  </a:moveTo>
                  <a:cubicBezTo>
                    <a:pt x="10310" y="21600"/>
                    <a:pt x="963" y="13024"/>
                    <a:pt x="-1" y="1856"/>
                  </a:cubicBezTo>
                  <a:lnTo>
                    <a:pt x="2152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Arc 18"/>
            <p:cNvSpPr>
              <a:spLocks/>
            </p:cNvSpPr>
            <p:nvPr/>
          </p:nvSpPr>
          <p:spPr bwMode="auto">
            <a:xfrm rot="14520000">
              <a:off x="2072" y="2013"/>
              <a:ext cx="981" cy="22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5 w 21595"/>
                <a:gd name="T1" fmla="*/ 462 h 21600"/>
                <a:gd name="T2" fmla="*/ 0 w 21595"/>
                <a:gd name="T3" fmla="*/ 21600 h 21600"/>
                <a:gd name="T4" fmla="*/ 0 w 2159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5" h="21600" fill="none" extrusionOk="0">
                  <a:moveTo>
                    <a:pt x="21595" y="462"/>
                  </a:moveTo>
                  <a:cubicBezTo>
                    <a:pt x="21343" y="12208"/>
                    <a:pt x="11749" y="21599"/>
                    <a:pt x="0" y="21600"/>
                  </a:cubicBezTo>
                </a:path>
                <a:path w="21595" h="21600" stroke="0" extrusionOk="0">
                  <a:moveTo>
                    <a:pt x="21595" y="462"/>
                  </a:moveTo>
                  <a:cubicBezTo>
                    <a:pt x="21343" y="12208"/>
                    <a:pt x="1174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 rot="-100623">
              <a:off x="1075" y="2576"/>
              <a:ext cx="556" cy="812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268" y="544"/>
                </a:cxn>
                <a:cxn ang="0">
                  <a:pos x="448" y="248"/>
                </a:cxn>
                <a:cxn ang="0">
                  <a:pos x="556" y="0"/>
                </a:cxn>
              </a:cxnLst>
              <a:rect l="0" t="0" r="r" b="b"/>
              <a:pathLst>
                <a:path w="556" h="812">
                  <a:moveTo>
                    <a:pt x="0" y="812"/>
                  </a:moveTo>
                  <a:cubicBezTo>
                    <a:pt x="96" y="725"/>
                    <a:pt x="193" y="638"/>
                    <a:pt x="268" y="544"/>
                  </a:cubicBezTo>
                  <a:cubicBezTo>
                    <a:pt x="343" y="450"/>
                    <a:pt x="400" y="339"/>
                    <a:pt x="448" y="248"/>
                  </a:cubicBezTo>
                  <a:cubicBezTo>
                    <a:pt x="496" y="157"/>
                    <a:pt x="538" y="41"/>
                    <a:pt x="556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8" name="Rectangle 89"/>
          <p:cNvSpPr>
            <a:spLocks noChangeArrowheads="1"/>
          </p:cNvSpPr>
          <p:nvPr/>
        </p:nvSpPr>
        <p:spPr bwMode="auto">
          <a:xfrm>
            <a:off x="3858457" y="2910280"/>
            <a:ext cx="3028950" cy="1045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With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= .05 and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  k</a:t>
            </a:r>
            <a:r>
              <a:rPr lang="en-US" dirty="0">
                <a:effectLst/>
                <a:latin typeface="+mn-lt"/>
              </a:rPr>
              <a:t> - 1 = 3 - 1 = 2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          degrees of freedom</a:t>
            </a:r>
          </a:p>
        </p:txBody>
      </p:sp>
      <p:sp>
        <p:nvSpPr>
          <p:cNvPr id="29" name="Text Box 90"/>
          <p:cNvSpPr txBox="1">
            <a:spLocks noChangeArrowheads="1"/>
          </p:cNvSpPr>
          <p:nvPr/>
        </p:nvSpPr>
        <p:spPr bwMode="auto">
          <a:xfrm>
            <a:off x="2748514" y="2438693"/>
            <a:ext cx="37871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/>
                <a:latin typeface="+mn-lt"/>
              </a:rPr>
              <a:t> 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if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.05 or </a:t>
            </a:r>
            <a:r>
              <a:rPr lang="en-US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&gt; 5.991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539879" y="1002941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396476383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utoUpdateAnimBg="0"/>
      <p:bldP spid="19" grpId="0" autoUpdateAnimBg="0"/>
      <p:bldP spid="20" grpId="0" autoUpdateAnimBg="0"/>
      <p:bldP spid="21" grpId="0" autoUpdateAnimBg="0"/>
      <p:bldP spid="28" grpId="0" autoUpdateAnimBg="0"/>
      <p:bldP spid="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700088" y="2025617"/>
            <a:ext cx="70294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Conclusion Using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</a:t>
            </a:r>
          </a:p>
        </p:txBody>
      </p:sp>
      <p:sp>
        <p:nvSpPr>
          <p:cNvPr id="155722" name="Text Box 74"/>
          <p:cNvSpPr txBox="1">
            <a:spLocks noChangeArrowheads="1"/>
          </p:cNvSpPr>
          <p:nvPr/>
        </p:nvSpPr>
        <p:spPr bwMode="auto">
          <a:xfrm>
            <a:off x="1608839" y="4190562"/>
            <a:ext cx="5142498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 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.  We can reject the null hypothesis.</a:t>
            </a:r>
          </a:p>
        </p:txBody>
      </p:sp>
      <p:sp>
        <p:nvSpPr>
          <p:cNvPr id="155724" name="Text Box 76"/>
          <p:cNvSpPr txBox="1">
            <a:spLocks noChangeArrowheads="1"/>
          </p:cNvSpPr>
          <p:nvPr/>
        </p:nvSpPr>
        <p:spPr bwMode="auto">
          <a:xfrm>
            <a:off x="1348699" y="3518401"/>
            <a:ext cx="5674958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Because </a:t>
            </a:r>
            <a:r>
              <a:rPr lang="en-US" i="1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8.670 is between 9.210 and 7.378, the area in the upper tail of the distribution is between .01 and .025.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64311" y="2463225"/>
            <a:ext cx="5541758" cy="892114"/>
            <a:chOff x="1947584" y="2144485"/>
            <a:chExt cx="7370731" cy="1186543"/>
          </a:xfrm>
        </p:grpSpPr>
        <p:sp>
          <p:nvSpPr>
            <p:cNvPr id="3" name="Rectangle 2"/>
            <p:cNvSpPr/>
            <p:nvPr/>
          </p:nvSpPr>
          <p:spPr>
            <a:xfrm>
              <a:off x="1947584" y="2144485"/>
              <a:ext cx="7261729" cy="118654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725" name="Text Box 77"/>
            <p:cNvSpPr txBox="1">
              <a:spLocks noChangeArrowheads="1"/>
            </p:cNvSpPr>
            <p:nvPr/>
          </p:nvSpPr>
          <p:spPr bwMode="auto">
            <a:xfrm>
              <a:off x="2002014" y="2258006"/>
              <a:ext cx="7106293" cy="4912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Area in Upper Tail      .10       .05       .025       .01       .005</a:t>
              </a:r>
            </a:p>
          </p:txBody>
        </p:sp>
        <p:sp>
          <p:nvSpPr>
            <p:cNvPr id="155726" name="Text Box 78"/>
            <p:cNvSpPr txBox="1">
              <a:spLocks noChangeArrowheads="1"/>
            </p:cNvSpPr>
            <p:nvPr/>
          </p:nvSpPr>
          <p:spPr bwMode="auto">
            <a:xfrm>
              <a:off x="2015618" y="2724390"/>
              <a:ext cx="7302697" cy="4912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effectLst/>
                  <a:latin typeface="Symbol" panose="05050102010706020507" pitchFamily="18" charset="2"/>
                </a:rPr>
                <a:t>c</a:t>
              </a:r>
              <a:r>
                <a:rPr lang="en-US" baseline="30000" dirty="0">
                  <a:effectLst/>
                  <a:latin typeface="+mn-lt"/>
                </a:rPr>
                <a:t>2</a:t>
              </a:r>
              <a:r>
                <a:rPr lang="en-US" dirty="0">
                  <a:effectLst/>
                  <a:latin typeface="+mn-lt"/>
                </a:rPr>
                <a:t> Value (df = 2)       4.605   5.991   7.378    9.210   10.597</a:t>
              </a:r>
            </a:p>
          </p:txBody>
        </p:sp>
        <p:sp>
          <p:nvSpPr>
            <p:cNvPr id="155733" name="AutoShape 85"/>
            <p:cNvSpPr>
              <a:spLocks noChangeArrowheads="1"/>
            </p:cNvSpPr>
            <p:nvPr/>
          </p:nvSpPr>
          <p:spPr bwMode="auto">
            <a:xfrm>
              <a:off x="6265519" y="2700918"/>
              <a:ext cx="1889953" cy="457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734" name="AutoShape 86"/>
            <p:cNvSpPr>
              <a:spLocks noChangeArrowheads="1"/>
            </p:cNvSpPr>
            <p:nvPr/>
          </p:nvSpPr>
          <p:spPr bwMode="auto">
            <a:xfrm>
              <a:off x="6265519" y="2262768"/>
              <a:ext cx="1889953" cy="43815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2383540" y="4530604"/>
            <a:ext cx="3606800" cy="381945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750" tIns="34375" rIns="68750" bIns="34375" numCol="1" rtlCol="0" anchor="t" anchorCtr="0" compatLnSpc="1">
            <a:prstTxWarp prst="textNoShape">
              <a:avLst/>
            </a:prstTxWarp>
          </a:bodyPr>
          <a:lstStyle/>
          <a:p>
            <a:pPr marL="343769" indent="-343769" algn="ctr" defTabSz="687537" eaLnBrk="0" hangingPunct="0"/>
            <a:r>
              <a:rPr lang="en-US" sz="1805" dirty="0">
                <a:latin typeface="+mn-lt"/>
              </a:rPr>
              <a:t>(Actual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is .0131)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23564" y="944539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329963379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2" grpId="0" autoUpdateAnimBg="0"/>
      <p:bldP spid="155724" grpId="0" autoUpdateAnimBg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04332" y="2055631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have concluded that the population proportions for the three populations of home owners are not equal.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2249" y="2736355"/>
            <a:ext cx="7327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To identify where the differences between population proportions exist, we will rely on a multiple comparisons procedure.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9999" y="1013364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42033829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64916" y="1097778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97473" y="1715192"/>
            <a:ext cx="750728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begin by computing the three sample proportions.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1760" y="3729627"/>
            <a:ext cx="75676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will use a multiple comparison procedure known as the Marascuilo procedure.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56601" y="2198001"/>
                <a:ext cx="3072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Colonial: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97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135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=.7185</m:t>
                    </m:r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601" y="2198001"/>
                <a:ext cx="3072188" cy="369332"/>
              </a:xfrm>
              <a:prstGeom prst="rect">
                <a:avLst/>
              </a:prstGeom>
              <a:blipFill>
                <a:blip r:embed="rId2"/>
                <a:stretch>
                  <a:fillRect l="-1587" t="-116667" b="-18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55037" y="2721788"/>
                <a:ext cx="3236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Log Cabin: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83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101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=.8218</m:t>
                    </m:r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37" y="2721788"/>
                <a:ext cx="3236207" cy="369332"/>
              </a:xfrm>
              <a:prstGeom prst="rect">
                <a:avLst/>
              </a:prstGeom>
              <a:blipFill>
                <a:blip r:embed="rId3"/>
                <a:stretch>
                  <a:fillRect l="-1507" t="-116393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75183" y="3242181"/>
                <a:ext cx="3119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A-Frame: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80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124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=.6452</m:t>
                    </m:r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183" y="3242181"/>
                <a:ext cx="3119252" cy="369332"/>
              </a:xfrm>
              <a:prstGeom prst="rect">
                <a:avLst/>
              </a:prstGeom>
              <a:blipFill>
                <a:blip r:embed="rId4"/>
                <a:stretch>
                  <a:fillRect l="-1563" t="-11833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5176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700088" y="1691151"/>
            <a:ext cx="70294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Marascuilo Procedure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39814" y="2114871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We compute the absolute value of the pairwise difference between sample proportions.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2292" y="276576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Colonial and Log Cabin: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2292" y="3224093"/>
            <a:ext cx="226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Colonial and A-Frame: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2291" y="3711073"/>
            <a:ext cx="241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Log Cabin and A-Frame: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90794" y="1062653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2849" y="2742353"/>
                <a:ext cx="3568156" cy="3693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effectLst/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effectLst/>
                            <a:latin typeface="Cambria Math"/>
                          </a:rPr>
                          <m:t>.7185−.8218</m:t>
                        </m:r>
                      </m:e>
                    </m:d>
                    <m:r>
                      <a:rPr lang="en-US" b="0" i="1" dirty="0" smtClean="0"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+mn-lt"/>
                  </a:rPr>
                  <a:t>= .1033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849" y="2742353"/>
                <a:ext cx="3568156" cy="369332"/>
              </a:xfrm>
              <a:prstGeom prst="rect">
                <a:avLst/>
              </a:prstGeom>
              <a:blipFill>
                <a:blip r:embed="rId2"/>
                <a:stretch>
                  <a:fillRect t="-10000" r="-513" b="-2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19039" y="3224093"/>
                <a:ext cx="3568156" cy="3693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effectLst/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effectLst/>
                            <a:latin typeface="Cambria Math"/>
                          </a:rPr>
                          <m:t>.7185−.6452</m:t>
                        </m:r>
                      </m:e>
                    </m:d>
                    <m:r>
                      <a:rPr lang="en-US" b="0" i="1" dirty="0" smtClean="0"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+mn-lt"/>
                  </a:rPr>
                  <a:t>= .0733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39" y="3224093"/>
                <a:ext cx="3568156" cy="369332"/>
              </a:xfrm>
              <a:prstGeom prst="rect">
                <a:avLst/>
              </a:prstGeom>
              <a:blipFill>
                <a:blip r:embed="rId3"/>
                <a:stretch>
                  <a:fillRect t="-10000" r="-513" b="-2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9039" y="3687666"/>
                <a:ext cx="3568156" cy="3693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effectLst/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effectLst/>
                            <a:latin typeface="Cambria Math"/>
                          </a:rPr>
                          <m:t>.8218−.6452</m:t>
                        </m:r>
                      </m:e>
                    </m:d>
                    <m:r>
                      <a:rPr lang="en-US" b="0" i="1" dirty="0" smtClean="0"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+mn-lt"/>
                  </a:rPr>
                  <a:t>= .1766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39" y="3687666"/>
                <a:ext cx="3568156" cy="369332"/>
              </a:xfrm>
              <a:prstGeom prst="rect">
                <a:avLst/>
              </a:prstGeom>
              <a:blipFill>
                <a:blip r:embed="rId4"/>
                <a:stretch>
                  <a:fillRect t="-9836" r="-513" b="-2459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75036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700089" y="1689159"/>
            <a:ext cx="8151812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Critical Values for the Marascuilo Pairwise Comparison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84069" y="2084564"/>
            <a:ext cx="768508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For each pairwise comparison compute a critical value as follows: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9784" y="3507208"/>
            <a:ext cx="317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For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= .05 and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= 3: </a:t>
            </a:r>
            <a:r>
              <a:rPr lang="en-US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5.991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41064" y="2554759"/>
                <a:ext cx="4024710" cy="82042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𝐶𝑉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064" y="2554759"/>
                <a:ext cx="4024710" cy="820427"/>
              </a:xfrm>
              <a:prstGeom prst="rect">
                <a:avLst/>
              </a:prstGeom>
              <a:blipFill>
                <a:blip r:embed="rId2"/>
                <a:stretch>
                  <a:fillRect b="-74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37783" y="1080900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</p:spTree>
    <p:extLst>
      <p:ext uri="{BB962C8B-B14F-4D97-AF65-F5344CB8AC3E}">
        <p14:creationId xmlns:p14="http://schemas.microsoft.com/office/powerpoint/2010/main" val="387938250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3"/>
          <p:cNvSpPr>
            <a:spLocks noChangeArrowheads="1"/>
          </p:cNvSpPr>
          <p:nvPr/>
        </p:nvSpPr>
        <p:spPr bwMode="auto">
          <a:xfrm>
            <a:off x="700089" y="1691151"/>
            <a:ext cx="8151812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Pairwise Comparison Tests 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579" y="1047813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07771" y="2186888"/>
            <a:ext cx="6800695" cy="2238633"/>
            <a:chOff x="1606378" y="1776948"/>
            <a:chExt cx="9045160" cy="2977459"/>
          </a:xfrm>
        </p:grpSpPr>
        <p:sp>
          <p:nvSpPr>
            <p:cNvPr id="21" name="Rectangle 20"/>
            <p:cNvSpPr/>
            <p:nvPr/>
          </p:nvSpPr>
          <p:spPr>
            <a:xfrm>
              <a:off x="1606378" y="1776948"/>
              <a:ext cx="9045160" cy="297745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15777" y="2310546"/>
              <a:ext cx="676287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effectLst/>
                  <a:latin typeface="+mn-lt"/>
                </a:rPr>
                <a:t>CV</a:t>
              </a:r>
              <a:r>
                <a:rPr lang="en-US" i="1" baseline="-25000" dirty="0">
                  <a:effectLst/>
                  <a:latin typeface="+mn-lt"/>
                </a:rPr>
                <a:t>ij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27235" y="1878746"/>
              <a:ext cx="1768918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Significant if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77128" y="2325478"/>
              <a:ext cx="2856691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Pairwise Comparison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76597" y="2323246"/>
              <a:ext cx="900151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effectLst/>
                  <a:latin typeface="+mn-lt"/>
                </a:rPr>
                <a:t>&gt; CV</a:t>
              </a:r>
              <a:r>
                <a:rPr lang="en-US" i="1" baseline="-25000" dirty="0">
                  <a:effectLst/>
                  <a:latin typeface="+mn-lt"/>
                </a:rPr>
                <a:t>ij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24343" y="3011278"/>
              <a:ext cx="2941290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Colonial vs. Log Cabin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4341" y="3557379"/>
              <a:ext cx="2785736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Colonial vs. A-Frame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24341" y="4116178"/>
              <a:ext cx="2990413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Log Cabin vs. A-Frame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17721" y="2873811"/>
              <a:ext cx="944924" cy="17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.1033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.0733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.1766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53494" y="2873811"/>
              <a:ext cx="944924" cy="17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.1329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.1415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.1405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16022" y="2998578"/>
              <a:ext cx="2067406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Not Significant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16022" y="3557379"/>
              <a:ext cx="2067406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Not Significant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00234" y="4103478"/>
              <a:ext cx="1534393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Significant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715724" y="2950011"/>
              <a:ext cx="87069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5310509" y="2205658"/>
                  <a:ext cx="1420457" cy="547170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>
                    <a:effectLst/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0509" y="2205658"/>
                  <a:ext cx="1420457" cy="547170"/>
                </a:xfrm>
                <a:prstGeom prst="rect">
                  <a:avLst/>
                </a:prstGeom>
                <a:blipFill>
                  <a:blip r:embed="rId2"/>
                  <a:stretch>
                    <a:fillRect r="-8000" b="-746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8376998" y="2249104"/>
                  <a:ext cx="1420457" cy="547170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>
                    <a:effectLst/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6998" y="2249104"/>
                  <a:ext cx="1420457" cy="547170"/>
                </a:xfrm>
                <a:prstGeom prst="rect">
                  <a:avLst/>
                </a:prstGeom>
                <a:blipFill>
                  <a:blip r:embed="rId3"/>
                  <a:stretch>
                    <a:fillRect r="-8571" b="-746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6414796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53" y="1039721"/>
            <a:ext cx="7772400" cy="1105252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Comparing Multiple Proportions, Test of Independence and Goodness of Fit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19329" y="2185154"/>
            <a:ext cx="7727950" cy="430538"/>
          </a:xfrm>
          <a:noFill/>
          <a:ln/>
        </p:spPr>
        <p:txBody>
          <a:bodyPr>
            <a:normAutofit/>
          </a:bodyPr>
          <a:lstStyle/>
          <a:p>
            <a:pPr marL="227013" indent="-227013">
              <a:buSzTx/>
            </a:pPr>
            <a:r>
              <a:rPr lang="en-US" sz="1800" dirty="0"/>
              <a:t>Testing For Equality of Three or More Population Proportions</a:t>
            </a:r>
            <a:endParaRPr lang="en-US" sz="1800" dirty="0">
              <a:solidFill>
                <a:srgbClr val="FFCCCC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819329" y="3308700"/>
            <a:ext cx="233108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Goodness of Fit Test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819329" y="2729503"/>
            <a:ext cx="246253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314544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allAtOnce" autoUpdateAnimBg="0"/>
      <p:bldP spid="6194" grpId="0" autoUpdateAnimBg="0"/>
      <p:bldP spid="619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22328" y="976677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Goodness of Fit Test: Multinomial Probability Distribution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46125" y="1669187"/>
            <a:ext cx="4422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1.   State the null and alternative hypotheses.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584324" y="2097586"/>
            <a:ext cx="68738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90321" indent="-390321"/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:  The population follows a multinomial distribution with specified   probabilities for each of the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categories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584324" y="2849083"/>
            <a:ext cx="68738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90321" indent="-390321"/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:  The population does not follow a multinomial distribution with specified probabilities for each of the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categories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8817EAE7-AB9F-4691-9F94-FA371001F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3632048"/>
            <a:ext cx="7720497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3769" indent="-343769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effectLst/>
                <a:latin typeface="+mn-lt"/>
              </a:rPr>
              <a:t>2.   Select a random sample and record the observed frequency, </a:t>
            </a:r>
            <a:r>
              <a:rPr lang="en-US" i="1" dirty="0">
                <a:effectLst/>
                <a:latin typeface="+mn-lt"/>
              </a:rPr>
              <a:t>f</a:t>
            </a:r>
            <a:r>
              <a:rPr lang="en-US" i="1" baseline="-25000" dirty="0">
                <a:effectLst/>
                <a:latin typeface="+mn-lt"/>
              </a:rPr>
              <a:t>i </a:t>
            </a:r>
            <a:r>
              <a:rPr lang="en-US" dirty="0">
                <a:effectLst/>
                <a:latin typeface="+mn-lt"/>
              </a:rPr>
              <a:t>, for each of the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categories.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CD853387-45A3-422D-9859-6EE964A6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4298063"/>
            <a:ext cx="7708900" cy="64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5" dirty="0">
                <a:latin typeface="+mn-lt"/>
              </a:rPr>
              <a:t>3.   Assuming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is true, compute the expected frequency, </a:t>
            </a:r>
            <a:r>
              <a:rPr lang="en-US" sz="1805" i="1" dirty="0" err="1">
                <a:latin typeface="+mn-lt"/>
              </a:rPr>
              <a:t>e</a:t>
            </a:r>
            <a:r>
              <a:rPr lang="en-US" sz="1805" i="1" baseline="-25000" dirty="0" err="1">
                <a:latin typeface="+mn-lt"/>
              </a:rPr>
              <a:t>i</a:t>
            </a:r>
            <a:r>
              <a:rPr lang="en-US" sz="1805" i="1" baseline="-25000" dirty="0">
                <a:latin typeface="+mn-lt"/>
              </a:rPr>
              <a:t> </a:t>
            </a:r>
            <a:r>
              <a:rPr lang="en-US" sz="1805" dirty="0">
                <a:latin typeface="+mn-lt"/>
              </a:rPr>
              <a:t>, in each category by multiplying the category probability by the sample size.</a:t>
            </a:r>
          </a:p>
        </p:txBody>
      </p:sp>
    </p:spTree>
    <p:extLst>
      <p:ext uri="{BB962C8B-B14F-4D97-AF65-F5344CB8AC3E}">
        <p14:creationId xmlns:p14="http://schemas.microsoft.com/office/powerpoint/2010/main" val="420791231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/>
      <p:bldP spid="6" grpId="0"/>
      <p:bldP spid="8" grpId="0" autoUpdateAnimBg="0"/>
      <p:bldP spid="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0414" y="1906299"/>
            <a:ext cx="41470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4.   Compute the value of the test statistic.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78134" y="4391387"/>
            <a:ext cx="7470776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34090" indent="-734090"/>
            <a:r>
              <a:rPr lang="en-US" sz="1805" dirty="0">
                <a:latin typeface="+mn-lt"/>
              </a:rPr>
              <a:t>  Note:  The test statistic has a chi-square distribution with </a:t>
            </a:r>
            <a:r>
              <a:rPr lang="en-US" sz="1805" i="1" dirty="0">
                <a:latin typeface="+mn-lt"/>
              </a:rPr>
              <a:t>k</a:t>
            </a:r>
            <a:r>
              <a:rPr lang="en-US" sz="1805" dirty="0">
                <a:latin typeface="+mn-lt"/>
              </a:rPr>
              <a:t> – 1 </a:t>
            </a:r>
            <a:r>
              <a:rPr lang="en-US" sz="1805" dirty="0" err="1">
                <a:latin typeface="+mn-lt"/>
              </a:rPr>
              <a:t>df</a:t>
            </a:r>
            <a:r>
              <a:rPr lang="en-US" sz="1805" dirty="0">
                <a:latin typeface="+mn-lt"/>
              </a:rPr>
              <a:t> provided   that the expected frequencies are 5 or more for all categories.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186883" y="3327232"/>
            <a:ext cx="36678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/>
                <a:latin typeface="+mn-lt"/>
              </a:rPr>
              <a:t>f</a:t>
            </a:r>
            <a:r>
              <a:rPr lang="en-US" i="1" baseline="-25000" dirty="0">
                <a:effectLst/>
                <a:latin typeface="+mn-lt"/>
              </a:rPr>
              <a:t>i</a:t>
            </a:r>
            <a:r>
              <a:rPr lang="en-US" dirty="0">
                <a:effectLst/>
                <a:latin typeface="+mn-lt"/>
              </a:rPr>
              <a:t> = observed frequency for category </a:t>
            </a:r>
            <a:r>
              <a:rPr lang="en-US" i="1" dirty="0" err="1">
                <a:effectLst/>
                <a:latin typeface="+mn-lt"/>
              </a:rPr>
              <a:t>i</a:t>
            </a:r>
            <a:endParaRPr lang="en-US" i="1" dirty="0">
              <a:effectLst/>
              <a:latin typeface="+mn-lt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45170" y="3669435"/>
            <a:ext cx="3696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err="1">
                <a:effectLst/>
                <a:latin typeface="+mn-lt"/>
              </a:rPr>
              <a:t>e</a:t>
            </a:r>
            <a:r>
              <a:rPr lang="en-US" i="1" baseline="-25000" dirty="0" err="1">
                <a:effectLst/>
                <a:latin typeface="+mn-lt"/>
              </a:rPr>
              <a:t>i</a:t>
            </a:r>
            <a:r>
              <a:rPr lang="en-US" dirty="0">
                <a:effectLst/>
                <a:latin typeface="+mn-lt"/>
              </a:rPr>
              <a:t> = expected frequency for category </a:t>
            </a:r>
            <a:r>
              <a:rPr lang="en-US" i="1" dirty="0" err="1">
                <a:effectLst/>
                <a:latin typeface="+mn-lt"/>
              </a:rPr>
              <a:t>i</a:t>
            </a:r>
            <a:endParaRPr lang="en-US" i="1" dirty="0">
              <a:effectLst/>
              <a:latin typeface="+mn-lt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190101" y="3998862"/>
            <a:ext cx="2515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= number of categories</a:t>
            </a:r>
            <a:endParaRPr lang="en-US" i="1" dirty="0">
              <a:effectLst/>
              <a:latin typeface="+mn-lt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103469" y="3328012"/>
            <a:ext cx="842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where: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86121" y="2302899"/>
                <a:ext cx="2056524" cy="8769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effectLst/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/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𝑘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effectLst/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effectLst/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effectLst/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21" y="2302899"/>
                <a:ext cx="2056524" cy="8769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41181" y="1074388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Goodness of Fit Test: Multinomial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79520214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/>
      <p:bldP spid="8" grpId="0" autoUpdateAnimBg="0"/>
      <p:bldP spid="9" grpId="0" autoUpdateAnimBg="0"/>
      <p:bldP spid="10" grpId="0" autoUpdateAnimBg="0"/>
      <p:bldP spid="11" grpId="0" autoUpdateAnimBg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79185" y="3289250"/>
            <a:ext cx="38436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where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 is the significance level and there are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- 1 degrees of freedom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23925" y="2189158"/>
            <a:ext cx="18735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05343" y="2782978"/>
            <a:ext cx="2382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Critical value approach: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55366" y="2189158"/>
            <a:ext cx="23012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if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+mn-lt"/>
              </a:rPr>
              <a:t>a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58825" y="1745147"/>
            <a:ext cx="1883016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5" dirty="0">
                <a:latin typeface="+mn-lt"/>
              </a:rPr>
              <a:t>5.   Rejection rule: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3556405" y="2766213"/>
                <a:ext cx="2000419" cy="36933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5400" dir="3600000" algn="ctr" rotWithShape="0">
                  <a:schemeClr val="bg2"/>
                </a:outerShdw>
              </a:effectLst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Reject </a:t>
                </a:r>
                <a:r>
                  <a:rPr lang="en-US" i="1" dirty="0">
                    <a:effectLst/>
                    <a:latin typeface="+mn-lt"/>
                  </a:rPr>
                  <a:t>H</a:t>
                </a:r>
                <a:r>
                  <a:rPr lang="en-US" baseline="-25000" dirty="0">
                    <a:effectLst/>
                    <a:latin typeface="+mn-lt"/>
                  </a:rPr>
                  <a:t>0</a:t>
                </a:r>
                <a:r>
                  <a:rPr lang="en-US" dirty="0">
                    <a:effectLst/>
                    <a:latin typeface="+mn-lt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u="sng" dirty="0">
                    <a:effectLst/>
                    <a:latin typeface="+mn-lt"/>
                  </a:rPr>
                  <a:t>&gt;</a:t>
                </a:r>
                <a:r>
                  <a:rPr lang="en-US" dirty="0">
                    <a:effectLst/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effectLst/>
                    <a:latin typeface="+mn-lt"/>
                  </a:rPr>
                  <a:t> </a:t>
                </a:r>
                <a:endParaRPr lang="en-US" i="1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3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56405" y="2766213"/>
                <a:ext cx="2000419" cy="369332"/>
              </a:xfrm>
              <a:prstGeom prst="rect">
                <a:avLst/>
              </a:prstGeom>
              <a:blipFill>
                <a:blip r:embed="rId2"/>
                <a:stretch>
                  <a:fillRect l="-592" t="-4938"/>
                </a:stretch>
              </a:blipFill>
              <a:ln>
                <a:noFill/>
              </a:ln>
              <a:effectLst>
                <a:outerShdw dist="25400" dir="36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50608" y="1078546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Goodness of Fit Test: Multinomial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5791513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4635" y="1049003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8748" y="1696687"/>
            <a:ext cx="7024687" cy="41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57827" algn="l"/>
              </a:tabLst>
            </a:pPr>
            <a:r>
              <a:rPr lang="en-US" dirty="0">
                <a:effectLst/>
                <a:latin typeface="+mn-lt"/>
              </a:rPr>
              <a:t>  </a:t>
            </a:r>
            <a:r>
              <a:rPr lang="en-US" sz="2000" dirty="0">
                <a:effectLst/>
                <a:latin typeface="+mn-lt"/>
              </a:rPr>
              <a:t>Example:  Finger Lakes Homes (A)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1087620" y="2082549"/>
            <a:ext cx="73891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Finger Lakes Homes manufactures four models of prefabricated homes, a two-story colonial, a log cabin, a split-level, and an A-frame.  To help in production planning, management would like to determine if previous customer purchases indicate that there is a preference in the style selected.</a:t>
            </a:r>
          </a:p>
        </p:txBody>
      </p:sp>
    </p:spTree>
    <p:extLst>
      <p:ext uri="{BB962C8B-B14F-4D97-AF65-F5344CB8AC3E}">
        <p14:creationId xmlns:p14="http://schemas.microsoft.com/office/powerpoint/2010/main" val="280995192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709081" y="2834556"/>
            <a:ext cx="3756701" cy="1101887"/>
            <a:chOff x="3603171" y="2475079"/>
            <a:chExt cx="4996543" cy="1465548"/>
          </a:xfrm>
        </p:grpSpPr>
        <p:sp>
          <p:nvSpPr>
            <p:cNvPr id="2" name="Rectangle 1"/>
            <p:cNvSpPr/>
            <p:nvPr/>
          </p:nvSpPr>
          <p:spPr>
            <a:xfrm>
              <a:off x="3603171" y="2475079"/>
              <a:ext cx="4996543" cy="146554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3759552" y="2551281"/>
              <a:ext cx="4773915" cy="1301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                                     Split-      A-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Model   Colonial   Log   Level   Frame</a:t>
              </a:r>
              <a:endParaRPr lang="en-US" dirty="0">
                <a:effectLst/>
                <a:latin typeface="+mn-lt"/>
              </a:endParaRP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# Sold</a:t>
              </a:r>
              <a:r>
                <a:rPr lang="en-US" b="1" dirty="0">
                  <a:effectLst/>
                  <a:latin typeface="+mn-lt"/>
                </a:rPr>
                <a:t>    </a:t>
              </a:r>
              <a:r>
                <a:rPr lang="en-US" dirty="0">
                  <a:effectLst/>
                  <a:latin typeface="+mn-lt"/>
                </a:rPr>
                <a:t>     30          20       35         15</a:t>
              </a:r>
              <a:endParaRPr lang="en-US" sz="1654" dirty="0">
                <a:latin typeface="+mn-lt"/>
              </a:endParaRPr>
            </a:p>
          </p:txBody>
        </p:sp>
      </p:grpSp>
      <p:sp>
        <p:nvSpPr>
          <p:cNvPr id="6" name="Text Box 87"/>
          <p:cNvSpPr txBox="1">
            <a:spLocks noChangeArrowheads="1"/>
          </p:cNvSpPr>
          <p:nvPr/>
        </p:nvSpPr>
        <p:spPr bwMode="auto">
          <a:xfrm>
            <a:off x="983418" y="2058936"/>
            <a:ext cx="7226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The number of homes sold of each model for 100 sales over the past two years is shown below.</a:t>
            </a:r>
          </a:p>
        </p:txBody>
      </p:sp>
      <p:sp>
        <p:nvSpPr>
          <p:cNvPr id="8" name="Rectangle 89"/>
          <p:cNvSpPr>
            <a:spLocks noChangeArrowheads="1"/>
          </p:cNvSpPr>
          <p:nvPr/>
        </p:nvSpPr>
        <p:spPr bwMode="auto">
          <a:xfrm>
            <a:off x="698748" y="1693369"/>
            <a:ext cx="7024687" cy="41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57827" algn="l"/>
              </a:tabLst>
            </a:pPr>
            <a:r>
              <a:rPr lang="en-US" sz="2000" dirty="0">
                <a:effectLst/>
                <a:latin typeface="+mn-lt"/>
              </a:rPr>
              <a:t>Example:  Finger Lakes Homes (A)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63489" y="1055832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33899952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8748" y="1694469"/>
            <a:ext cx="7772400" cy="41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Hypotheses</a:t>
            </a: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725764" y="3310837"/>
            <a:ext cx="5346015" cy="1588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where: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C</a:t>
            </a:r>
            <a:r>
              <a:rPr lang="en-US" dirty="0">
                <a:effectLst/>
                <a:latin typeface="+mn-lt"/>
              </a:rPr>
              <a:t> = population proportion that purchase a colonial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L</a:t>
            </a:r>
            <a:r>
              <a:rPr lang="en-US" baseline="-25000" dirty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 = population proportion that purchase a log cabin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S</a:t>
            </a:r>
            <a:r>
              <a:rPr lang="en-US" baseline="-25000" dirty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 = population proportion that purchase a split-level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 = population proportion that purchase an A-frame</a:t>
            </a:r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1703389" y="2150679"/>
            <a:ext cx="2533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: 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C</a:t>
            </a:r>
            <a:r>
              <a:rPr lang="en-US" dirty="0">
                <a:effectLst/>
                <a:latin typeface="+mn-lt"/>
              </a:rPr>
              <a:t> =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L</a:t>
            </a:r>
            <a:r>
              <a:rPr lang="en-US" dirty="0">
                <a:effectLst/>
                <a:latin typeface="+mn-lt"/>
              </a:rPr>
              <a:t> =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S</a:t>
            </a:r>
            <a:r>
              <a:rPr lang="en-US" dirty="0">
                <a:effectLst/>
                <a:latin typeface="+mn-lt"/>
              </a:rPr>
              <a:t> =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baseline="-25000" dirty="0" err="1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 = .25</a:t>
            </a:r>
          </a:p>
        </p:txBody>
      </p:sp>
      <p:sp>
        <p:nvSpPr>
          <p:cNvPr id="8" name="Text Box 76"/>
          <p:cNvSpPr txBox="1">
            <a:spLocks noChangeArrowheads="1"/>
          </p:cNvSpPr>
          <p:nvPr/>
        </p:nvSpPr>
        <p:spPr bwMode="auto">
          <a:xfrm>
            <a:off x="1698625" y="2523075"/>
            <a:ext cx="4179349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>
                <a:effectLst/>
                <a:latin typeface="+mn-lt"/>
              </a:rPr>
              <a:t>H</a:t>
            </a:r>
            <a:r>
              <a:rPr lang="en-US" baseline="-25000">
                <a:effectLst/>
                <a:latin typeface="+mn-lt"/>
              </a:rPr>
              <a:t>a</a:t>
            </a:r>
            <a:r>
              <a:rPr lang="en-US">
                <a:effectLst/>
                <a:latin typeface="+mn-lt"/>
              </a:rPr>
              <a:t>:  The population proportions are </a:t>
            </a:r>
            <a:r>
              <a:rPr lang="en-US" u="sng">
                <a:effectLst/>
                <a:latin typeface="+mn-lt"/>
              </a:rPr>
              <a:t>not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/>
                <a:latin typeface="+mn-lt"/>
              </a:rPr>
              <a:t>        </a:t>
            </a:r>
            <a:r>
              <a:rPr lang="en-US" i="1">
                <a:effectLst/>
                <a:latin typeface="+mn-lt"/>
              </a:rPr>
              <a:t>p</a:t>
            </a:r>
            <a:r>
              <a:rPr lang="en-US" baseline="-25000">
                <a:effectLst/>
                <a:latin typeface="+mn-lt"/>
              </a:rPr>
              <a:t>C</a:t>
            </a:r>
            <a:r>
              <a:rPr lang="en-US">
                <a:effectLst/>
                <a:latin typeface="+mn-lt"/>
              </a:rPr>
              <a:t> = .25, </a:t>
            </a:r>
            <a:r>
              <a:rPr lang="en-US" i="1">
                <a:effectLst/>
                <a:latin typeface="+mn-lt"/>
              </a:rPr>
              <a:t>p</a:t>
            </a:r>
            <a:r>
              <a:rPr lang="en-US" baseline="-25000">
                <a:effectLst/>
                <a:latin typeface="+mn-lt"/>
              </a:rPr>
              <a:t>L</a:t>
            </a:r>
            <a:r>
              <a:rPr lang="en-US">
                <a:effectLst/>
                <a:latin typeface="+mn-lt"/>
              </a:rPr>
              <a:t> = .25, </a:t>
            </a:r>
            <a:r>
              <a:rPr lang="en-US" i="1">
                <a:effectLst/>
                <a:latin typeface="+mn-lt"/>
              </a:rPr>
              <a:t>p</a:t>
            </a:r>
            <a:r>
              <a:rPr lang="en-US" baseline="-25000">
                <a:effectLst/>
                <a:latin typeface="+mn-lt"/>
              </a:rPr>
              <a:t>S</a:t>
            </a:r>
            <a:r>
              <a:rPr lang="en-US">
                <a:effectLst/>
                <a:latin typeface="+mn-lt"/>
              </a:rPr>
              <a:t> = .25, and </a:t>
            </a:r>
            <a:r>
              <a:rPr lang="en-US" i="1">
                <a:effectLst/>
                <a:latin typeface="+mn-lt"/>
              </a:rPr>
              <a:t>p</a:t>
            </a:r>
            <a:r>
              <a:rPr lang="en-US" baseline="-25000">
                <a:effectLst/>
                <a:latin typeface="+mn-lt"/>
              </a:rPr>
              <a:t>A</a:t>
            </a:r>
            <a:r>
              <a:rPr lang="en-US">
                <a:effectLst/>
                <a:latin typeface="+mn-lt"/>
              </a:rPr>
              <a:t> = .25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12571" y="1053851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215579536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0088" y="1694903"/>
            <a:ext cx="7772400" cy="41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Rejection Rule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738313" y="2953956"/>
            <a:ext cx="0" cy="19574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755541" y="2931280"/>
            <a:ext cx="3707304" cy="1977758"/>
          </a:xfrm>
          <a:custGeom>
            <a:avLst/>
            <a:gdLst>
              <a:gd name="T0" fmla="*/ 0 w 3080"/>
              <a:gd name="T1" fmla="*/ 1657 h 1657"/>
              <a:gd name="T2" fmla="*/ 2972 w 3080"/>
              <a:gd name="T3" fmla="*/ 1629 h 1657"/>
              <a:gd name="T4" fmla="*/ 2812 w 3080"/>
              <a:gd name="T5" fmla="*/ 1589 h 1657"/>
              <a:gd name="T6" fmla="*/ 2664 w 3080"/>
              <a:gd name="T7" fmla="*/ 1541 h 1657"/>
              <a:gd name="T8" fmla="*/ 2500 w 3080"/>
              <a:gd name="T9" fmla="*/ 1481 h 1657"/>
              <a:gd name="T10" fmla="*/ 2336 w 3080"/>
              <a:gd name="T11" fmla="*/ 1389 h 1657"/>
              <a:gd name="T12" fmla="*/ 2228 w 3080"/>
              <a:gd name="T13" fmla="*/ 1297 h 1657"/>
              <a:gd name="T14" fmla="*/ 2092 w 3080"/>
              <a:gd name="T15" fmla="*/ 1165 h 1657"/>
              <a:gd name="T16" fmla="*/ 1984 w 3080"/>
              <a:gd name="T17" fmla="*/ 1033 h 1657"/>
              <a:gd name="T18" fmla="*/ 1858 w 3080"/>
              <a:gd name="T19" fmla="*/ 861 h 1657"/>
              <a:gd name="T20" fmla="*/ 1813 w 3080"/>
              <a:gd name="T21" fmla="*/ 795 h 1657"/>
              <a:gd name="T22" fmla="*/ 1769 w 3080"/>
              <a:gd name="T23" fmla="*/ 723 h 1657"/>
              <a:gd name="T24" fmla="*/ 1726 w 3080"/>
              <a:gd name="T25" fmla="*/ 651 h 1657"/>
              <a:gd name="T26" fmla="*/ 1684 w 3080"/>
              <a:gd name="T27" fmla="*/ 573 h 1657"/>
              <a:gd name="T28" fmla="*/ 1642 w 3080"/>
              <a:gd name="T29" fmla="*/ 513 h 1657"/>
              <a:gd name="T30" fmla="*/ 1606 w 3080"/>
              <a:gd name="T31" fmla="*/ 450 h 1657"/>
              <a:gd name="T32" fmla="*/ 1570 w 3080"/>
              <a:gd name="T33" fmla="*/ 393 h 1657"/>
              <a:gd name="T34" fmla="*/ 1516 w 3080"/>
              <a:gd name="T35" fmla="*/ 324 h 1657"/>
              <a:gd name="T36" fmla="*/ 1462 w 3080"/>
              <a:gd name="T37" fmla="*/ 249 h 1657"/>
              <a:gd name="T38" fmla="*/ 1411 w 3080"/>
              <a:gd name="T39" fmla="*/ 186 h 1657"/>
              <a:gd name="T40" fmla="*/ 1354 w 3080"/>
              <a:gd name="T41" fmla="*/ 129 h 1657"/>
              <a:gd name="T42" fmla="*/ 1291 w 3080"/>
              <a:gd name="T43" fmla="*/ 66 h 1657"/>
              <a:gd name="T44" fmla="*/ 1213 w 3080"/>
              <a:gd name="T45" fmla="*/ 11 h 1657"/>
              <a:gd name="T46" fmla="*/ 1135 w 3080"/>
              <a:gd name="T47" fmla="*/ 0 h 1657"/>
              <a:gd name="T48" fmla="*/ 1067 w 3080"/>
              <a:gd name="T49" fmla="*/ 5 h 1657"/>
              <a:gd name="T50" fmla="*/ 1006 w 3080"/>
              <a:gd name="T51" fmla="*/ 39 h 1657"/>
              <a:gd name="T52" fmla="*/ 931 w 3080"/>
              <a:gd name="T53" fmla="*/ 96 h 1657"/>
              <a:gd name="T54" fmla="*/ 868 w 3080"/>
              <a:gd name="T55" fmla="*/ 162 h 1657"/>
              <a:gd name="T56" fmla="*/ 815 w 3080"/>
              <a:gd name="T57" fmla="*/ 233 h 1657"/>
              <a:gd name="T58" fmla="*/ 767 w 3080"/>
              <a:gd name="T59" fmla="*/ 293 h 1657"/>
              <a:gd name="T60" fmla="*/ 731 w 3080"/>
              <a:gd name="T61" fmla="*/ 365 h 1657"/>
              <a:gd name="T62" fmla="*/ 688 w 3080"/>
              <a:gd name="T63" fmla="*/ 435 h 1657"/>
              <a:gd name="T64" fmla="*/ 652 w 3080"/>
              <a:gd name="T65" fmla="*/ 501 h 1657"/>
              <a:gd name="T66" fmla="*/ 616 w 3080"/>
              <a:gd name="T67" fmla="*/ 573 h 1657"/>
              <a:gd name="T68" fmla="*/ 586 w 3080"/>
              <a:gd name="T69" fmla="*/ 642 h 1657"/>
              <a:gd name="T70" fmla="*/ 556 w 3080"/>
              <a:gd name="T71" fmla="*/ 720 h 1657"/>
              <a:gd name="T72" fmla="*/ 531 w 3080"/>
              <a:gd name="T73" fmla="*/ 794 h 1657"/>
              <a:gd name="T74" fmla="*/ 502 w 3080"/>
              <a:gd name="T75" fmla="*/ 869 h 1657"/>
              <a:gd name="T76" fmla="*/ 475 w 3080"/>
              <a:gd name="T77" fmla="*/ 939 h 1657"/>
              <a:gd name="T78" fmla="*/ 450 w 3080"/>
              <a:gd name="T79" fmla="*/ 1008 h 1657"/>
              <a:gd name="T80" fmla="*/ 419 w 3080"/>
              <a:gd name="T81" fmla="*/ 1073 h 1657"/>
              <a:gd name="T82" fmla="*/ 324 w 3080"/>
              <a:gd name="T83" fmla="*/ 1257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80" h="1657">
                <a:moveTo>
                  <a:pt x="160" y="1481"/>
                </a:moveTo>
                <a:lnTo>
                  <a:pt x="0" y="1657"/>
                </a:lnTo>
                <a:lnTo>
                  <a:pt x="3080" y="1657"/>
                </a:lnTo>
                <a:lnTo>
                  <a:pt x="2972" y="1629"/>
                </a:lnTo>
                <a:lnTo>
                  <a:pt x="2892" y="1609"/>
                </a:lnTo>
                <a:lnTo>
                  <a:pt x="2812" y="1589"/>
                </a:lnTo>
                <a:lnTo>
                  <a:pt x="2736" y="1565"/>
                </a:lnTo>
                <a:lnTo>
                  <a:pt x="2664" y="1541"/>
                </a:lnTo>
                <a:lnTo>
                  <a:pt x="2584" y="1517"/>
                </a:lnTo>
                <a:lnTo>
                  <a:pt x="2500" y="1481"/>
                </a:lnTo>
                <a:lnTo>
                  <a:pt x="2408" y="1437"/>
                </a:lnTo>
                <a:lnTo>
                  <a:pt x="2336" y="1389"/>
                </a:lnTo>
                <a:lnTo>
                  <a:pt x="2288" y="1349"/>
                </a:lnTo>
                <a:lnTo>
                  <a:pt x="2228" y="1297"/>
                </a:lnTo>
                <a:lnTo>
                  <a:pt x="2160" y="1237"/>
                </a:lnTo>
                <a:lnTo>
                  <a:pt x="2092" y="1165"/>
                </a:lnTo>
                <a:lnTo>
                  <a:pt x="2036" y="1101"/>
                </a:lnTo>
                <a:lnTo>
                  <a:pt x="1984" y="1033"/>
                </a:lnTo>
                <a:lnTo>
                  <a:pt x="1920" y="961"/>
                </a:lnTo>
                <a:lnTo>
                  <a:pt x="1858" y="861"/>
                </a:lnTo>
                <a:lnTo>
                  <a:pt x="1837" y="825"/>
                </a:lnTo>
                <a:lnTo>
                  <a:pt x="1813" y="795"/>
                </a:lnTo>
                <a:lnTo>
                  <a:pt x="1789" y="759"/>
                </a:lnTo>
                <a:lnTo>
                  <a:pt x="1769" y="723"/>
                </a:lnTo>
                <a:lnTo>
                  <a:pt x="1747" y="681"/>
                </a:lnTo>
                <a:lnTo>
                  <a:pt x="1726" y="651"/>
                </a:lnTo>
                <a:lnTo>
                  <a:pt x="1708" y="606"/>
                </a:lnTo>
                <a:lnTo>
                  <a:pt x="1684" y="573"/>
                </a:lnTo>
                <a:lnTo>
                  <a:pt x="1666" y="549"/>
                </a:lnTo>
                <a:lnTo>
                  <a:pt x="1642" y="513"/>
                </a:lnTo>
                <a:lnTo>
                  <a:pt x="1627" y="483"/>
                </a:lnTo>
                <a:lnTo>
                  <a:pt x="1606" y="450"/>
                </a:lnTo>
                <a:lnTo>
                  <a:pt x="1588" y="423"/>
                </a:lnTo>
                <a:lnTo>
                  <a:pt x="1570" y="393"/>
                </a:lnTo>
                <a:lnTo>
                  <a:pt x="1546" y="360"/>
                </a:lnTo>
                <a:lnTo>
                  <a:pt x="1516" y="324"/>
                </a:lnTo>
                <a:lnTo>
                  <a:pt x="1489" y="285"/>
                </a:lnTo>
                <a:lnTo>
                  <a:pt x="1462" y="249"/>
                </a:lnTo>
                <a:lnTo>
                  <a:pt x="1435" y="219"/>
                </a:lnTo>
                <a:lnTo>
                  <a:pt x="1411" y="186"/>
                </a:lnTo>
                <a:lnTo>
                  <a:pt x="1385" y="155"/>
                </a:lnTo>
                <a:lnTo>
                  <a:pt x="1354" y="129"/>
                </a:lnTo>
                <a:lnTo>
                  <a:pt x="1324" y="99"/>
                </a:lnTo>
                <a:lnTo>
                  <a:pt x="1291" y="66"/>
                </a:lnTo>
                <a:lnTo>
                  <a:pt x="1249" y="36"/>
                </a:lnTo>
                <a:lnTo>
                  <a:pt x="1213" y="11"/>
                </a:lnTo>
                <a:lnTo>
                  <a:pt x="1171" y="0"/>
                </a:lnTo>
                <a:lnTo>
                  <a:pt x="1135" y="0"/>
                </a:lnTo>
                <a:lnTo>
                  <a:pt x="1099" y="0"/>
                </a:lnTo>
                <a:lnTo>
                  <a:pt x="1067" y="5"/>
                </a:lnTo>
                <a:lnTo>
                  <a:pt x="1035" y="21"/>
                </a:lnTo>
                <a:lnTo>
                  <a:pt x="1006" y="39"/>
                </a:lnTo>
                <a:lnTo>
                  <a:pt x="970" y="63"/>
                </a:lnTo>
                <a:lnTo>
                  <a:pt x="931" y="96"/>
                </a:lnTo>
                <a:lnTo>
                  <a:pt x="899" y="125"/>
                </a:lnTo>
                <a:lnTo>
                  <a:pt x="868" y="162"/>
                </a:lnTo>
                <a:lnTo>
                  <a:pt x="839" y="197"/>
                </a:lnTo>
                <a:lnTo>
                  <a:pt x="815" y="233"/>
                </a:lnTo>
                <a:lnTo>
                  <a:pt x="789" y="263"/>
                </a:lnTo>
                <a:lnTo>
                  <a:pt x="767" y="293"/>
                </a:lnTo>
                <a:lnTo>
                  <a:pt x="745" y="330"/>
                </a:lnTo>
                <a:lnTo>
                  <a:pt x="731" y="365"/>
                </a:lnTo>
                <a:lnTo>
                  <a:pt x="707" y="401"/>
                </a:lnTo>
                <a:lnTo>
                  <a:pt x="688" y="435"/>
                </a:lnTo>
                <a:lnTo>
                  <a:pt x="671" y="473"/>
                </a:lnTo>
                <a:lnTo>
                  <a:pt x="652" y="501"/>
                </a:lnTo>
                <a:lnTo>
                  <a:pt x="634" y="537"/>
                </a:lnTo>
                <a:lnTo>
                  <a:pt x="616" y="573"/>
                </a:lnTo>
                <a:lnTo>
                  <a:pt x="601" y="609"/>
                </a:lnTo>
                <a:lnTo>
                  <a:pt x="586" y="642"/>
                </a:lnTo>
                <a:lnTo>
                  <a:pt x="571" y="681"/>
                </a:lnTo>
                <a:lnTo>
                  <a:pt x="556" y="720"/>
                </a:lnTo>
                <a:lnTo>
                  <a:pt x="543" y="756"/>
                </a:lnTo>
                <a:lnTo>
                  <a:pt x="531" y="794"/>
                </a:lnTo>
                <a:lnTo>
                  <a:pt x="517" y="831"/>
                </a:lnTo>
                <a:lnTo>
                  <a:pt x="502" y="869"/>
                </a:lnTo>
                <a:lnTo>
                  <a:pt x="487" y="906"/>
                </a:lnTo>
                <a:lnTo>
                  <a:pt x="475" y="939"/>
                </a:lnTo>
                <a:lnTo>
                  <a:pt x="463" y="974"/>
                </a:lnTo>
                <a:lnTo>
                  <a:pt x="450" y="1008"/>
                </a:lnTo>
                <a:lnTo>
                  <a:pt x="435" y="1038"/>
                </a:lnTo>
                <a:lnTo>
                  <a:pt x="419" y="1073"/>
                </a:lnTo>
                <a:lnTo>
                  <a:pt x="376" y="1157"/>
                </a:lnTo>
                <a:lnTo>
                  <a:pt x="324" y="1257"/>
                </a:lnTo>
                <a:lnTo>
                  <a:pt x="244" y="138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484484" y="4536640"/>
            <a:ext cx="1091478" cy="372396"/>
          </a:xfrm>
          <a:custGeom>
            <a:avLst/>
            <a:gdLst>
              <a:gd name="T0" fmla="*/ 0 w 842"/>
              <a:gd name="T1" fmla="*/ 0 h 312"/>
              <a:gd name="T2" fmla="*/ 0 w 842"/>
              <a:gd name="T3" fmla="*/ 309 h 312"/>
              <a:gd name="T4" fmla="*/ 842 w 842"/>
              <a:gd name="T5" fmla="*/ 312 h 312"/>
              <a:gd name="T6" fmla="*/ 827 w 842"/>
              <a:gd name="T7" fmla="*/ 306 h 312"/>
              <a:gd name="T8" fmla="*/ 796 w 842"/>
              <a:gd name="T9" fmla="*/ 300 h 312"/>
              <a:gd name="T10" fmla="*/ 768 w 842"/>
              <a:gd name="T11" fmla="*/ 294 h 312"/>
              <a:gd name="T12" fmla="*/ 732 w 842"/>
              <a:gd name="T13" fmla="*/ 288 h 312"/>
              <a:gd name="T14" fmla="*/ 694 w 842"/>
              <a:gd name="T15" fmla="*/ 279 h 312"/>
              <a:gd name="T16" fmla="*/ 659 w 842"/>
              <a:gd name="T17" fmla="*/ 272 h 312"/>
              <a:gd name="T18" fmla="*/ 624 w 842"/>
              <a:gd name="T19" fmla="*/ 266 h 312"/>
              <a:gd name="T20" fmla="*/ 582 w 842"/>
              <a:gd name="T21" fmla="*/ 254 h 312"/>
              <a:gd name="T22" fmla="*/ 546 w 842"/>
              <a:gd name="T23" fmla="*/ 246 h 312"/>
              <a:gd name="T24" fmla="*/ 513 w 842"/>
              <a:gd name="T25" fmla="*/ 237 h 312"/>
              <a:gd name="T26" fmla="*/ 485 w 842"/>
              <a:gd name="T27" fmla="*/ 227 h 312"/>
              <a:gd name="T28" fmla="*/ 447 w 842"/>
              <a:gd name="T29" fmla="*/ 218 h 312"/>
              <a:gd name="T30" fmla="*/ 414 w 842"/>
              <a:gd name="T31" fmla="*/ 207 h 312"/>
              <a:gd name="T32" fmla="*/ 384 w 842"/>
              <a:gd name="T33" fmla="*/ 200 h 312"/>
              <a:gd name="T34" fmla="*/ 352 w 842"/>
              <a:gd name="T35" fmla="*/ 188 h 312"/>
              <a:gd name="T36" fmla="*/ 321 w 842"/>
              <a:gd name="T37" fmla="*/ 176 h 312"/>
              <a:gd name="T38" fmla="*/ 284 w 842"/>
              <a:gd name="T39" fmla="*/ 164 h 312"/>
              <a:gd name="T40" fmla="*/ 248 w 842"/>
              <a:gd name="T41" fmla="*/ 148 h 312"/>
              <a:gd name="T42" fmla="*/ 208 w 842"/>
              <a:gd name="T43" fmla="*/ 132 h 312"/>
              <a:gd name="T44" fmla="*/ 174 w 842"/>
              <a:gd name="T45" fmla="*/ 114 h 312"/>
              <a:gd name="T46" fmla="*/ 144 w 842"/>
              <a:gd name="T47" fmla="*/ 100 h 312"/>
              <a:gd name="T48" fmla="*/ 113 w 842"/>
              <a:gd name="T49" fmla="*/ 80 h 312"/>
              <a:gd name="T50" fmla="*/ 72 w 842"/>
              <a:gd name="T51" fmla="*/ 54 h 312"/>
              <a:gd name="T52" fmla="*/ 40 w 842"/>
              <a:gd name="T53" fmla="*/ 32 h 312"/>
              <a:gd name="T54" fmla="*/ 17 w 842"/>
              <a:gd name="T55" fmla="*/ 14 h 312"/>
              <a:gd name="T56" fmla="*/ 0 w 842"/>
              <a:gd name="T57" fmla="*/ 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2" h="312">
                <a:moveTo>
                  <a:pt x="0" y="0"/>
                </a:moveTo>
                <a:lnTo>
                  <a:pt x="0" y="309"/>
                </a:lnTo>
                <a:lnTo>
                  <a:pt x="842" y="312"/>
                </a:lnTo>
                <a:lnTo>
                  <a:pt x="827" y="306"/>
                </a:lnTo>
                <a:lnTo>
                  <a:pt x="796" y="300"/>
                </a:lnTo>
                <a:lnTo>
                  <a:pt x="768" y="294"/>
                </a:lnTo>
                <a:lnTo>
                  <a:pt x="732" y="288"/>
                </a:lnTo>
                <a:lnTo>
                  <a:pt x="694" y="279"/>
                </a:lnTo>
                <a:lnTo>
                  <a:pt x="659" y="272"/>
                </a:lnTo>
                <a:lnTo>
                  <a:pt x="624" y="266"/>
                </a:lnTo>
                <a:lnTo>
                  <a:pt x="582" y="254"/>
                </a:lnTo>
                <a:lnTo>
                  <a:pt x="546" y="246"/>
                </a:lnTo>
                <a:lnTo>
                  <a:pt x="513" y="237"/>
                </a:lnTo>
                <a:lnTo>
                  <a:pt x="485" y="227"/>
                </a:lnTo>
                <a:lnTo>
                  <a:pt x="447" y="218"/>
                </a:lnTo>
                <a:lnTo>
                  <a:pt x="414" y="207"/>
                </a:lnTo>
                <a:lnTo>
                  <a:pt x="384" y="200"/>
                </a:lnTo>
                <a:lnTo>
                  <a:pt x="352" y="188"/>
                </a:lnTo>
                <a:lnTo>
                  <a:pt x="321" y="176"/>
                </a:lnTo>
                <a:lnTo>
                  <a:pt x="284" y="164"/>
                </a:lnTo>
                <a:lnTo>
                  <a:pt x="248" y="148"/>
                </a:lnTo>
                <a:lnTo>
                  <a:pt x="208" y="132"/>
                </a:lnTo>
                <a:lnTo>
                  <a:pt x="174" y="114"/>
                </a:lnTo>
                <a:lnTo>
                  <a:pt x="144" y="100"/>
                </a:lnTo>
                <a:lnTo>
                  <a:pt x="113" y="80"/>
                </a:lnTo>
                <a:lnTo>
                  <a:pt x="72" y="54"/>
                </a:lnTo>
                <a:lnTo>
                  <a:pt x="40" y="32"/>
                </a:lnTo>
                <a:lnTo>
                  <a:pt x="17" y="14"/>
                </a:lnTo>
                <a:lnTo>
                  <a:pt x="0" y="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30375" y="4905457"/>
            <a:ext cx="4669931" cy="42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9"/>
          <p:cNvSpPr>
            <a:spLocks noChangeArrowheads="1"/>
          </p:cNvSpPr>
          <p:nvPr/>
        </p:nvSpPr>
        <p:spPr bwMode="auto">
          <a:xfrm>
            <a:off x="4488777" y="4110018"/>
            <a:ext cx="1588" cy="886828"/>
          </a:xfrm>
          <a:custGeom>
            <a:avLst/>
            <a:gdLst>
              <a:gd name="T0" fmla="*/ 0 w 1"/>
              <a:gd name="T1" fmla="*/ 0 h 743"/>
              <a:gd name="T2" fmla="*/ 1 w 1"/>
              <a:gd name="T3" fmla="*/ 743 h 7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43">
                <a:moveTo>
                  <a:pt x="0" y="0"/>
                </a:moveTo>
                <a:lnTo>
                  <a:pt x="1" y="743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46213" y="4673356"/>
            <a:ext cx="348993" cy="34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Symbol" pitchFamily="18" charset="2"/>
              </a:rPr>
              <a:t></a:t>
            </a:r>
            <a:r>
              <a:rPr lang="en-US" baseline="30000" dirty="0">
                <a:effectLst/>
              </a:rPr>
              <a:t>2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094271" y="4988911"/>
            <a:ext cx="773761" cy="34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  7.815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505076" y="4299377"/>
            <a:ext cx="1711000" cy="34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Do Not 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728542" y="4308668"/>
            <a:ext cx="995091" cy="34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734436" y="2801179"/>
            <a:ext cx="3830401" cy="2093536"/>
            <a:chOff x="1075" y="1634"/>
            <a:chExt cx="3190" cy="1754"/>
          </a:xfrm>
        </p:grpSpPr>
        <p:sp>
          <p:nvSpPr>
            <p:cNvPr id="15" name="Arc 15"/>
            <p:cNvSpPr>
              <a:spLocks/>
            </p:cNvSpPr>
            <p:nvPr/>
          </p:nvSpPr>
          <p:spPr bwMode="auto">
            <a:xfrm rot="3423864">
              <a:off x="2803" y="2629"/>
              <a:ext cx="866" cy="285"/>
            </a:xfrm>
            <a:custGeom>
              <a:avLst/>
              <a:gdLst>
                <a:gd name="G0" fmla="+- 21 0 0"/>
                <a:gd name="G1" fmla="+- 0 0 0"/>
                <a:gd name="G2" fmla="+- 21600 0 0"/>
                <a:gd name="T0" fmla="*/ 17867 w 17867"/>
                <a:gd name="T1" fmla="*/ 12169 h 21600"/>
                <a:gd name="T2" fmla="*/ 0 w 17867"/>
                <a:gd name="T3" fmla="*/ 21600 h 21600"/>
                <a:gd name="T4" fmla="*/ 21 w 1786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67" h="21600" fill="none" extrusionOk="0">
                  <a:moveTo>
                    <a:pt x="17866" y="12168"/>
                  </a:moveTo>
                  <a:cubicBezTo>
                    <a:pt x="13843" y="18069"/>
                    <a:pt x="7162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</a:path>
                <a:path w="17867" h="21600" stroke="0" extrusionOk="0">
                  <a:moveTo>
                    <a:pt x="17866" y="12168"/>
                  </a:moveTo>
                  <a:cubicBezTo>
                    <a:pt x="13843" y="18069"/>
                    <a:pt x="7162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  <a:lnTo>
                    <a:pt x="2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rc 16"/>
            <p:cNvSpPr>
              <a:spLocks/>
            </p:cNvSpPr>
            <p:nvPr/>
          </p:nvSpPr>
          <p:spPr bwMode="auto">
            <a:xfrm rot="623505">
              <a:off x="3449" y="3150"/>
              <a:ext cx="816" cy="178"/>
            </a:xfrm>
            <a:custGeom>
              <a:avLst/>
              <a:gdLst>
                <a:gd name="G0" fmla="+- 19809 0 0"/>
                <a:gd name="G1" fmla="+- 0 0 0"/>
                <a:gd name="G2" fmla="+- 21600 0 0"/>
                <a:gd name="T0" fmla="*/ 20642 w 20642"/>
                <a:gd name="T1" fmla="*/ 21584 h 21600"/>
                <a:gd name="T2" fmla="*/ 0 w 20642"/>
                <a:gd name="T3" fmla="*/ 8612 h 21600"/>
                <a:gd name="T4" fmla="*/ 19809 w 2064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2" h="21600" fill="none" extrusionOk="0">
                  <a:moveTo>
                    <a:pt x="20641" y="21583"/>
                  </a:moveTo>
                  <a:cubicBezTo>
                    <a:pt x="20364" y="21594"/>
                    <a:pt x="20086" y="21599"/>
                    <a:pt x="19809" y="21600"/>
                  </a:cubicBezTo>
                  <a:cubicBezTo>
                    <a:pt x="11209" y="21600"/>
                    <a:pt x="3428" y="16498"/>
                    <a:pt x="0" y="8611"/>
                  </a:cubicBezTo>
                </a:path>
                <a:path w="20642" h="21600" stroke="0" extrusionOk="0">
                  <a:moveTo>
                    <a:pt x="20641" y="21583"/>
                  </a:moveTo>
                  <a:cubicBezTo>
                    <a:pt x="20364" y="21594"/>
                    <a:pt x="20086" y="21599"/>
                    <a:pt x="19809" y="21600"/>
                  </a:cubicBezTo>
                  <a:cubicBezTo>
                    <a:pt x="11209" y="21600"/>
                    <a:pt x="3428" y="16498"/>
                    <a:pt x="0" y="8611"/>
                  </a:cubicBezTo>
                  <a:lnTo>
                    <a:pt x="1980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rc 17"/>
            <p:cNvSpPr>
              <a:spLocks/>
            </p:cNvSpPr>
            <p:nvPr/>
          </p:nvSpPr>
          <p:spPr bwMode="auto">
            <a:xfrm rot="6485904">
              <a:off x="1450" y="1975"/>
              <a:ext cx="994" cy="373"/>
            </a:xfrm>
            <a:custGeom>
              <a:avLst/>
              <a:gdLst>
                <a:gd name="G0" fmla="+- 21520 0 0"/>
                <a:gd name="G1" fmla="+- 0 0 0"/>
                <a:gd name="G2" fmla="+- 21600 0 0"/>
                <a:gd name="T0" fmla="*/ 21520 w 21520"/>
                <a:gd name="T1" fmla="*/ 21600 h 21600"/>
                <a:gd name="T2" fmla="*/ 0 w 21520"/>
                <a:gd name="T3" fmla="*/ 1856 h 21600"/>
                <a:gd name="T4" fmla="*/ 21520 w 2152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20" h="21600" fill="none" extrusionOk="0">
                  <a:moveTo>
                    <a:pt x="21520" y="21600"/>
                  </a:moveTo>
                  <a:cubicBezTo>
                    <a:pt x="10310" y="21600"/>
                    <a:pt x="963" y="13024"/>
                    <a:pt x="-1" y="1856"/>
                  </a:cubicBezTo>
                </a:path>
                <a:path w="21520" h="21600" stroke="0" extrusionOk="0">
                  <a:moveTo>
                    <a:pt x="21520" y="21600"/>
                  </a:moveTo>
                  <a:cubicBezTo>
                    <a:pt x="10310" y="21600"/>
                    <a:pt x="963" y="13024"/>
                    <a:pt x="-1" y="1856"/>
                  </a:cubicBezTo>
                  <a:lnTo>
                    <a:pt x="2152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rc 18"/>
            <p:cNvSpPr>
              <a:spLocks/>
            </p:cNvSpPr>
            <p:nvPr/>
          </p:nvSpPr>
          <p:spPr bwMode="auto">
            <a:xfrm rot="14520000">
              <a:off x="2072" y="2013"/>
              <a:ext cx="981" cy="22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5 w 21595"/>
                <a:gd name="T1" fmla="*/ 462 h 21600"/>
                <a:gd name="T2" fmla="*/ 0 w 21595"/>
                <a:gd name="T3" fmla="*/ 21600 h 21600"/>
                <a:gd name="T4" fmla="*/ 0 w 2159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5" h="21600" fill="none" extrusionOk="0">
                  <a:moveTo>
                    <a:pt x="21595" y="462"/>
                  </a:moveTo>
                  <a:cubicBezTo>
                    <a:pt x="21343" y="12208"/>
                    <a:pt x="11749" y="21599"/>
                    <a:pt x="0" y="21600"/>
                  </a:cubicBezTo>
                </a:path>
                <a:path w="21595" h="21600" stroke="0" extrusionOk="0">
                  <a:moveTo>
                    <a:pt x="21595" y="462"/>
                  </a:moveTo>
                  <a:cubicBezTo>
                    <a:pt x="21343" y="12208"/>
                    <a:pt x="1174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 rot="-100623">
              <a:off x="1075" y="2576"/>
              <a:ext cx="556" cy="812"/>
            </a:xfrm>
            <a:custGeom>
              <a:avLst/>
              <a:gdLst>
                <a:gd name="T0" fmla="*/ 0 w 556"/>
                <a:gd name="T1" fmla="*/ 812 h 812"/>
                <a:gd name="T2" fmla="*/ 268 w 556"/>
                <a:gd name="T3" fmla="*/ 544 h 812"/>
                <a:gd name="T4" fmla="*/ 448 w 556"/>
                <a:gd name="T5" fmla="*/ 248 h 812"/>
                <a:gd name="T6" fmla="*/ 556 w 556"/>
                <a:gd name="T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6" h="812">
                  <a:moveTo>
                    <a:pt x="0" y="812"/>
                  </a:moveTo>
                  <a:cubicBezTo>
                    <a:pt x="96" y="725"/>
                    <a:pt x="193" y="638"/>
                    <a:pt x="268" y="544"/>
                  </a:cubicBezTo>
                  <a:cubicBezTo>
                    <a:pt x="343" y="450"/>
                    <a:pt x="400" y="339"/>
                    <a:pt x="448" y="248"/>
                  </a:cubicBezTo>
                  <a:cubicBezTo>
                    <a:pt x="496" y="157"/>
                    <a:pt x="538" y="41"/>
                    <a:pt x="556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Rectangle 89"/>
          <p:cNvSpPr>
            <a:spLocks noChangeArrowheads="1"/>
          </p:cNvSpPr>
          <p:nvPr/>
        </p:nvSpPr>
        <p:spPr bwMode="auto">
          <a:xfrm>
            <a:off x="3686021" y="2770919"/>
            <a:ext cx="3028950" cy="104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With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= .05 and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  k</a:t>
            </a:r>
            <a:r>
              <a:rPr lang="en-US" dirty="0">
                <a:effectLst/>
                <a:latin typeface="+mn-lt"/>
              </a:rPr>
              <a:t> - 1 = 4 - 1 = 3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       degrees of freedom</a:t>
            </a:r>
          </a:p>
        </p:txBody>
      </p:sp>
      <p:sp>
        <p:nvSpPr>
          <p:cNvPr id="22" name="Text Box 90"/>
          <p:cNvSpPr txBox="1">
            <a:spLocks noChangeArrowheads="1"/>
          </p:cNvSpPr>
          <p:nvPr/>
        </p:nvSpPr>
        <p:spPr bwMode="auto">
          <a:xfrm>
            <a:off x="2738407" y="2094934"/>
            <a:ext cx="36111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54" dirty="0"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sz="1654" dirty="0">
                <a:latin typeface="+mn-lt"/>
              </a:rPr>
              <a:t> if </a:t>
            </a:r>
            <a:r>
              <a:rPr lang="en-US" sz="1654" i="1" dirty="0">
                <a:latin typeface="+mn-lt"/>
              </a:rPr>
              <a:t>p</a:t>
            </a:r>
            <a:r>
              <a:rPr lang="en-US" sz="1654" dirty="0">
                <a:latin typeface="+mn-lt"/>
              </a:rPr>
              <a:t>-value </a:t>
            </a:r>
            <a:r>
              <a:rPr lang="en-US" sz="1654" u="sng" dirty="0">
                <a:latin typeface="+mn-lt"/>
              </a:rPr>
              <a:t>&lt;</a:t>
            </a:r>
            <a:r>
              <a:rPr lang="en-US" sz="1654" dirty="0">
                <a:latin typeface="+mn-lt"/>
              </a:rPr>
              <a:t> .05 or </a:t>
            </a:r>
            <a:r>
              <a:rPr lang="en-US" sz="1654" dirty="0">
                <a:latin typeface="Symbol" panose="05050102010706020507" pitchFamily="18" charset="2"/>
              </a:rPr>
              <a:t>c</a:t>
            </a:r>
            <a:r>
              <a:rPr lang="en-US" sz="1654" baseline="30000" dirty="0">
                <a:latin typeface="+mn-lt"/>
              </a:rPr>
              <a:t>2</a:t>
            </a:r>
            <a:r>
              <a:rPr lang="en-US" sz="1654" dirty="0">
                <a:latin typeface="+mn-lt"/>
              </a:rPr>
              <a:t> &gt; 7.815.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02577" y="1081883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106583513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utoUpdateAnimBg="0"/>
      <p:bldP spid="11" grpId="0" autoUpdateAnimBg="0"/>
      <p:bldP spid="12" grpId="0" autoUpdateAnimBg="0"/>
      <p:bldP spid="13" grpId="0" autoUpdateAnimBg="0"/>
      <p:bldP spid="21" grpId="0" autoUpdateAnimBg="0"/>
      <p:bldP spid="2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0088" y="1691152"/>
            <a:ext cx="7772400" cy="183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Expected Frequencies</a:t>
            </a:r>
          </a:p>
          <a:p>
            <a:pPr lvl="1">
              <a:spcBef>
                <a:spcPct val="20000"/>
              </a:spcBef>
              <a:buSzPct val="125000"/>
            </a:pPr>
            <a:r>
              <a:rPr lang="en-US" dirty="0">
                <a:effectLst/>
                <a:latin typeface="+mn-lt"/>
              </a:rPr>
              <a:t> 	       </a:t>
            </a:r>
          </a:p>
          <a:p>
            <a:pPr>
              <a:spcBef>
                <a:spcPct val="20000"/>
              </a:spcBef>
              <a:buSzPct val="75000"/>
            </a:pPr>
            <a:r>
              <a:rPr lang="en-US" dirty="0">
                <a:effectLst/>
                <a:latin typeface="+mn-lt"/>
              </a:rPr>
              <a:t>		     </a:t>
            </a:r>
          </a:p>
          <a:p>
            <a:pPr marL="257827" indent="-257827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</a:pPr>
            <a:endParaRPr lang="en-US" sz="902" dirty="0">
              <a:latin typeface="+mn-lt"/>
            </a:endParaRPr>
          </a:p>
          <a:p>
            <a:pPr marL="257827" indent="-257827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</a:pPr>
            <a:endParaRPr lang="en-US" sz="902" dirty="0">
              <a:latin typeface="+mn-lt"/>
            </a:endParaRPr>
          </a:p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Test Statistic</a:t>
            </a:r>
          </a:p>
        </p:txBody>
      </p:sp>
      <p:sp>
        <p:nvSpPr>
          <p:cNvPr id="9" name="Text Box 77"/>
          <p:cNvSpPr txBox="1">
            <a:spLocks noChangeArrowheads="1"/>
          </p:cNvSpPr>
          <p:nvPr/>
        </p:nvSpPr>
        <p:spPr bwMode="auto">
          <a:xfrm>
            <a:off x="2565632" y="2109257"/>
            <a:ext cx="3951723" cy="70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i="1" dirty="0">
                <a:latin typeface="+mn-lt"/>
              </a:rPr>
              <a:t>e</a:t>
            </a:r>
            <a:r>
              <a:rPr lang="en-US" sz="1805" baseline="-25000" dirty="0">
                <a:latin typeface="+mn-lt"/>
              </a:rPr>
              <a:t>1 </a:t>
            </a:r>
            <a:r>
              <a:rPr lang="en-US" sz="1805" dirty="0">
                <a:latin typeface="+mn-lt"/>
              </a:rPr>
              <a:t> = .25(100) = 25      </a:t>
            </a:r>
            <a:r>
              <a:rPr lang="en-US" sz="1805" i="1" dirty="0">
                <a:latin typeface="+mn-lt"/>
              </a:rPr>
              <a:t>e</a:t>
            </a:r>
            <a:r>
              <a:rPr lang="en-US" sz="1805" baseline="-25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.25(100) = 25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latin typeface="+mn-lt"/>
              </a:rPr>
              <a:t>  e</a:t>
            </a:r>
            <a:r>
              <a:rPr lang="en-US" sz="1805" baseline="-25000" dirty="0">
                <a:latin typeface="+mn-lt"/>
              </a:rPr>
              <a:t>3</a:t>
            </a:r>
            <a:r>
              <a:rPr lang="en-US" sz="1805" dirty="0">
                <a:latin typeface="+mn-lt"/>
              </a:rPr>
              <a:t> = .25(100) = 25      </a:t>
            </a:r>
            <a:r>
              <a:rPr lang="en-US" sz="1805" i="1" dirty="0">
                <a:latin typeface="+mn-lt"/>
              </a:rPr>
              <a:t>e</a:t>
            </a:r>
            <a:r>
              <a:rPr lang="en-US" sz="1805" baseline="-25000" dirty="0">
                <a:latin typeface="+mn-lt"/>
              </a:rPr>
              <a:t>4</a:t>
            </a:r>
            <a:r>
              <a:rPr lang="en-US" sz="1805" dirty="0">
                <a:latin typeface="+mn-lt"/>
              </a:rPr>
              <a:t> = .25(100) = 25</a:t>
            </a:r>
          </a:p>
        </p:txBody>
      </p:sp>
      <p:sp>
        <p:nvSpPr>
          <p:cNvPr id="10" name="Text Box 78"/>
          <p:cNvSpPr txBox="1">
            <a:spLocks noChangeArrowheads="1"/>
          </p:cNvSpPr>
          <p:nvPr/>
        </p:nvSpPr>
        <p:spPr bwMode="auto">
          <a:xfrm>
            <a:off x="2741634" y="4063498"/>
            <a:ext cx="15376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= 1 + 1 + 4 + 4 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=    10</a:t>
            </a:r>
            <a:endParaRPr lang="en-US" sz="1654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21050" y="3411769"/>
                <a:ext cx="4507131" cy="52443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effectLst/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effectLst/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30−25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effectLst/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>
                    <a:effectLst/>
                    <a:latin typeface="+mn-lt"/>
                  </a:rPr>
                  <a:t>  +</a:t>
                </a:r>
                <a:r>
                  <a:rPr lang="en-US" dirty="0">
                    <a:effectLst/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effectLst/>
                                    <a:latin typeface="Cambria Math"/>
                                    <a:ea typeface="Cambria Math"/>
                                  </a:rPr>
                                  <m:t>0−25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>
                    <a:effectLst/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effectLst/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effectLst/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  <m:r>
                                  <a:rPr lang="en-US" i="1">
                                    <a:effectLst/>
                                    <a:latin typeface="Cambria Math"/>
                                    <a:ea typeface="Cambria Math"/>
                                  </a:rPr>
                                  <m:t>−25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>
                    <a:effectLst/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effectLst/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15</m:t>
                                </m:r>
                                <m:r>
                                  <a:rPr lang="en-US" i="1">
                                    <a:effectLst/>
                                    <a:latin typeface="Cambria Math"/>
                                    <a:ea typeface="Cambria Math"/>
                                  </a:rPr>
                                  <m:t>−25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50" y="3411769"/>
                <a:ext cx="4507131" cy="524439"/>
              </a:xfrm>
              <a:prstGeom prst="rect">
                <a:avLst/>
              </a:prstGeom>
              <a:blipFill>
                <a:blip r:embed="rId2"/>
                <a:stretch>
                  <a:fillRect b="-697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5208" y="1127571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39933600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700088" y="1691151"/>
            <a:ext cx="7029450" cy="38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Conclusion Using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</a:t>
            </a: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1989758" y="3812073"/>
            <a:ext cx="5142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CF4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 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.  We can reject the null hypothesis.</a:t>
            </a:r>
          </a:p>
        </p:txBody>
      </p:sp>
      <p:sp>
        <p:nvSpPr>
          <p:cNvPr id="6" name="Text Box 76"/>
          <p:cNvSpPr txBox="1">
            <a:spLocks noChangeArrowheads="1"/>
          </p:cNvSpPr>
          <p:nvPr/>
        </p:nvSpPr>
        <p:spPr bwMode="auto">
          <a:xfrm>
            <a:off x="1887561" y="3174128"/>
            <a:ext cx="55263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CF4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Because </a:t>
            </a:r>
            <a:r>
              <a:rPr lang="en-US" i="1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10 is between 9.348 and 11.345, the area in the upper tail of the distribution is between .025 and .01.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93077" y="2139325"/>
            <a:ext cx="5577261" cy="904732"/>
            <a:chOff x="2384854" y="1713687"/>
            <a:chExt cx="7417951" cy="1203325"/>
          </a:xfrm>
        </p:grpSpPr>
        <p:sp>
          <p:nvSpPr>
            <p:cNvPr id="2" name="Rectangle 1"/>
            <p:cNvSpPr/>
            <p:nvPr/>
          </p:nvSpPr>
          <p:spPr>
            <a:xfrm>
              <a:off x="2384854" y="1713687"/>
              <a:ext cx="7389341" cy="120332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 Box 77"/>
            <p:cNvSpPr txBox="1">
              <a:spLocks noChangeArrowheads="1"/>
            </p:cNvSpPr>
            <p:nvPr/>
          </p:nvSpPr>
          <p:spPr bwMode="auto">
            <a:xfrm>
              <a:off x="2496294" y="1859050"/>
              <a:ext cx="7176650" cy="491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8CF4E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Area in Upper Tail      .10       .05       .025       .01        .005</a:t>
              </a:r>
            </a:p>
          </p:txBody>
        </p:sp>
        <p:sp>
          <p:nvSpPr>
            <p:cNvPr id="8" name="Text Box 78"/>
            <p:cNvSpPr txBox="1">
              <a:spLocks noChangeArrowheads="1"/>
            </p:cNvSpPr>
            <p:nvPr/>
          </p:nvSpPr>
          <p:spPr bwMode="auto">
            <a:xfrm>
              <a:off x="2485183" y="2313076"/>
              <a:ext cx="7317622" cy="491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8CF4E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effectLst/>
                  <a:latin typeface="Symbol" panose="05050102010706020507" pitchFamily="18" charset="2"/>
                </a:rPr>
                <a:t>c</a:t>
              </a:r>
              <a:r>
                <a:rPr lang="en-US" baseline="30000" dirty="0">
                  <a:effectLst/>
                  <a:latin typeface="+mn-lt"/>
                </a:rPr>
                <a:t>2</a:t>
              </a:r>
              <a:r>
                <a:rPr lang="en-US" dirty="0">
                  <a:effectLst/>
                  <a:latin typeface="+mn-lt"/>
                </a:rPr>
                <a:t> Value (</a:t>
              </a:r>
              <a:r>
                <a:rPr lang="en-US" dirty="0" err="1">
                  <a:effectLst/>
                  <a:latin typeface="+mn-lt"/>
                </a:rPr>
                <a:t>df</a:t>
              </a:r>
              <a:r>
                <a:rPr lang="en-US" dirty="0">
                  <a:effectLst/>
                  <a:latin typeface="+mn-lt"/>
                </a:rPr>
                <a:t> = 3)       6.251   7.815   9.348   11.345  12.838</a:t>
              </a:r>
            </a:p>
          </p:txBody>
        </p:sp>
        <p:sp>
          <p:nvSpPr>
            <p:cNvPr id="12" name="AutoShape 85"/>
            <p:cNvSpPr>
              <a:spLocks noChangeArrowheads="1"/>
            </p:cNvSpPr>
            <p:nvPr/>
          </p:nvSpPr>
          <p:spPr bwMode="auto">
            <a:xfrm>
              <a:off x="6694725" y="2301963"/>
              <a:ext cx="1992096" cy="457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3" name="AutoShape 86"/>
            <p:cNvSpPr>
              <a:spLocks noChangeArrowheads="1"/>
            </p:cNvSpPr>
            <p:nvPr/>
          </p:nvSpPr>
          <p:spPr bwMode="auto">
            <a:xfrm>
              <a:off x="6694725" y="1863813"/>
              <a:ext cx="1992096" cy="43815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</p:grp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5208" y="1102828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172407027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0088" y="1694460"/>
            <a:ext cx="6858001" cy="39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Conclusion Using the Critical Value Approach</a:t>
            </a:r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1915904" y="2682565"/>
            <a:ext cx="53307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    We reject, at the .05 level of significance, the assumption that there is no home style preference.</a:t>
            </a:r>
          </a:p>
        </p:txBody>
      </p:sp>
      <p:sp>
        <p:nvSpPr>
          <p:cNvPr id="8" name="Text Box 76"/>
          <p:cNvSpPr txBox="1">
            <a:spLocks noChangeArrowheads="1"/>
          </p:cNvSpPr>
          <p:nvPr/>
        </p:nvSpPr>
        <p:spPr bwMode="auto">
          <a:xfrm>
            <a:off x="3690309" y="2196683"/>
            <a:ext cx="1574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 </a:t>
            </a:r>
            <a:r>
              <a:rPr lang="en-US" dirty="0">
                <a:effectLst/>
                <a:latin typeface="+mn-lt"/>
              </a:rPr>
              <a:t>= 10 </a:t>
            </a:r>
            <a:r>
              <a:rPr lang="en-US" u="sng" dirty="0">
                <a:effectLst/>
                <a:latin typeface="+mn-lt"/>
              </a:rPr>
              <a:t>&gt;</a:t>
            </a:r>
            <a:r>
              <a:rPr lang="en-US" dirty="0">
                <a:effectLst/>
                <a:latin typeface="+mn-lt"/>
              </a:rPr>
              <a:t> 7.815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1513" y="1096655"/>
            <a:ext cx="7772400" cy="45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Multinomial Distribution 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392977016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66048" y="1139679"/>
            <a:ext cx="7772400" cy="884151"/>
          </a:xfrm>
          <a:noFill/>
          <a:ln/>
        </p:spPr>
        <p:txBody>
          <a:bodyPr/>
          <a:lstStyle/>
          <a:p>
            <a:r>
              <a:rPr lang="en-US" sz="2400" dirty="0"/>
              <a:t>Tests of Goodness of Fit, Independence, and Multiple Proportions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98605" y="2081364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In this chapter we introduce three additional hypothesis-testing procedures.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0192" y="2645816"/>
            <a:ext cx="76835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The test statistic and the distribution used are based on the chi-square (</a:t>
            </a:r>
            <a:r>
              <a:rPr lang="en-US" i="1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) distribution.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00192" y="3322736"/>
            <a:ext cx="76835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In all cases, the data are categorical.</a:t>
            </a:r>
          </a:p>
        </p:txBody>
      </p:sp>
    </p:spTree>
    <p:extLst>
      <p:ext uri="{BB962C8B-B14F-4D97-AF65-F5344CB8AC3E}">
        <p14:creationId xmlns:p14="http://schemas.microsoft.com/office/powerpoint/2010/main" val="10632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560035" y="1082686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708025" y="1735314"/>
            <a:ext cx="4537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1.   Set up the null and alternative hypotheses.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11200" y="2958430"/>
            <a:ext cx="77470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3769" indent="-343769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effectLst/>
                <a:latin typeface="+mn-lt"/>
              </a:rPr>
              <a:t>2.   Select a random sample and record the observed frequency, </a:t>
            </a:r>
            <a:r>
              <a:rPr lang="en-US" i="1" dirty="0" err="1">
                <a:effectLst/>
                <a:latin typeface="+mn-lt"/>
              </a:rPr>
              <a:t>f</a:t>
            </a:r>
            <a:r>
              <a:rPr lang="en-US" i="1" baseline="-25000" dirty="0" err="1">
                <a:effectLst/>
                <a:latin typeface="+mn-lt"/>
              </a:rPr>
              <a:t>ij</a:t>
            </a:r>
            <a:r>
              <a:rPr lang="en-US" i="1" baseline="-25000" dirty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, for each cell of the contingency table.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708025" y="3645931"/>
            <a:ext cx="52766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3.   Compute the expected frequency, </a:t>
            </a:r>
            <a:r>
              <a:rPr lang="en-US" i="1" dirty="0" err="1">
                <a:effectLst/>
                <a:latin typeface="+mn-lt"/>
              </a:rPr>
              <a:t>e</a:t>
            </a:r>
            <a:r>
              <a:rPr lang="en-US" i="1" baseline="-25000" dirty="0" err="1">
                <a:effectLst/>
                <a:latin typeface="+mn-lt"/>
              </a:rPr>
              <a:t>ij</a:t>
            </a:r>
            <a:r>
              <a:rPr lang="en-US" i="1" baseline="-25000" dirty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, for each cell.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1658650" y="2131581"/>
            <a:ext cx="687387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:  The column variable is independent of the row variable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658650" y="2531585"/>
            <a:ext cx="687387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:  The column variable is not independent of the row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95448" y="4127930"/>
                <a:ext cx="3748782" cy="66652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Row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)(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Column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Size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448" y="4127930"/>
                <a:ext cx="3748782" cy="666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42482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utoUpdateAnimBg="0"/>
      <p:bldP spid="129030" grpId="0" autoUpdateAnimBg="0"/>
      <p:bldP spid="129031" grpId="0" autoUpdateAnimBg="0"/>
      <p:bldP spid="129035" grpId="0"/>
      <p:bldP spid="129036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718722" y="3141216"/>
            <a:ext cx="520223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5.   Determine the rejection rule.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060" name="Text Box 12"/>
              <p:cNvSpPr txBox="1">
                <a:spLocks noChangeArrowheads="1"/>
              </p:cNvSpPr>
              <p:nvPr/>
            </p:nvSpPr>
            <p:spPr bwMode="auto">
              <a:xfrm>
                <a:off x="2789954" y="3604324"/>
                <a:ext cx="3739147" cy="3416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Reject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n-lt"/>
                  </a:rPr>
                  <a:t>H</a:t>
                </a:r>
                <a:r>
                  <a:rPr lang="en-US" baseline="-25000" dirty="0"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if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n-lt"/>
                  </a:rPr>
                  <a:t>p 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-value </a:t>
                </a:r>
                <a:r>
                  <a:rPr lang="en-US" u="sng" dirty="0">
                    <a:solidFill>
                      <a:schemeClr val="tx1"/>
                    </a:solidFill>
                    <a:effectLst/>
                    <a:latin typeface="+mn-lt"/>
                  </a:rPr>
                  <a:t>&lt;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n-lt"/>
                  </a:rPr>
                  <a:t>a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u="sng" dirty="0">
                    <a:solidFill>
                      <a:schemeClr val="tx1"/>
                    </a:solidFill>
                    <a:effectLst/>
                    <a:latin typeface="+mn-lt"/>
                  </a:rPr>
                  <a:t>&gt;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. </a:t>
                </a:r>
              </a:p>
            </p:txBody>
          </p:sp>
        </mc:Choice>
        <mc:Fallback xmlns="">
          <p:sp>
            <p:nvSpPr>
              <p:cNvPr id="13006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9954" y="3604324"/>
                <a:ext cx="3739147" cy="341632"/>
              </a:xfrm>
              <a:prstGeom prst="rect">
                <a:avLst/>
              </a:prstGeom>
              <a:blipFill>
                <a:blip r:embed="rId3"/>
                <a:stretch>
                  <a:fillRect l="-1468" t="-16071" b="-28571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671427" y="1735314"/>
            <a:ext cx="29803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/>
                <a:latin typeface="+mn-lt"/>
              </a:rPr>
              <a:t>4.   Compute the test statistic.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1951523" y="4088659"/>
            <a:ext cx="5302230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where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 is the significance level and, with </a:t>
            </a:r>
            <a:r>
              <a:rPr lang="en-US" i="1" dirty="0">
                <a:effectLst/>
                <a:latin typeface="+mn-lt"/>
              </a:rPr>
              <a:t>n</a:t>
            </a:r>
            <a:r>
              <a:rPr lang="en-US" dirty="0">
                <a:effectLst/>
                <a:latin typeface="+mn-lt"/>
              </a:rPr>
              <a:t> rows and </a:t>
            </a:r>
            <a:r>
              <a:rPr lang="en-US" i="1" dirty="0">
                <a:effectLst/>
                <a:latin typeface="+mn-lt"/>
              </a:rPr>
              <a:t>m</a:t>
            </a:r>
            <a:r>
              <a:rPr lang="en-US" dirty="0">
                <a:effectLst/>
                <a:latin typeface="+mn-lt"/>
              </a:rPr>
              <a:t> columns, there are (</a:t>
            </a:r>
            <a:r>
              <a:rPr lang="en-US" i="1" dirty="0">
                <a:effectLst/>
                <a:latin typeface="+mn-lt"/>
              </a:rPr>
              <a:t>n</a:t>
            </a:r>
            <a:r>
              <a:rPr lang="en-US" dirty="0">
                <a:effectLst/>
                <a:latin typeface="+mn-lt"/>
              </a:rPr>
              <a:t> - 1)(</a:t>
            </a:r>
            <a:r>
              <a:rPr lang="en-US" i="1" dirty="0">
                <a:effectLst/>
                <a:latin typeface="+mn-lt"/>
              </a:rPr>
              <a:t>m</a:t>
            </a:r>
            <a:r>
              <a:rPr lang="en-US" dirty="0">
                <a:effectLst/>
                <a:latin typeface="+mn-lt"/>
              </a:rPr>
              <a:t> - 1) degrees of freedom.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96979" y="2035150"/>
                <a:ext cx="2573846" cy="89588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effectLst/>
                              <a:latin typeface="Cambria Math" panose="02040503050406030204" pitchFamily="18" charset="0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979" y="2035150"/>
                <a:ext cx="2573846" cy="895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41181" y="1035416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20718331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 autoUpdateAnimBg="0"/>
      <p:bldP spid="130060" grpId="0"/>
      <p:bldP spid="130056" grpId="0" autoUpdateAnimBg="0"/>
      <p:bldP spid="130059" grpId="0" autoUpdateAnimBg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55" name="Text Box 83"/>
          <p:cNvSpPr txBox="1">
            <a:spLocks noChangeArrowheads="1"/>
          </p:cNvSpPr>
          <p:nvPr/>
        </p:nvSpPr>
        <p:spPr bwMode="auto">
          <a:xfrm>
            <a:off x="1089026" y="2129777"/>
            <a:ext cx="7102475" cy="9787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Each home sold by Finger Lakes Homes can be classified according to price and to style.  Finger Lakes’ manager would like to determine if the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price of the home and the style of the home are independent variables.</a:t>
            </a:r>
          </a:p>
        </p:txBody>
      </p:sp>
      <p:sp>
        <p:nvSpPr>
          <p:cNvPr id="131158" name="Rectangle 86"/>
          <p:cNvSpPr>
            <a:spLocks noChangeArrowheads="1"/>
          </p:cNvSpPr>
          <p:nvPr/>
        </p:nvSpPr>
        <p:spPr bwMode="auto">
          <a:xfrm>
            <a:off x="698748" y="1692926"/>
            <a:ext cx="7024687" cy="4129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57827" algn="l"/>
              </a:tabLst>
            </a:pPr>
            <a:r>
              <a:rPr lang="en-US" dirty="0">
                <a:effectLst/>
                <a:latin typeface="+mn-lt"/>
              </a:rPr>
              <a:t>  </a:t>
            </a:r>
            <a:r>
              <a:rPr lang="en-US" sz="2000" dirty="0">
                <a:effectLst/>
                <a:latin typeface="+mn-lt"/>
              </a:rPr>
              <a:t>Example:  Finger Lakes Homes (B)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7169" y="1144353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325920710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5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82" name="Text Box 86"/>
          <p:cNvSpPr txBox="1">
            <a:spLocks noChangeArrowheads="1"/>
          </p:cNvSpPr>
          <p:nvPr/>
        </p:nvSpPr>
        <p:spPr bwMode="auto">
          <a:xfrm>
            <a:off x="1012825" y="2050419"/>
            <a:ext cx="731043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The number of homes sold for each model and price for the past two years is shown below.  For convenience, the price of the home is listed as either </a:t>
            </a:r>
            <a:r>
              <a:rPr lang="en-US" i="1" dirty="0">
                <a:effectLst/>
                <a:latin typeface="+mn-lt"/>
              </a:rPr>
              <a:t>less than $200,000 </a:t>
            </a:r>
            <a:r>
              <a:rPr lang="en-US" dirty="0">
                <a:effectLst/>
                <a:latin typeface="+mn-lt"/>
              </a:rPr>
              <a:t>or</a:t>
            </a:r>
            <a:r>
              <a:rPr lang="en-US" i="1" dirty="0">
                <a:effectLst/>
                <a:latin typeface="+mn-lt"/>
              </a:rPr>
              <a:t> more than or equal to $200,000</a:t>
            </a:r>
            <a:r>
              <a:rPr lang="en-US" dirty="0">
                <a:effectLst/>
                <a:latin typeface="+mn-lt"/>
              </a:rPr>
              <a:t>.</a:t>
            </a:r>
            <a:endParaRPr lang="en-US" i="1" dirty="0">
              <a:effectLst/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37333" y="3164218"/>
            <a:ext cx="5332777" cy="1244934"/>
            <a:chOff x="2310714" y="3076831"/>
            <a:chExt cx="7092778" cy="1655806"/>
          </a:xfrm>
        </p:grpSpPr>
        <p:sp>
          <p:nvSpPr>
            <p:cNvPr id="3" name="Rectangle 2"/>
            <p:cNvSpPr/>
            <p:nvPr/>
          </p:nvSpPr>
          <p:spPr>
            <a:xfrm>
              <a:off x="2310714" y="3076831"/>
              <a:ext cx="7092778" cy="165580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180" name="Text Box 84"/>
            <p:cNvSpPr txBox="1">
              <a:spLocks noChangeArrowheads="1"/>
            </p:cNvSpPr>
            <p:nvPr/>
          </p:nvSpPr>
          <p:spPr bwMode="auto">
            <a:xfrm>
              <a:off x="2461092" y="3226006"/>
              <a:ext cx="6942399" cy="491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      Price        Colonial       Log      Split-Level      A-Frame</a:t>
              </a:r>
              <a:endParaRPr lang="en-US" dirty="0">
                <a:effectLst/>
                <a:latin typeface="+mn-lt"/>
              </a:endParaRPr>
            </a:p>
          </p:txBody>
        </p:sp>
        <p:sp>
          <p:nvSpPr>
            <p:cNvPr id="132184" name="Text Box 88"/>
            <p:cNvSpPr txBox="1">
              <a:spLocks noChangeArrowheads="1"/>
            </p:cNvSpPr>
            <p:nvPr/>
          </p:nvSpPr>
          <p:spPr bwMode="auto">
            <a:xfrm>
              <a:off x="2461092" y="4121358"/>
              <a:ext cx="6594856" cy="491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&gt;</a:t>
              </a:r>
              <a:r>
                <a:rPr lang="en-US" dirty="0">
                  <a:effectLst/>
                  <a:latin typeface="+mn-lt"/>
                </a:rPr>
                <a:t> $200,000        12             14              16                    3</a:t>
              </a:r>
            </a:p>
          </p:txBody>
        </p:sp>
        <p:sp>
          <p:nvSpPr>
            <p:cNvPr id="132186" name="Text Box 90"/>
            <p:cNvSpPr txBox="1">
              <a:spLocks noChangeArrowheads="1"/>
            </p:cNvSpPr>
            <p:nvPr/>
          </p:nvSpPr>
          <p:spPr bwMode="auto">
            <a:xfrm>
              <a:off x="2461092" y="3683209"/>
              <a:ext cx="6575667" cy="491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&lt; $200,000        18	            6              19                  12</a:t>
              </a:r>
            </a:p>
          </p:txBody>
        </p:sp>
      </p:grpSp>
      <p:sp>
        <p:nvSpPr>
          <p:cNvPr id="132188" name="Rectangle 92"/>
          <p:cNvSpPr>
            <a:spLocks noChangeArrowheads="1"/>
          </p:cNvSpPr>
          <p:nvPr/>
        </p:nvSpPr>
        <p:spPr bwMode="auto">
          <a:xfrm>
            <a:off x="698748" y="1693369"/>
            <a:ext cx="7024687" cy="4129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57827" algn="l"/>
              </a:tabLst>
            </a:pPr>
            <a:r>
              <a:rPr lang="en-US" sz="2000" dirty="0">
                <a:effectLst/>
                <a:latin typeface="+mn-lt"/>
              </a:rPr>
              <a:t>Example:  Finger Lakes Homes (B)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50863" y="1076793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215988846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8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700088" y="1689958"/>
            <a:ext cx="7772400" cy="41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Hypotheses</a:t>
            </a:r>
          </a:p>
        </p:txBody>
      </p:sp>
      <p:sp>
        <p:nvSpPr>
          <p:cNvPr id="133193" name="Text Box 73"/>
          <p:cNvSpPr txBox="1">
            <a:spLocks noChangeArrowheads="1"/>
          </p:cNvSpPr>
          <p:nvPr/>
        </p:nvSpPr>
        <p:spPr bwMode="auto">
          <a:xfrm>
            <a:off x="1370013" y="2147967"/>
            <a:ext cx="616462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0321" indent="-390321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:  Price of the home is independent of the style of the home that is purchased</a:t>
            </a:r>
          </a:p>
        </p:txBody>
      </p:sp>
      <p:sp>
        <p:nvSpPr>
          <p:cNvPr id="133195" name="Text Box 75"/>
          <p:cNvSpPr txBox="1">
            <a:spLocks noChangeArrowheads="1"/>
          </p:cNvSpPr>
          <p:nvPr/>
        </p:nvSpPr>
        <p:spPr bwMode="auto">
          <a:xfrm>
            <a:off x="1393824" y="2792499"/>
            <a:ext cx="632662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0321" indent="-390321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:  Price of the home is not independent of the style of the home that is purchased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6125" y="1037202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342747416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3" grpId="0" autoUpdateAnimBg="0"/>
      <p:bldP spid="133195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00088" y="1689958"/>
            <a:ext cx="7772400" cy="447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Expected Frequencies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49332" y="2221166"/>
            <a:ext cx="6252542" cy="1694982"/>
            <a:chOff x="1927662" y="1822538"/>
            <a:chExt cx="8316098" cy="2254385"/>
          </a:xfrm>
        </p:grpSpPr>
        <p:sp>
          <p:nvSpPr>
            <p:cNvPr id="3" name="Rectangle 2"/>
            <p:cNvSpPr/>
            <p:nvPr/>
          </p:nvSpPr>
          <p:spPr>
            <a:xfrm>
              <a:off x="1927662" y="1822538"/>
              <a:ext cx="8316098" cy="225438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148" name="Group 4"/>
            <p:cNvGrpSpPr>
              <a:grpSpLocks/>
            </p:cNvGrpSpPr>
            <p:nvPr/>
          </p:nvGrpSpPr>
          <p:grpSpPr bwMode="auto">
            <a:xfrm>
              <a:off x="2412148" y="2039340"/>
              <a:ext cx="7569581" cy="1903412"/>
              <a:chOff x="492" y="2747"/>
              <a:chExt cx="4752" cy="1019"/>
            </a:xfrm>
          </p:grpSpPr>
          <p:sp>
            <p:nvSpPr>
              <p:cNvPr id="134149" name="Line 5"/>
              <p:cNvSpPr>
                <a:spLocks noChangeShapeType="1"/>
              </p:cNvSpPr>
              <p:nvPr/>
            </p:nvSpPr>
            <p:spPr bwMode="auto">
              <a:xfrm flipV="1">
                <a:off x="1164" y="2750"/>
                <a:ext cx="0" cy="1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0" name="Line 6"/>
              <p:cNvSpPr>
                <a:spLocks noChangeShapeType="1"/>
              </p:cNvSpPr>
              <p:nvPr/>
            </p:nvSpPr>
            <p:spPr bwMode="auto">
              <a:xfrm flipV="1">
                <a:off x="4701" y="2747"/>
                <a:ext cx="0" cy="1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1" name="Line 7"/>
              <p:cNvSpPr>
                <a:spLocks noChangeShapeType="1"/>
              </p:cNvSpPr>
              <p:nvPr/>
            </p:nvSpPr>
            <p:spPr bwMode="auto">
              <a:xfrm>
                <a:off x="492" y="2976"/>
                <a:ext cx="47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2" name="Line 8"/>
              <p:cNvSpPr>
                <a:spLocks noChangeShapeType="1"/>
              </p:cNvSpPr>
              <p:nvPr/>
            </p:nvSpPr>
            <p:spPr bwMode="auto">
              <a:xfrm>
                <a:off x="492" y="3528"/>
                <a:ext cx="47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222" name="Text Box 78"/>
            <p:cNvSpPr txBox="1">
              <a:spLocks noChangeArrowheads="1"/>
            </p:cNvSpPr>
            <p:nvPr/>
          </p:nvSpPr>
          <p:spPr bwMode="auto">
            <a:xfrm>
              <a:off x="2055317" y="1921866"/>
              <a:ext cx="8163728" cy="2112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 Price</a:t>
              </a:r>
              <a:r>
                <a:rPr lang="en-US" b="1" dirty="0">
                  <a:effectLst/>
                  <a:latin typeface="+mn-lt"/>
                </a:rPr>
                <a:t> </a:t>
              </a:r>
              <a:r>
                <a:rPr lang="en-US" dirty="0">
                  <a:effectLst/>
                  <a:latin typeface="+mn-lt"/>
                </a:rPr>
                <a:t>          Colonial      Log     Split-Level     A-Frame         Total</a:t>
              </a:r>
            </a:p>
            <a:p>
              <a:pPr>
                <a:lnSpc>
                  <a:spcPct val="12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&lt; $200K</a:t>
              </a:r>
            </a:p>
            <a:p>
              <a:pPr>
                <a:lnSpc>
                  <a:spcPct val="12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</a:t>
              </a:r>
              <a:r>
                <a:rPr lang="en-US" u="sng" dirty="0">
                  <a:effectLst/>
                  <a:latin typeface="+mn-lt"/>
                </a:rPr>
                <a:t>&gt;</a:t>
              </a:r>
              <a:r>
                <a:rPr lang="en-US" dirty="0">
                  <a:effectLst/>
                  <a:latin typeface="+mn-lt"/>
                </a:rPr>
                <a:t> $200K</a:t>
              </a:r>
            </a:p>
            <a:p>
              <a:pPr>
                <a:lnSpc>
                  <a:spcPct val="12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  Total</a:t>
              </a:r>
            </a:p>
          </p:txBody>
        </p:sp>
        <p:sp>
          <p:nvSpPr>
            <p:cNvPr id="134224" name="Text Box 80"/>
            <p:cNvSpPr txBox="1">
              <a:spLocks noChangeArrowheads="1"/>
            </p:cNvSpPr>
            <p:nvPr/>
          </p:nvSpPr>
          <p:spPr bwMode="auto">
            <a:xfrm>
              <a:off x="4097971" y="3541116"/>
              <a:ext cx="6038391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30            20              35                 15               100</a:t>
              </a:r>
            </a:p>
          </p:txBody>
        </p:sp>
        <p:sp>
          <p:nvSpPr>
            <p:cNvPr id="134225" name="Text Box 81"/>
            <p:cNvSpPr txBox="1">
              <a:spLocks noChangeArrowheads="1"/>
            </p:cNvSpPr>
            <p:nvPr/>
          </p:nvSpPr>
          <p:spPr bwMode="auto">
            <a:xfrm>
              <a:off x="4110327" y="3007716"/>
              <a:ext cx="6008542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12            14              16                   3                 45</a:t>
              </a:r>
            </a:p>
          </p:txBody>
        </p:sp>
        <p:sp>
          <p:nvSpPr>
            <p:cNvPr id="134226" name="Text Box 82"/>
            <p:cNvSpPr txBox="1">
              <a:spLocks noChangeArrowheads="1"/>
            </p:cNvSpPr>
            <p:nvPr/>
          </p:nvSpPr>
          <p:spPr bwMode="auto">
            <a:xfrm>
              <a:off x="4110327" y="2512416"/>
              <a:ext cx="6008542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18              6              19                 12                 55</a:t>
              </a:r>
            </a:p>
          </p:txBody>
        </p:sp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69462" y="1094504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4024500148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700088" y="1696948"/>
            <a:ext cx="34671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Rejection Rule: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243" name="Text Box 75"/>
              <p:cNvSpPr txBox="1">
                <a:spLocks noChangeArrowheads="1"/>
              </p:cNvSpPr>
              <p:nvPr/>
            </p:nvSpPr>
            <p:spPr bwMode="auto">
              <a:xfrm>
                <a:off x="2220181" y="2091001"/>
                <a:ext cx="5007887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With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Symbol" panose="05050102010706020507" pitchFamily="18" charset="2"/>
                  </a:rPr>
                  <a:t>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= .05 and (2 - 1)(4 - 1) = 3 </a:t>
                </a:r>
                <a:r>
                  <a:rPr lang="en-US" dirty="0" err="1">
                    <a:solidFill>
                      <a:schemeClr val="tx1"/>
                    </a:solidFill>
                    <a:effectLst/>
                    <a:latin typeface="+mn-lt"/>
                  </a:rPr>
                  <a:t>d.f.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=7.815</m:t>
                    </m:r>
                  </m:oMath>
                </a14:m>
                <a:endParaRPr lang="en-US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35243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0181" y="2091001"/>
                <a:ext cx="5007887" cy="369332"/>
              </a:xfrm>
              <a:prstGeom prst="rect">
                <a:avLst/>
              </a:prstGeom>
              <a:blipFill>
                <a:blip r:embed="rId3"/>
                <a:stretch>
                  <a:fillRect l="-973" t="-11475" b="-2459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244" name="Text Box 76"/>
          <p:cNvSpPr txBox="1">
            <a:spLocks noChangeArrowheads="1"/>
          </p:cNvSpPr>
          <p:nvPr/>
        </p:nvSpPr>
        <p:spPr bwMode="auto">
          <a:xfrm>
            <a:off x="2776379" y="2538105"/>
            <a:ext cx="41822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if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.05 or </a:t>
            </a:r>
            <a:r>
              <a:rPr lang="en-US" i="1" dirty="0">
                <a:effectLst/>
                <a:latin typeface="Symbol" panose="05050102010706020507" pitchFamily="18" charset="2"/>
              </a:rPr>
              <a:t>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u="sng" dirty="0">
                <a:effectLst/>
                <a:latin typeface="+mn-lt"/>
              </a:rPr>
              <a:t>&gt;</a:t>
            </a:r>
            <a:r>
              <a:rPr lang="en-US" dirty="0">
                <a:effectLst/>
                <a:latin typeface="+mn-lt"/>
              </a:rPr>
              <a:t> 7.815</a:t>
            </a:r>
          </a:p>
        </p:txBody>
      </p:sp>
      <p:sp>
        <p:nvSpPr>
          <p:cNvPr id="135246" name="Text Box 78"/>
          <p:cNvSpPr txBox="1">
            <a:spLocks noChangeArrowheads="1"/>
          </p:cNvSpPr>
          <p:nvPr/>
        </p:nvSpPr>
        <p:spPr bwMode="auto">
          <a:xfrm>
            <a:off x="2411054" y="4199242"/>
            <a:ext cx="40655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/>
                <a:latin typeface="+mn-lt"/>
              </a:rPr>
              <a:t>= .1364 + 2.2727 + . . . + 2.0833 =     9.149</a:t>
            </a:r>
          </a:p>
        </p:txBody>
      </p:sp>
      <p:sp>
        <p:nvSpPr>
          <p:cNvPr id="135252" name="Rectangle 84"/>
          <p:cNvSpPr>
            <a:spLocks noChangeArrowheads="1"/>
          </p:cNvSpPr>
          <p:nvPr/>
        </p:nvSpPr>
        <p:spPr bwMode="auto">
          <a:xfrm>
            <a:off x="700088" y="3049826"/>
            <a:ext cx="34671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Test Statistic: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75071" y="3351803"/>
                <a:ext cx="5163272" cy="64819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(18−16.5)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16.5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(6−11)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(3−6.75)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6.75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071" y="3351803"/>
                <a:ext cx="5163272" cy="648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57622" y="1071593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55849640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utoUpdateAnimBg="0"/>
      <p:bldP spid="135243" grpId="0"/>
      <p:bldP spid="135244" grpId="0" autoUpdateAnimBg="0"/>
      <p:bldP spid="135246" grpId="0" autoUpdateAnimBg="0"/>
      <p:bldP spid="135252" grpId="0" autoUpdateAnimBg="0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700088" y="1691151"/>
            <a:ext cx="70294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Conclusion Using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999049" y="3843043"/>
            <a:ext cx="5142498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 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.  We can reject the null hypothesis.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64584" y="3130772"/>
            <a:ext cx="5860776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Because </a:t>
            </a:r>
            <a:r>
              <a:rPr lang="en-US" i="1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9.145 is between 7.815 and 9.348, the area in the upper tail of the distribution is between .05 and .025.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93741" y="2074290"/>
            <a:ext cx="5567305" cy="961853"/>
            <a:chOff x="2385738" y="1627188"/>
            <a:chExt cx="7404709" cy="1279298"/>
          </a:xfrm>
        </p:grpSpPr>
        <p:sp>
          <p:nvSpPr>
            <p:cNvPr id="3" name="Rectangle 2"/>
            <p:cNvSpPr/>
            <p:nvPr/>
          </p:nvSpPr>
          <p:spPr>
            <a:xfrm>
              <a:off x="2385738" y="1627188"/>
              <a:ext cx="7346088" cy="127929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02" name="Text Box 6"/>
            <p:cNvSpPr txBox="1">
              <a:spLocks noChangeArrowheads="1"/>
            </p:cNvSpPr>
            <p:nvPr/>
          </p:nvSpPr>
          <p:spPr bwMode="auto">
            <a:xfrm>
              <a:off x="2483937" y="1824040"/>
              <a:ext cx="7176650" cy="49122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Area in Upper Tail      .10       .05      .025        .01        .005</a:t>
              </a:r>
            </a:p>
          </p:txBody>
        </p:sp>
        <p:sp>
          <p:nvSpPr>
            <p:cNvPr id="157703" name="Text Box 7"/>
            <p:cNvSpPr txBox="1">
              <a:spLocks noChangeArrowheads="1"/>
            </p:cNvSpPr>
            <p:nvPr/>
          </p:nvSpPr>
          <p:spPr bwMode="auto">
            <a:xfrm>
              <a:off x="2472826" y="2278064"/>
              <a:ext cx="7317621" cy="49122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effectLst/>
                  <a:latin typeface="Symbol" panose="05050102010706020507" pitchFamily="18" charset="2"/>
                </a:rPr>
                <a:t>c</a:t>
              </a:r>
              <a:r>
                <a:rPr lang="en-US" baseline="30000" dirty="0">
                  <a:effectLst/>
                  <a:latin typeface="+mn-lt"/>
                </a:rPr>
                <a:t>2</a:t>
              </a:r>
              <a:r>
                <a:rPr lang="en-US" dirty="0">
                  <a:effectLst/>
                  <a:latin typeface="+mn-lt"/>
                </a:rPr>
                <a:t> Value (</a:t>
              </a:r>
              <a:r>
                <a:rPr lang="en-US" dirty="0" err="1">
                  <a:effectLst/>
                  <a:latin typeface="+mn-lt"/>
                </a:rPr>
                <a:t>df</a:t>
              </a:r>
              <a:r>
                <a:rPr lang="en-US" dirty="0">
                  <a:effectLst/>
                  <a:latin typeface="+mn-lt"/>
                </a:rPr>
                <a:t> = 3)       6.251   7.815   9.348   11.345  12.838</a:t>
              </a:r>
            </a:p>
          </p:txBody>
        </p:sp>
        <p:sp>
          <p:nvSpPr>
            <p:cNvPr id="157707" name="AutoShape 11"/>
            <p:cNvSpPr>
              <a:spLocks noChangeArrowheads="1"/>
            </p:cNvSpPr>
            <p:nvPr/>
          </p:nvSpPr>
          <p:spPr bwMode="auto">
            <a:xfrm>
              <a:off x="5836272" y="2266952"/>
              <a:ext cx="1800225" cy="457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8" name="AutoShape 12"/>
            <p:cNvSpPr>
              <a:spLocks noChangeArrowheads="1"/>
            </p:cNvSpPr>
            <p:nvPr/>
          </p:nvSpPr>
          <p:spPr bwMode="auto">
            <a:xfrm>
              <a:off x="5836272" y="1828802"/>
              <a:ext cx="1800225" cy="43815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3363616" y="4190150"/>
            <a:ext cx="3606800" cy="381945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750" tIns="34375" rIns="68750" bIns="34375" numCol="1" rtlCol="0" anchor="t" anchorCtr="0" compatLnSpc="1">
            <a:prstTxWarp prst="textNoShape">
              <a:avLst/>
            </a:prstTxWarp>
          </a:bodyPr>
          <a:lstStyle/>
          <a:p>
            <a:pPr marL="343769" indent="-343769" defTabSz="687537" eaLnBrk="0" hangingPunct="0"/>
            <a:r>
              <a:rPr lang="en-US" sz="1805" dirty="0">
                <a:latin typeface="+mn-lt"/>
              </a:rPr>
              <a:t>(Actual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is .0274)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1860" y="1073474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13922875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  <p:bldP spid="157701" grpId="0" autoUpdateAnimBg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700088" y="1693188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Conclusion Using the Critical Value Approach</a:t>
            </a:r>
          </a:p>
        </p:txBody>
      </p:sp>
      <p:sp>
        <p:nvSpPr>
          <p:cNvPr id="136267" name="Text Box 75"/>
          <p:cNvSpPr txBox="1">
            <a:spLocks noChangeArrowheads="1"/>
          </p:cNvSpPr>
          <p:nvPr/>
        </p:nvSpPr>
        <p:spPr bwMode="auto">
          <a:xfrm>
            <a:off x="1132202" y="2644238"/>
            <a:ext cx="6935788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We reject at the .05 level of significance, the assumption that the price of the home is independent of the style of home that is purchased.</a:t>
            </a:r>
          </a:p>
        </p:txBody>
      </p:sp>
      <p:sp>
        <p:nvSpPr>
          <p:cNvPr id="136268" name="Text Box 76"/>
          <p:cNvSpPr txBox="1">
            <a:spLocks noChangeArrowheads="1"/>
          </p:cNvSpPr>
          <p:nvPr/>
        </p:nvSpPr>
        <p:spPr bwMode="auto">
          <a:xfrm>
            <a:off x="3753986" y="2184681"/>
            <a:ext cx="18662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 </a:t>
            </a:r>
            <a:r>
              <a:rPr lang="en-US" dirty="0">
                <a:effectLst/>
                <a:latin typeface="+mn-lt"/>
              </a:rPr>
              <a:t>= 9.145 </a:t>
            </a:r>
            <a:r>
              <a:rPr lang="en-US" u="sng" dirty="0">
                <a:effectLst/>
                <a:latin typeface="+mn-lt"/>
              </a:rPr>
              <a:t>&gt;</a:t>
            </a:r>
            <a:r>
              <a:rPr lang="en-US" dirty="0">
                <a:effectLst/>
                <a:latin typeface="+mn-lt"/>
              </a:rPr>
              <a:t> 7.815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78888" y="1143180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113792111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67" grpId="0" autoUpdateAnimBg="0"/>
      <p:bldP spid="13626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98667" y="2093393"/>
            <a:ext cx="7204074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Using the notation</a:t>
            </a:r>
          </a:p>
          <a:p>
            <a:r>
              <a:rPr lang="en-US" dirty="0">
                <a:effectLst/>
                <a:latin typeface="+mn-lt"/>
              </a:rPr>
              <a:t>        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1</a:t>
            </a:r>
            <a:r>
              <a:rPr lang="en-US" dirty="0">
                <a:effectLst/>
                <a:latin typeface="+mn-lt"/>
              </a:rPr>
              <a:t> = population proportion for population 1</a:t>
            </a:r>
          </a:p>
          <a:p>
            <a:r>
              <a:rPr lang="en-US" i="1" dirty="0">
                <a:effectLst/>
                <a:latin typeface="+mn-lt"/>
              </a:rPr>
              <a:t>                  p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population proportion for population 2</a:t>
            </a:r>
          </a:p>
          <a:p>
            <a:r>
              <a:rPr lang="en-US" dirty="0">
                <a:effectLst/>
                <a:latin typeface="+mn-lt"/>
              </a:rPr>
              <a:t>                 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i="1" baseline="-25000" dirty="0" err="1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= population proportion for population </a:t>
            </a:r>
            <a:r>
              <a:rPr lang="en-US" i="1" dirty="0">
                <a:effectLst/>
                <a:latin typeface="+mn-lt"/>
              </a:rPr>
              <a:t>k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003098" y="3966988"/>
            <a:ext cx="49550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 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: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1</a:t>
            </a:r>
            <a:r>
              <a:rPr lang="en-US" dirty="0">
                <a:effectLst/>
                <a:latin typeface="+mn-lt"/>
              </a:rPr>
              <a:t> =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 </a:t>
            </a:r>
            <a:r>
              <a:rPr lang="en-US" baseline="30000" dirty="0">
                <a:effectLst/>
                <a:latin typeface="+mn-lt"/>
              </a:rPr>
              <a:t>.  .  .  </a:t>
            </a:r>
            <a:r>
              <a:rPr lang="en-US" dirty="0">
                <a:effectLst/>
                <a:latin typeface="+mn-lt"/>
              </a:rPr>
              <a:t>= </a:t>
            </a:r>
            <a:r>
              <a:rPr lang="en-US" i="1" dirty="0" err="1">
                <a:effectLst/>
                <a:latin typeface="+mn-lt"/>
              </a:rPr>
              <a:t>p</a:t>
            </a:r>
            <a:r>
              <a:rPr lang="en-US" i="1" baseline="-25000" dirty="0" err="1">
                <a:effectLst/>
                <a:latin typeface="+mn-lt"/>
              </a:rPr>
              <a:t>k</a:t>
            </a:r>
            <a:endParaRPr lang="en-US" i="1" baseline="-25000" dirty="0">
              <a:effectLst/>
              <a:latin typeface="+mn-lt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003099" y="4295510"/>
            <a:ext cx="49550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 H</a:t>
            </a:r>
            <a:r>
              <a:rPr lang="en-US" baseline="-25000" dirty="0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:  Not all population proportions are equal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04710" y="983688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17249" y="3334716"/>
            <a:ext cx="591517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The hypotheses for the equality of population proportions for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u="sng" dirty="0">
                <a:effectLst/>
                <a:latin typeface="+mn-lt"/>
              </a:rPr>
              <a:t>&gt;</a:t>
            </a:r>
            <a:r>
              <a:rPr lang="en-US" dirty="0">
                <a:effectLst/>
                <a:latin typeface="+mn-lt"/>
              </a:rPr>
              <a:t> 3 populations are as follows:         </a:t>
            </a:r>
          </a:p>
        </p:txBody>
      </p:sp>
    </p:spTree>
    <p:extLst>
      <p:ext uri="{BB962C8B-B14F-4D97-AF65-F5344CB8AC3E}">
        <p14:creationId xmlns:p14="http://schemas.microsoft.com/office/powerpoint/2010/main" val="315638296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/>
      <p:bldP spid="5" grpId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25289" y="2093393"/>
            <a:ext cx="7204074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Using the notation</a:t>
            </a:r>
          </a:p>
          <a:p>
            <a:r>
              <a:rPr lang="en-US" dirty="0">
                <a:effectLst/>
                <a:latin typeface="+mn-lt"/>
              </a:rPr>
              <a:t>        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1</a:t>
            </a:r>
            <a:r>
              <a:rPr lang="en-US" dirty="0">
                <a:effectLst/>
                <a:latin typeface="+mn-lt"/>
              </a:rPr>
              <a:t> = population proportion for population 1</a:t>
            </a:r>
          </a:p>
          <a:p>
            <a:r>
              <a:rPr lang="en-US" i="1" dirty="0">
                <a:effectLst/>
                <a:latin typeface="+mn-lt"/>
              </a:rPr>
              <a:t>                  p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population proportion for population 2</a:t>
            </a:r>
          </a:p>
          <a:p>
            <a:r>
              <a:rPr lang="en-US" dirty="0">
                <a:effectLst/>
                <a:latin typeface="+mn-lt"/>
              </a:rPr>
              <a:t>        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i="1" baseline="-25000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= population proportion for population </a:t>
            </a:r>
            <a:r>
              <a:rPr lang="en-US" i="1" dirty="0">
                <a:effectLst/>
                <a:latin typeface="+mn-lt"/>
              </a:rPr>
              <a:t>k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729720" y="3966988"/>
            <a:ext cx="49550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 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: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1</a:t>
            </a:r>
            <a:r>
              <a:rPr lang="en-US" dirty="0">
                <a:effectLst/>
                <a:latin typeface="+mn-lt"/>
              </a:rPr>
              <a:t> =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 </a:t>
            </a:r>
            <a:r>
              <a:rPr lang="en-US" baseline="30000" dirty="0">
                <a:effectLst/>
                <a:latin typeface="+mn-lt"/>
              </a:rPr>
              <a:t>.  .  .  </a:t>
            </a:r>
            <a:r>
              <a:rPr lang="en-US" dirty="0">
                <a:effectLst/>
                <a:latin typeface="+mn-lt"/>
              </a:rPr>
              <a:t>=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i="1" baseline="-25000" dirty="0">
                <a:effectLst/>
                <a:latin typeface="+mn-lt"/>
              </a:rPr>
              <a:t>k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29721" y="4295510"/>
            <a:ext cx="49550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 H</a:t>
            </a:r>
            <a:r>
              <a:rPr lang="en-US" baseline="-25000" dirty="0">
                <a:effectLst/>
                <a:latin typeface="+mn-lt"/>
              </a:rPr>
              <a:t>a</a:t>
            </a:r>
            <a:r>
              <a:rPr lang="en-US" dirty="0">
                <a:effectLst/>
                <a:latin typeface="+mn-lt"/>
              </a:rPr>
              <a:t>:  Not all population proportions are equal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5856" y="983688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43871" y="3334716"/>
            <a:ext cx="591517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The hypotheses for the equality of population proportions for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u="sng" dirty="0">
                <a:effectLst/>
                <a:latin typeface="+mn-lt"/>
              </a:rPr>
              <a:t>&gt;</a:t>
            </a:r>
            <a:r>
              <a:rPr lang="en-US" dirty="0">
                <a:effectLst/>
                <a:latin typeface="+mn-lt"/>
              </a:rPr>
              <a:t> 3 populations are as follows:         </a:t>
            </a:r>
          </a:p>
        </p:txBody>
      </p:sp>
    </p:spTree>
    <p:extLst>
      <p:ext uri="{BB962C8B-B14F-4D97-AF65-F5344CB8AC3E}">
        <p14:creationId xmlns:p14="http://schemas.microsoft.com/office/powerpoint/2010/main" val="263291644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/>
      <p:bldP spid="5" grpId="0"/>
      <p:bldP spid="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01260" y="2055704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If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cannot be rejected, we cannot detect a difference among the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population proportions.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02847" y="2664429"/>
            <a:ext cx="76835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If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can be rejected, we can conclude that not all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population proportions are equal.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2847" y="3304187"/>
            <a:ext cx="76835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Further analyses can be done to conclude which population proportions are significantly different from others.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1568" y="967990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25961946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748" y="2027835"/>
            <a:ext cx="7024687" cy="4129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57827" algn="l"/>
              </a:tabLst>
            </a:pPr>
            <a:r>
              <a:rPr lang="en-US" sz="2000" dirty="0">
                <a:effectLst/>
                <a:latin typeface="+mn-lt"/>
              </a:rPr>
              <a:t>Example:  Finger Lakes Homes</a:t>
            </a:r>
          </a:p>
        </p:txBody>
      </p:sp>
      <p:sp>
        <p:nvSpPr>
          <p:cNvPr id="3" name="Text Box 83"/>
          <p:cNvSpPr txBox="1">
            <a:spLocks noChangeArrowheads="1"/>
          </p:cNvSpPr>
          <p:nvPr/>
        </p:nvSpPr>
        <p:spPr bwMode="auto">
          <a:xfrm>
            <a:off x="994712" y="2379852"/>
            <a:ext cx="758825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Finger Lakes Homes manufactures three models of prefabricated homes, a two-story colonial, a log cabin, and an A-frame.  To help in product-line planning, management would like to compare the customer satisfaction with the three home styles.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87672" y="3549419"/>
            <a:ext cx="7278731" cy="17543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47751" indent="-947751"/>
            <a:r>
              <a:rPr lang="en-US" dirty="0">
                <a:effectLst/>
                <a:latin typeface="+mn-lt"/>
              </a:rPr>
              <a:t>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1</a:t>
            </a:r>
            <a:r>
              <a:rPr lang="en-US" dirty="0">
                <a:effectLst/>
                <a:latin typeface="+mn-lt"/>
              </a:rPr>
              <a:t> = proportion likely to repurchase a Colonial for the population of Colonial owners</a:t>
            </a:r>
          </a:p>
          <a:p>
            <a:pPr marL="947751" indent="-947751"/>
            <a:r>
              <a:rPr lang="en-US" i="1" dirty="0">
                <a:effectLst/>
                <a:latin typeface="+mn-lt"/>
              </a:rPr>
              <a:t>          p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proportion likely to repurchase a Log Cabin for the population of Log Cabin owners</a:t>
            </a:r>
          </a:p>
          <a:p>
            <a:pPr marL="947751" indent="-947751"/>
            <a:r>
              <a:rPr lang="en-US" dirty="0">
                <a:effectLst/>
                <a:latin typeface="+mn-lt"/>
              </a:rPr>
              <a:t>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3</a:t>
            </a:r>
            <a:r>
              <a:rPr lang="en-US" dirty="0">
                <a:effectLst/>
                <a:latin typeface="+mn-lt"/>
              </a:rPr>
              <a:t> = proportion likely to repurchase an A-Frame for the population of A-Frame owners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4710" y="966815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  <a:endParaRPr lang="en-US" sz="2406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467211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697473" y="2051427"/>
            <a:ext cx="750728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begin by taking a sample of owners from each of the three populations.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693179" y="2438207"/>
            <a:ext cx="77343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0214" indent="-260214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Each sample contains categorical data indicating whether the respondents are likely or not likely to repurchase the home.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4916" y="986922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</a:t>
            </a:r>
          </a:p>
          <a:p>
            <a:r>
              <a:rPr lang="en-US" sz="2400" b="1" dirty="0">
                <a:latin typeface="+mn-lt"/>
              </a:rPr>
              <a:t>for Three or More Populations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E05584-DBF4-486E-B71F-BAA1FAAAA137}"/>
              </a:ext>
            </a:extLst>
          </p:cNvPr>
          <p:cNvGrpSpPr/>
          <p:nvPr/>
        </p:nvGrpSpPr>
        <p:grpSpPr>
          <a:xfrm>
            <a:off x="1625847" y="3672697"/>
            <a:ext cx="5862354" cy="1879692"/>
            <a:chOff x="2162434" y="2273645"/>
            <a:chExt cx="7797134" cy="253313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2DF2705-716E-4F50-8C33-58917A40A56E}"/>
                </a:ext>
              </a:extLst>
            </p:cNvPr>
            <p:cNvSpPr/>
            <p:nvPr/>
          </p:nvSpPr>
          <p:spPr>
            <a:xfrm>
              <a:off x="2162434" y="2273645"/>
              <a:ext cx="7475838" cy="253313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801261BB-7EDD-40AB-825E-C72E2921F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0411" y="2429443"/>
              <a:ext cx="7569157" cy="19985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                         </a:t>
              </a:r>
              <a:r>
                <a:rPr lang="en-US" dirty="0">
                  <a:latin typeface="+mn-lt"/>
                </a:rPr>
                <a:t>         </a:t>
              </a:r>
              <a:r>
                <a:rPr lang="en-US" dirty="0">
                  <a:effectLst/>
                  <a:latin typeface="+mn-lt"/>
                </a:rPr>
                <a:t>      </a:t>
              </a:r>
              <a:r>
                <a:rPr lang="en-US" u="sng" dirty="0">
                  <a:effectLst/>
                  <a:latin typeface="+mn-lt"/>
                </a:rPr>
                <a:t>Home Owner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		  </a:t>
              </a:r>
              <a:r>
                <a:rPr lang="en-US" b="1" dirty="0">
                  <a:effectLst/>
                  <a:latin typeface="+mn-lt"/>
                </a:rPr>
                <a:t>Colonial   Log   A-Frame</a:t>
              </a:r>
              <a:r>
                <a:rPr lang="en-US" dirty="0">
                  <a:effectLst/>
                  <a:latin typeface="+mn-lt"/>
                </a:rPr>
                <a:t>       Total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Likely to</a:t>
              </a:r>
              <a:r>
                <a:rPr lang="en-US" dirty="0">
                  <a:effectLst/>
                  <a:latin typeface="+mn-lt"/>
                </a:rPr>
                <a:t>	         </a:t>
              </a:r>
              <a:r>
                <a:rPr lang="en-US" b="1" dirty="0">
                  <a:effectLst/>
                  <a:latin typeface="+mn-lt"/>
                </a:rPr>
                <a:t>Yes</a:t>
              </a:r>
              <a:r>
                <a:rPr lang="en-US" dirty="0">
                  <a:effectLst/>
                  <a:latin typeface="+mn-lt"/>
                </a:rPr>
                <a:t>	       97          83           80           260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Repurchase</a:t>
              </a:r>
              <a:r>
                <a:rPr lang="en-US" b="1" dirty="0">
                  <a:latin typeface="+mn-lt"/>
                </a:rPr>
                <a:t>       </a:t>
              </a:r>
              <a:r>
                <a:rPr lang="en-US" b="1" dirty="0">
                  <a:effectLst/>
                  <a:latin typeface="+mn-lt"/>
                </a:rPr>
                <a:t>No</a:t>
              </a:r>
              <a:r>
                <a:rPr lang="en-US" dirty="0">
                  <a:effectLst/>
                  <a:latin typeface="+mn-lt"/>
                </a:rPr>
                <a:t>	     </a:t>
              </a:r>
              <a:r>
                <a:rPr lang="en-US" u="sng" dirty="0">
                  <a:effectLst/>
                  <a:latin typeface="+mn-lt"/>
                </a:rPr>
                <a:t>  38</a:t>
              </a:r>
              <a:r>
                <a:rPr lang="en-US" dirty="0">
                  <a:effectLst/>
                  <a:latin typeface="+mn-lt"/>
                </a:rPr>
                <a:t>         </a:t>
              </a:r>
              <a:r>
                <a:rPr lang="en-US" u="sng" dirty="0">
                  <a:effectLst/>
                  <a:latin typeface="+mn-lt"/>
                </a:rPr>
                <a:t> 18</a:t>
              </a:r>
              <a:r>
                <a:rPr lang="en-US" dirty="0">
                  <a:effectLst/>
                  <a:latin typeface="+mn-lt"/>
                </a:rPr>
                <a:t>          </a:t>
              </a:r>
              <a:r>
                <a:rPr lang="en-US" u="sng" dirty="0">
                  <a:effectLst/>
                  <a:latin typeface="+mn-lt"/>
                </a:rPr>
                <a:t> 44</a:t>
              </a:r>
              <a:r>
                <a:rPr lang="en-US" dirty="0">
                  <a:effectLst/>
                  <a:latin typeface="+mn-lt"/>
                </a:rPr>
                <a:t>           </a:t>
              </a:r>
              <a:r>
                <a:rPr lang="en-US" u="sng" dirty="0">
                  <a:effectLst/>
                  <a:latin typeface="+mn-lt"/>
                </a:rPr>
                <a:t>100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Total	                       135	   101        124           360</a:t>
              </a:r>
            </a:p>
          </p:txBody>
        </p:sp>
      </p:grpSp>
      <p:sp>
        <p:nvSpPr>
          <p:cNvPr id="10" name="Text Box 87">
            <a:extLst>
              <a:ext uri="{FF2B5EF4-FFF2-40B4-BE49-F238E27FC236}">
                <a16:creationId xmlns:a16="http://schemas.microsoft.com/office/drawing/2014/main" id="{D6CD4115-0D1A-49D2-92E9-A9E95D031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23" y="3142325"/>
            <a:ext cx="72263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Observed Frequencies (sample results)</a:t>
            </a:r>
          </a:p>
        </p:txBody>
      </p:sp>
    </p:spTree>
    <p:extLst>
      <p:ext uri="{BB962C8B-B14F-4D97-AF65-F5344CB8AC3E}">
        <p14:creationId xmlns:p14="http://schemas.microsoft.com/office/powerpoint/2010/main" val="243602147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utoUpdateAnimBg="0"/>
      <p:bldP spid="244741" grpId="0" autoUpdateAnimBg="0"/>
      <p:bldP spid="10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97473" y="2051208"/>
            <a:ext cx="7116099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Next, we determine the expected frequencies under the assumption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is correct.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11760" y="4171377"/>
            <a:ext cx="77343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If a significant difference exists between the observed and expected frequencies,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can be rejected.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2196" y="2556466"/>
            <a:ext cx="3243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ffectLst/>
                <a:latin typeface="+mn-lt"/>
              </a:rPr>
              <a:t>Expected Frequencies</a:t>
            </a:r>
          </a:p>
          <a:p>
            <a:pPr algn="ctr"/>
            <a:r>
              <a:rPr lang="en-US" dirty="0">
                <a:effectLst/>
                <a:latin typeface="+mn-lt"/>
              </a:rPr>
              <a:t>Under the Assumption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is True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73013" y="3272147"/>
                <a:ext cx="3748782" cy="66652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Row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)(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Column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Sample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Size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013" y="3272147"/>
                <a:ext cx="3748782" cy="6665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3564" y="944963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11306309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8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5924" y="2588205"/>
            <a:ext cx="5741566" cy="1983795"/>
            <a:chOff x="2335440" y="2310714"/>
            <a:chExt cx="7636482" cy="2421924"/>
          </a:xfrm>
        </p:grpSpPr>
        <p:sp>
          <p:nvSpPr>
            <p:cNvPr id="2" name="Rectangle 1"/>
            <p:cNvSpPr/>
            <p:nvPr/>
          </p:nvSpPr>
          <p:spPr>
            <a:xfrm>
              <a:off x="2335440" y="2310714"/>
              <a:ext cx="7488195" cy="24219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2501624" y="2454157"/>
              <a:ext cx="7470298" cy="1970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               </a:t>
              </a:r>
              <a:r>
                <a:rPr lang="en-US" u="sng" dirty="0">
                  <a:effectLst/>
                  <a:latin typeface="+mn-lt"/>
                </a:rPr>
                <a:t>Home Owner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	</a:t>
              </a:r>
              <a:r>
                <a:rPr lang="en-US" dirty="0">
                  <a:latin typeface="+mn-lt"/>
                </a:rPr>
                <a:t>                </a:t>
              </a:r>
              <a:r>
                <a:rPr lang="en-US" dirty="0">
                  <a:effectLst/>
                  <a:latin typeface="+mn-lt"/>
                </a:rPr>
                <a:t> </a:t>
              </a:r>
              <a:r>
                <a:rPr lang="en-US" b="1" dirty="0">
                  <a:effectLst/>
                  <a:latin typeface="+mn-lt"/>
                </a:rPr>
                <a:t>Colonial     Log    A-Frame</a:t>
              </a:r>
              <a:r>
                <a:rPr lang="en-US" dirty="0">
                  <a:effectLst/>
                  <a:latin typeface="+mn-lt"/>
                </a:rPr>
                <a:t>     Total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Likely to</a:t>
              </a:r>
              <a:r>
                <a:rPr lang="en-US" dirty="0">
                  <a:effectLst/>
                  <a:latin typeface="+mn-lt"/>
                </a:rPr>
                <a:t>	        </a:t>
              </a:r>
              <a:r>
                <a:rPr lang="en-US" b="1" dirty="0">
                  <a:effectLst/>
                  <a:latin typeface="+mn-lt"/>
                </a:rPr>
                <a:t>Yes</a:t>
              </a:r>
              <a:r>
                <a:rPr lang="en-US" dirty="0">
                  <a:effectLst/>
                  <a:latin typeface="+mn-lt"/>
                </a:rPr>
                <a:t>	  97.50     72.94     89.56         260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Repurchase</a:t>
              </a:r>
              <a:r>
                <a:rPr lang="en-US" dirty="0">
                  <a:effectLst/>
                  <a:latin typeface="+mn-lt"/>
                </a:rPr>
                <a:t>      </a:t>
              </a:r>
              <a:r>
                <a:rPr lang="en-US" b="1" dirty="0">
                  <a:effectLst/>
                  <a:latin typeface="+mn-lt"/>
                </a:rPr>
                <a:t>No</a:t>
              </a:r>
              <a:r>
                <a:rPr lang="en-US" dirty="0">
                  <a:effectLst/>
                  <a:latin typeface="+mn-lt"/>
                </a:rPr>
                <a:t>	 </a:t>
              </a:r>
              <a:r>
                <a:rPr lang="en-US" u="sng" dirty="0">
                  <a:effectLst/>
                  <a:latin typeface="+mn-lt"/>
                </a:rPr>
                <a:t> 37.50</a:t>
              </a:r>
              <a:r>
                <a:rPr lang="en-US" dirty="0">
                  <a:effectLst/>
                  <a:latin typeface="+mn-lt"/>
                </a:rPr>
                <a:t>    </a:t>
              </a:r>
              <a:r>
                <a:rPr lang="en-US" u="sng" dirty="0">
                  <a:effectLst/>
                  <a:latin typeface="+mn-lt"/>
                </a:rPr>
                <a:t> 28.06 </a:t>
              </a:r>
              <a:r>
                <a:rPr lang="en-US" dirty="0">
                  <a:effectLst/>
                  <a:latin typeface="+mn-lt"/>
                </a:rPr>
                <a:t>   </a:t>
              </a:r>
              <a:r>
                <a:rPr lang="en-US" u="sng" dirty="0">
                  <a:effectLst/>
                  <a:latin typeface="+mn-lt"/>
                </a:rPr>
                <a:t> 34.44</a:t>
              </a:r>
              <a:r>
                <a:rPr lang="en-US" dirty="0">
                  <a:effectLst/>
                  <a:latin typeface="+mn-lt"/>
                </a:rPr>
                <a:t>         </a:t>
              </a:r>
              <a:r>
                <a:rPr lang="en-US" u="sng" dirty="0">
                  <a:effectLst/>
                  <a:latin typeface="+mn-lt"/>
                </a:rPr>
                <a:t>100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Total	                        135</a:t>
              </a:r>
              <a:r>
                <a:rPr lang="en-US" dirty="0">
                  <a:latin typeface="+mn-lt"/>
                </a:rPr>
                <a:t>    </a:t>
              </a:r>
              <a:r>
                <a:rPr lang="en-US" dirty="0">
                  <a:effectLst/>
                  <a:latin typeface="+mn-lt"/>
                </a:rPr>
                <a:t>    101       124          360</a:t>
              </a:r>
            </a:p>
          </p:txBody>
        </p:sp>
      </p:grpSp>
      <p:sp>
        <p:nvSpPr>
          <p:cNvPr id="6" name="Text Box 87"/>
          <p:cNvSpPr txBox="1">
            <a:spLocks noChangeArrowheads="1"/>
          </p:cNvSpPr>
          <p:nvPr/>
        </p:nvSpPr>
        <p:spPr bwMode="auto">
          <a:xfrm>
            <a:off x="700686" y="2031069"/>
            <a:ext cx="72263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Expected Frequencies (computed)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4710" y="984693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386505310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704226" y="2029465"/>
            <a:ext cx="56276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Next, compute the value of the chi-square test statistic.</a:t>
            </a: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976689" y="4473706"/>
            <a:ext cx="73104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687537" indent="-687537"/>
            <a:r>
              <a:rPr lang="en-US" dirty="0">
                <a:effectLst/>
                <a:latin typeface="+mn-lt"/>
              </a:rPr>
              <a:t> Note:  The test statistic has a chi-square distribution with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– 1 degrees of freedom, provided the expected frequency is 5 or more for each cell.</a:t>
            </a:r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2018614" y="3437423"/>
            <a:ext cx="54909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 dirty="0" err="1">
                <a:effectLst/>
                <a:latin typeface="+mn-lt"/>
              </a:rPr>
              <a:t>f</a:t>
            </a:r>
            <a:r>
              <a:rPr lang="en-US" i="1" baseline="-25000" dirty="0" err="1">
                <a:effectLst/>
                <a:latin typeface="+mn-lt"/>
              </a:rPr>
              <a:t>ij</a:t>
            </a:r>
            <a:r>
              <a:rPr lang="en-US" dirty="0">
                <a:effectLst/>
                <a:latin typeface="+mn-lt"/>
              </a:rPr>
              <a:t> = observed frequency for the cell in row </a:t>
            </a:r>
            <a:r>
              <a:rPr lang="en-US" i="1" dirty="0" err="1">
                <a:effectLst/>
                <a:latin typeface="+mn-lt"/>
              </a:rPr>
              <a:t>i</a:t>
            </a:r>
            <a:r>
              <a:rPr lang="en-US" dirty="0">
                <a:effectLst/>
                <a:latin typeface="+mn-lt"/>
              </a:rPr>
              <a:t> and column </a:t>
            </a:r>
            <a:r>
              <a:rPr lang="en-US" i="1" dirty="0">
                <a:effectLst/>
                <a:latin typeface="+mn-lt"/>
              </a:rPr>
              <a:t>j</a:t>
            </a:r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1980309" y="3761560"/>
            <a:ext cx="551990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 dirty="0" err="1">
                <a:effectLst/>
                <a:latin typeface="+mn-lt"/>
              </a:rPr>
              <a:t>e</a:t>
            </a:r>
            <a:r>
              <a:rPr lang="en-US" i="1" baseline="-25000" dirty="0" err="1">
                <a:effectLst/>
                <a:latin typeface="+mn-lt"/>
              </a:rPr>
              <a:t>ij</a:t>
            </a:r>
            <a:r>
              <a:rPr lang="en-US" dirty="0">
                <a:effectLst/>
                <a:latin typeface="+mn-lt"/>
              </a:rPr>
              <a:t> = expected frequency for the cell in row </a:t>
            </a:r>
            <a:r>
              <a:rPr lang="en-US" i="1" dirty="0" err="1">
                <a:effectLst/>
                <a:latin typeface="+mn-lt"/>
              </a:rPr>
              <a:t>i</a:t>
            </a:r>
            <a:r>
              <a:rPr lang="en-US" dirty="0">
                <a:effectLst/>
                <a:latin typeface="+mn-lt"/>
              </a:rPr>
              <a:t> and column </a:t>
            </a:r>
            <a:r>
              <a:rPr lang="en-US" i="1" dirty="0">
                <a:effectLst/>
                <a:latin typeface="+mn-lt"/>
              </a:rPr>
              <a:t>j</a:t>
            </a:r>
            <a:endParaRPr lang="en-US" dirty="0">
              <a:effectLst/>
              <a:latin typeface="+mn-lt"/>
            </a:endParaRPr>
          </a:p>
          <a:p>
            <a:pPr algn="ctr"/>
            <a:r>
              <a:rPr lang="en-US" dirty="0">
                <a:effectLst/>
                <a:latin typeface="+mn-lt"/>
              </a:rPr>
              <a:t>under the assumption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i="1" dirty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is true                             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1064951" y="3438203"/>
            <a:ext cx="8420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where: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53836" y="2436243"/>
                <a:ext cx="2573846" cy="89588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effectLst/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/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effectLst/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effectLst/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effectLst/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effectLst/>
                                                  <a:latin typeface="Cambria Math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effectLst/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836" y="2436243"/>
                <a:ext cx="2573846" cy="895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14776" y="990059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34503427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6" grpId="0" autoUpdateAnimBg="0"/>
      <p:bldP spid="121868" grpId="0"/>
      <p:bldP spid="121870" grpId="0" autoUpdateAnimBg="0"/>
      <p:bldP spid="121871" grpId="0" autoUpdateAnimBg="0"/>
      <p:bldP spid="121873" grpId="0" autoUpdateAnimBg="0"/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97898" y="2298397"/>
          <a:ext cx="7734300" cy="3103301"/>
        </p:xfrm>
        <a:graphic>
          <a:graphicData uri="http://schemas.openxmlformats.org/drawingml/2006/table">
            <a:tbl>
              <a:tblPr/>
              <a:tblGrid>
                <a:gridCol w="127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4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Sqd.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Sqd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Diff. /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Likely to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Home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Exp. Freq.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Repurchase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Owner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en-US" sz="14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en-US" sz="14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4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400" b="0" i="1" u="none" strike="noStrike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ij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Colonial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0.2500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0.0026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Log Cab.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72.94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101.1142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1.3862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A-Frame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89.56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-9.56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91.3086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1.0196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Colonial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0.2500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0.0067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Log Cab.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28.06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-10.06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101.1142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3.6041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A-Frame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34.44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9.56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91.3086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2.6509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c</a:t>
                      </a:r>
                      <a:r>
                        <a:rPr lang="en-US" sz="14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8.6700</a:t>
                      </a:r>
                    </a:p>
                  </a:txBody>
                  <a:tcPr marL="9525" marR="9525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03120" y="2031014"/>
            <a:ext cx="46287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Computation of the Chi-Square Test Statistic.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3563" y="980065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37064111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3672446" y="3722897"/>
            <a:ext cx="400155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+mn-lt"/>
              </a:rPr>
              <a:t>where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 is the significance level and there are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- 1 degrees of freedom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1058890" y="2528114"/>
            <a:ext cx="187352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approach: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068180" y="3186969"/>
            <a:ext cx="238296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Critical value approach: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3662783" y="2525726"/>
            <a:ext cx="232845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if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701531" y="2026810"/>
            <a:ext cx="179324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0214" indent="-260214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Rejection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3659914" y="3168160"/>
                <a:ext cx="20004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Reject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n-lt"/>
                  </a:rPr>
                  <a:t>H</a:t>
                </a:r>
                <a:r>
                  <a:rPr lang="en-US" baseline="-25000" dirty="0"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u="sng" dirty="0">
                    <a:solidFill>
                      <a:schemeClr val="tx1"/>
                    </a:solidFill>
                    <a:effectLst/>
                    <a:latin typeface="+mn-lt"/>
                  </a:rPr>
                  <a:t>&gt;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  <a:effectLst/>
                    <a:latin typeface="+mn-lt"/>
                  </a:rPr>
                  <a:t> </a:t>
                </a:r>
                <a:endParaRPr lang="en-US" i="1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4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9914" y="3168160"/>
                <a:ext cx="2000419" cy="369332"/>
              </a:xfrm>
              <a:prstGeom prst="rect">
                <a:avLst/>
              </a:prstGeom>
              <a:blipFill>
                <a:blip r:embed="rId3"/>
                <a:stretch>
                  <a:fillRect l="-2432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04710" y="1004313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3822580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 autoUpdateAnimBg="0"/>
      <p:bldP spid="153608" grpId="0" autoUpdateAnimBg="0"/>
      <p:bldP spid="153609" grpId="0" autoUpdateAnimBg="0"/>
      <p:bldP spid="153610" grpId="0" autoUpdateAnimBg="0"/>
      <p:bldP spid="153604" grpId="0" autoUpdateAnimBg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0088" y="2027747"/>
            <a:ext cx="7772400" cy="414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Rejection Rule (using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= .05)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2022239" y="3065445"/>
            <a:ext cx="0" cy="19574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2048757" y="3022719"/>
            <a:ext cx="3692816" cy="1977758"/>
          </a:xfrm>
          <a:custGeom>
            <a:avLst/>
            <a:gdLst/>
            <a:ahLst/>
            <a:cxnLst>
              <a:cxn ang="0">
                <a:pos x="0" y="1657"/>
              </a:cxn>
              <a:cxn ang="0">
                <a:pos x="2972" y="1629"/>
              </a:cxn>
              <a:cxn ang="0">
                <a:pos x="2812" y="1589"/>
              </a:cxn>
              <a:cxn ang="0">
                <a:pos x="2664" y="1541"/>
              </a:cxn>
              <a:cxn ang="0">
                <a:pos x="2500" y="1481"/>
              </a:cxn>
              <a:cxn ang="0">
                <a:pos x="2336" y="1389"/>
              </a:cxn>
              <a:cxn ang="0">
                <a:pos x="2228" y="1297"/>
              </a:cxn>
              <a:cxn ang="0">
                <a:pos x="2092" y="1165"/>
              </a:cxn>
              <a:cxn ang="0">
                <a:pos x="1984" y="1033"/>
              </a:cxn>
              <a:cxn ang="0">
                <a:pos x="1858" y="861"/>
              </a:cxn>
              <a:cxn ang="0">
                <a:pos x="1813" y="795"/>
              </a:cxn>
              <a:cxn ang="0">
                <a:pos x="1769" y="723"/>
              </a:cxn>
              <a:cxn ang="0">
                <a:pos x="1726" y="651"/>
              </a:cxn>
              <a:cxn ang="0">
                <a:pos x="1684" y="573"/>
              </a:cxn>
              <a:cxn ang="0">
                <a:pos x="1642" y="513"/>
              </a:cxn>
              <a:cxn ang="0">
                <a:pos x="1606" y="450"/>
              </a:cxn>
              <a:cxn ang="0">
                <a:pos x="1570" y="393"/>
              </a:cxn>
              <a:cxn ang="0">
                <a:pos x="1516" y="324"/>
              </a:cxn>
              <a:cxn ang="0">
                <a:pos x="1462" y="249"/>
              </a:cxn>
              <a:cxn ang="0">
                <a:pos x="1411" y="186"/>
              </a:cxn>
              <a:cxn ang="0">
                <a:pos x="1354" y="129"/>
              </a:cxn>
              <a:cxn ang="0">
                <a:pos x="1291" y="66"/>
              </a:cxn>
              <a:cxn ang="0">
                <a:pos x="1213" y="11"/>
              </a:cxn>
              <a:cxn ang="0">
                <a:pos x="1135" y="0"/>
              </a:cxn>
              <a:cxn ang="0">
                <a:pos x="1067" y="5"/>
              </a:cxn>
              <a:cxn ang="0">
                <a:pos x="1006" y="39"/>
              </a:cxn>
              <a:cxn ang="0">
                <a:pos x="931" y="96"/>
              </a:cxn>
              <a:cxn ang="0">
                <a:pos x="868" y="162"/>
              </a:cxn>
              <a:cxn ang="0">
                <a:pos x="815" y="233"/>
              </a:cxn>
              <a:cxn ang="0">
                <a:pos x="767" y="293"/>
              </a:cxn>
              <a:cxn ang="0">
                <a:pos x="731" y="365"/>
              </a:cxn>
              <a:cxn ang="0">
                <a:pos x="688" y="435"/>
              </a:cxn>
              <a:cxn ang="0">
                <a:pos x="652" y="501"/>
              </a:cxn>
              <a:cxn ang="0">
                <a:pos x="616" y="573"/>
              </a:cxn>
              <a:cxn ang="0">
                <a:pos x="586" y="642"/>
              </a:cxn>
              <a:cxn ang="0">
                <a:pos x="556" y="720"/>
              </a:cxn>
              <a:cxn ang="0">
                <a:pos x="531" y="794"/>
              </a:cxn>
              <a:cxn ang="0">
                <a:pos x="502" y="869"/>
              </a:cxn>
              <a:cxn ang="0">
                <a:pos x="475" y="939"/>
              </a:cxn>
              <a:cxn ang="0">
                <a:pos x="450" y="1008"/>
              </a:cxn>
              <a:cxn ang="0">
                <a:pos x="419" y="1073"/>
              </a:cxn>
              <a:cxn ang="0">
                <a:pos x="324" y="1257"/>
              </a:cxn>
            </a:cxnLst>
            <a:rect l="0" t="0" r="r" b="b"/>
            <a:pathLst>
              <a:path w="3080" h="1657">
                <a:moveTo>
                  <a:pt x="160" y="1481"/>
                </a:moveTo>
                <a:lnTo>
                  <a:pt x="0" y="1657"/>
                </a:lnTo>
                <a:lnTo>
                  <a:pt x="3080" y="1657"/>
                </a:lnTo>
                <a:lnTo>
                  <a:pt x="2972" y="1629"/>
                </a:lnTo>
                <a:lnTo>
                  <a:pt x="2892" y="1609"/>
                </a:lnTo>
                <a:lnTo>
                  <a:pt x="2812" y="1589"/>
                </a:lnTo>
                <a:lnTo>
                  <a:pt x="2736" y="1565"/>
                </a:lnTo>
                <a:lnTo>
                  <a:pt x="2664" y="1541"/>
                </a:lnTo>
                <a:lnTo>
                  <a:pt x="2584" y="1517"/>
                </a:lnTo>
                <a:lnTo>
                  <a:pt x="2500" y="1481"/>
                </a:lnTo>
                <a:lnTo>
                  <a:pt x="2408" y="1437"/>
                </a:lnTo>
                <a:lnTo>
                  <a:pt x="2336" y="1389"/>
                </a:lnTo>
                <a:lnTo>
                  <a:pt x="2288" y="1349"/>
                </a:lnTo>
                <a:lnTo>
                  <a:pt x="2228" y="1297"/>
                </a:lnTo>
                <a:lnTo>
                  <a:pt x="2160" y="1237"/>
                </a:lnTo>
                <a:lnTo>
                  <a:pt x="2092" y="1165"/>
                </a:lnTo>
                <a:lnTo>
                  <a:pt x="2036" y="1101"/>
                </a:lnTo>
                <a:lnTo>
                  <a:pt x="1984" y="1033"/>
                </a:lnTo>
                <a:lnTo>
                  <a:pt x="1920" y="961"/>
                </a:lnTo>
                <a:lnTo>
                  <a:pt x="1858" y="861"/>
                </a:lnTo>
                <a:lnTo>
                  <a:pt x="1837" y="825"/>
                </a:lnTo>
                <a:lnTo>
                  <a:pt x="1813" y="795"/>
                </a:lnTo>
                <a:lnTo>
                  <a:pt x="1789" y="759"/>
                </a:lnTo>
                <a:lnTo>
                  <a:pt x="1769" y="723"/>
                </a:lnTo>
                <a:lnTo>
                  <a:pt x="1747" y="681"/>
                </a:lnTo>
                <a:lnTo>
                  <a:pt x="1726" y="651"/>
                </a:lnTo>
                <a:lnTo>
                  <a:pt x="1708" y="606"/>
                </a:lnTo>
                <a:lnTo>
                  <a:pt x="1684" y="573"/>
                </a:lnTo>
                <a:lnTo>
                  <a:pt x="1666" y="549"/>
                </a:lnTo>
                <a:lnTo>
                  <a:pt x="1642" y="513"/>
                </a:lnTo>
                <a:lnTo>
                  <a:pt x="1627" y="483"/>
                </a:lnTo>
                <a:lnTo>
                  <a:pt x="1606" y="450"/>
                </a:lnTo>
                <a:lnTo>
                  <a:pt x="1588" y="423"/>
                </a:lnTo>
                <a:lnTo>
                  <a:pt x="1570" y="393"/>
                </a:lnTo>
                <a:lnTo>
                  <a:pt x="1546" y="360"/>
                </a:lnTo>
                <a:lnTo>
                  <a:pt x="1516" y="324"/>
                </a:lnTo>
                <a:lnTo>
                  <a:pt x="1489" y="285"/>
                </a:lnTo>
                <a:lnTo>
                  <a:pt x="1462" y="249"/>
                </a:lnTo>
                <a:lnTo>
                  <a:pt x="1435" y="219"/>
                </a:lnTo>
                <a:lnTo>
                  <a:pt x="1411" y="186"/>
                </a:lnTo>
                <a:lnTo>
                  <a:pt x="1385" y="155"/>
                </a:lnTo>
                <a:lnTo>
                  <a:pt x="1354" y="129"/>
                </a:lnTo>
                <a:lnTo>
                  <a:pt x="1324" y="99"/>
                </a:lnTo>
                <a:lnTo>
                  <a:pt x="1291" y="66"/>
                </a:lnTo>
                <a:lnTo>
                  <a:pt x="1249" y="36"/>
                </a:lnTo>
                <a:lnTo>
                  <a:pt x="1213" y="11"/>
                </a:lnTo>
                <a:lnTo>
                  <a:pt x="1171" y="0"/>
                </a:lnTo>
                <a:lnTo>
                  <a:pt x="1135" y="0"/>
                </a:lnTo>
                <a:lnTo>
                  <a:pt x="1099" y="0"/>
                </a:lnTo>
                <a:lnTo>
                  <a:pt x="1067" y="5"/>
                </a:lnTo>
                <a:lnTo>
                  <a:pt x="1035" y="21"/>
                </a:lnTo>
                <a:lnTo>
                  <a:pt x="1006" y="39"/>
                </a:lnTo>
                <a:lnTo>
                  <a:pt x="970" y="63"/>
                </a:lnTo>
                <a:lnTo>
                  <a:pt x="931" y="96"/>
                </a:lnTo>
                <a:lnTo>
                  <a:pt x="899" y="125"/>
                </a:lnTo>
                <a:lnTo>
                  <a:pt x="868" y="162"/>
                </a:lnTo>
                <a:lnTo>
                  <a:pt x="839" y="197"/>
                </a:lnTo>
                <a:lnTo>
                  <a:pt x="815" y="233"/>
                </a:lnTo>
                <a:lnTo>
                  <a:pt x="789" y="263"/>
                </a:lnTo>
                <a:lnTo>
                  <a:pt x="767" y="293"/>
                </a:lnTo>
                <a:lnTo>
                  <a:pt x="745" y="330"/>
                </a:lnTo>
                <a:lnTo>
                  <a:pt x="731" y="365"/>
                </a:lnTo>
                <a:lnTo>
                  <a:pt x="707" y="401"/>
                </a:lnTo>
                <a:lnTo>
                  <a:pt x="688" y="435"/>
                </a:lnTo>
                <a:lnTo>
                  <a:pt x="671" y="473"/>
                </a:lnTo>
                <a:lnTo>
                  <a:pt x="652" y="501"/>
                </a:lnTo>
                <a:lnTo>
                  <a:pt x="634" y="537"/>
                </a:lnTo>
                <a:lnTo>
                  <a:pt x="616" y="573"/>
                </a:lnTo>
                <a:lnTo>
                  <a:pt x="601" y="609"/>
                </a:lnTo>
                <a:lnTo>
                  <a:pt x="586" y="642"/>
                </a:lnTo>
                <a:lnTo>
                  <a:pt x="571" y="681"/>
                </a:lnTo>
                <a:lnTo>
                  <a:pt x="556" y="720"/>
                </a:lnTo>
                <a:lnTo>
                  <a:pt x="543" y="756"/>
                </a:lnTo>
                <a:lnTo>
                  <a:pt x="531" y="794"/>
                </a:lnTo>
                <a:lnTo>
                  <a:pt x="517" y="831"/>
                </a:lnTo>
                <a:lnTo>
                  <a:pt x="502" y="869"/>
                </a:lnTo>
                <a:lnTo>
                  <a:pt x="487" y="906"/>
                </a:lnTo>
                <a:lnTo>
                  <a:pt x="475" y="939"/>
                </a:lnTo>
                <a:lnTo>
                  <a:pt x="463" y="974"/>
                </a:lnTo>
                <a:lnTo>
                  <a:pt x="450" y="1008"/>
                </a:lnTo>
                <a:lnTo>
                  <a:pt x="435" y="1038"/>
                </a:lnTo>
                <a:lnTo>
                  <a:pt x="419" y="1073"/>
                </a:lnTo>
                <a:lnTo>
                  <a:pt x="376" y="1157"/>
                </a:lnTo>
                <a:lnTo>
                  <a:pt x="324" y="1257"/>
                </a:lnTo>
                <a:lnTo>
                  <a:pt x="244" y="1385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796282" y="4648129"/>
            <a:ext cx="1149683" cy="372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9"/>
              </a:cxn>
              <a:cxn ang="0">
                <a:pos x="842" y="312"/>
              </a:cxn>
              <a:cxn ang="0">
                <a:pos x="827" y="306"/>
              </a:cxn>
              <a:cxn ang="0">
                <a:pos x="796" y="300"/>
              </a:cxn>
              <a:cxn ang="0">
                <a:pos x="768" y="294"/>
              </a:cxn>
              <a:cxn ang="0">
                <a:pos x="732" y="288"/>
              </a:cxn>
              <a:cxn ang="0">
                <a:pos x="694" y="279"/>
              </a:cxn>
              <a:cxn ang="0">
                <a:pos x="659" y="272"/>
              </a:cxn>
              <a:cxn ang="0">
                <a:pos x="624" y="266"/>
              </a:cxn>
              <a:cxn ang="0">
                <a:pos x="582" y="254"/>
              </a:cxn>
              <a:cxn ang="0">
                <a:pos x="546" y="246"/>
              </a:cxn>
              <a:cxn ang="0">
                <a:pos x="513" y="237"/>
              </a:cxn>
              <a:cxn ang="0">
                <a:pos x="485" y="227"/>
              </a:cxn>
              <a:cxn ang="0">
                <a:pos x="447" y="218"/>
              </a:cxn>
              <a:cxn ang="0">
                <a:pos x="414" y="207"/>
              </a:cxn>
              <a:cxn ang="0">
                <a:pos x="384" y="200"/>
              </a:cxn>
              <a:cxn ang="0">
                <a:pos x="352" y="188"/>
              </a:cxn>
              <a:cxn ang="0">
                <a:pos x="321" y="176"/>
              </a:cxn>
              <a:cxn ang="0">
                <a:pos x="284" y="164"/>
              </a:cxn>
              <a:cxn ang="0">
                <a:pos x="248" y="148"/>
              </a:cxn>
              <a:cxn ang="0">
                <a:pos x="208" y="132"/>
              </a:cxn>
              <a:cxn ang="0">
                <a:pos x="174" y="114"/>
              </a:cxn>
              <a:cxn ang="0">
                <a:pos x="144" y="100"/>
              </a:cxn>
              <a:cxn ang="0">
                <a:pos x="113" y="80"/>
              </a:cxn>
              <a:cxn ang="0">
                <a:pos x="72" y="54"/>
              </a:cxn>
              <a:cxn ang="0">
                <a:pos x="40" y="32"/>
              </a:cxn>
              <a:cxn ang="0">
                <a:pos x="17" y="14"/>
              </a:cxn>
              <a:cxn ang="0">
                <a:pos x="0" y="6"/>
              </a:cxn>
            </a:cxnLst>
            <a:rect l="0" t="0" r="r" b="b"/>
            <a:pathLst>
              <a:path w="842" h="312">
                <a:moveTo>
                  <a:pt x="0" y="0"/>
                </a:moveTo>
                <a:lnTo>
                  <a:pt x="0" y="309"/>
                </a:lnTo>
                <a:lnTo>
                  <a:pt x="842" y="312"/>
                </a:lnTo>
                <a:lnTo>
                  <a:pt x="827" y="306"/>
                </a:lnTo>
                <a:lnTo>
                  <a:pt x="796" y="300"/>
                </a:lnTo>
                <a:lnTo>
                  <a:pt x="768" y="294"/>
                </a:lnTo>
                <a:lnTo>
                  <a:pt x="732" y="288"/>
                </a:lnTo>
                <a:lnTo>
                  <a:pt x="694" y="279"/>
                </a:lnTo>
                <a:lnTo>
                  <a:pt x="659" y="272"/>
                </a:lnTo>
                <a:lnTo>
                  <a:pt x="624" y="266"/>
                </a:lnTo>
                <a:lnTo>
                  <a:pt x="582" y="254"/>
                </a:lnTo>
                <a:lnTo>
                  <a:pt x="546" y="246"/>
                </a:lnTo>
                <a:lnTo>
                  <a:pt x="513" y="237"/>
                </a:lnTo>
                <a:lnTo>
                  <a:pt x="485" y="227"/>
                </a:lnTo>
                <a:lnTo>
                  <a:pt x="447" y="218"/>
                </a:lnTo>
                <a:lnTo>
                  <a:pt x="414" y="207"/>
                </a:lnTo>
                <a:lnTo>
                  <a:pt x="384" y="200"/>
                </a:lnTo>
                <a:lnTo>
                  <a:pt x="352" y="188"/>
                </a:lnTo>
                <a:lnTo>
                  <a:pt x="321" y="176"/>
                </a:lnTo>
                <a:lnTo>
                  <a:pt x="284" y="164"/>
                </a:lnTo>
                <a:lnTo>
                  <a:pt x="248" y="148"/>
                </a:lnTo>
                <a:lnTo>
                  <a:pt x="208" y="132"/>
                </a:lnTo>
                <a:lnTo>
                  <a:pt x="174" y="114"/>
                </a:lnTo>
                <a:lnTo>
                  <a:pt x="144" y="100"/>
                </a:lnTo>
                <a:lnTo>
                  <a:pt x="113" y="80"/>
                </a:lnTo>
                <a:lnTo>
                  <a:pt x="72" y="54"/>
                </a:lnTo>
                <a:lnTo>
                  <a:pt x="40" y="32"/>
                </a:lnTo>
                <a:lnTo>
                  <a:pt x="17" y="14"/>
                </a:lnTo>
                <a:lnTo>
                  <a:pt x="0" y="6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032882" y="5000477"/>
            <a:ext cx="4786395" cy="71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9"/>
          <p:cNvSpPr>
            <a:spLocks noChangeArrowheads="1"/>
          </p:cNvSpPr>
          <p:nvPr/>
        </p:nvSpPr>
        <p:spPr bwMode="auto">
          <a:xfrm>
            <a:off x="4781994" y="4202925"/>
            <a:ext cx="1588" cy="8868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43"/>
              </a:cxn>
            </a:cxnLst>
            <a:rect l="0" t="0" r="r" b="b"/>
            <a:pathLst>
              <a:path w="1" h="743">
                <a:moveTo>
                  <a:pt x="0" y="0"/>
                </a:moveTo>
                <a:lnTo>
                  <a:pt x="1" y="743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6813397" y="4806876"/>
            <a:ext cx="348993" cy="344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Symbol" pitchFamily="18" charset="2"/>
              </a:rPr>
              <a:t></a:t>
            </a:r>
            <a:r>
              <a:rPr lang="en-US" baseline="30000" dirty="0">
                <a:effectLst/>
              </a:rPr>
              <a:t>2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802171" y="5081818"/>
            <a:ext cx="773761" cy="34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  5.991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900490" y="4420157"/>
            <a:ext cx="1711000" cy="34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Do Not 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919560" y="4420157"/>
            <a:ext cx="995091" cy="34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dirty="0">
                <a:effectLst/>
                <a:latin typeface="+mn-lt"/>
              </a:rPr>
              <a:t>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009071" y="2912668"/>
            <a:ext cx="3858273" cy="2093536"/>
            <a:chOff x="1075" y="1634"/>
            <a:chExt cx="3190" cy="1754"/>
          </a:xfrm>
        </p:grpSpPr>
        <p:sp>
          <p:nvSpPr>
            <p:cNvPr id="23" name="Arc 15"/>
            <p:cNvSpPr>
              <a:spLocks/>
            </p:cNvSpPr>
            <p:nvPr/>
          </p:nvSpPr>
          <p:spPr bwMode="auto">
            <a:xfrm rot="3423864">
              <a:off x="2803" y="2629"/>
              <a:ext cx="866" cy="285"/>
            </a:xfrm>
            <a:custGeom>
              <a:avLst/>
              <a:gdLst>
                <a:gd name="G0" fmla="+- 21 0 0"/>
                <a:gd name="G1" fmla="+- 0 0 0"/>
                <a:gd name="G2" fmla="+- 21600 0 0"/>
                <a:gd name="T0" fmla="*/ 17867 w 17867"/>
                <a:gd name="T1" fmla="*/ 12169 h 21600"/>
                <a:gd name="T2" fmla="*/ 0 w 17867"/>
                <a:gd name="T3" fmla="*/ 21600 h 21600"/>
                <a:gd name="T4" fmla="*/ 21 w 1786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67" h="21600" fill="none" extrusionOk="0">
                  <a:moveTo>
                    <a:pt x="17866" y="12168"/>
                  </a:moveTo>
                  <a:cubicBezTo>
                    <a:pt x="13843" y="18069"/>
                    <a:pt x="7162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</a:path>
                <a:path w="17867" h="21600" stroke="0" extrusionOk="0">
                  <a:moveTo>
                    <a:pt x="17866" y="12168"/>
                  </a:moveTo>
                  <a:cubicBezTo>
                    <a:pt x="13843" y="18069"/>
                    <a:pt x="7162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  <a:lnTo>
                    <a:pt x="2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rc 16"/>
            <p:cNvSpPr>
              <a:spLocks/>
            </p:cNvSpPr>
            <p:nvPr/>
          </p:nvSpPr>
          <p:spPr bwMode="auto">
            <a:xfrm rot="623505">
              <a:off x="3449" y="3150"/>
              <a:ext cx="816" cy="178"/>
            </a:xfrm>
            <a:custGeom>
              <a:avLst/>
              <a:gdLst>
                <a:gd name="G0" fmla="+- 19809 0 0"/>
                <a:gd name="G1" fmla="+- 0 0 0"/>
                <a:gd name="G2" fmla="+- 21600 0 0"/>
                <a:gd name="T0" fmla="*/ 20642 w 20642"/>
                <a:gd name="T1" fmla="*/ 21584 h 21600"/>
                <a:gd name="T2" fmla="*/ 0 w 20642"/>
                <a:gd name="T3" fmla="*/ 8612 h 21600"/>
                <a:gd name="T4" fmla="*/ 19809 w 2064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2" h="21600" fill="none" extrusionOk="0">
                  <a:moveTo>
                    <a:pt x="20641" y="21583"/>
                  </a:moveTo>
                  <a:cubicBezTo>
                    <a:pt x="20364" y="21594"/>
                    <a:pt x="20086" y="21599"/>
                    <a:pt x="19809" y="21600"/>
                  </a:cubicBezTo>
                  <a:cubicBezTo>
                    <a:pt x="11209" y="21600"/>
                    <a:pt x="3428" y="16498"/>
                    <a:pt x="0" y="8611"/>
                  </a:cubicBezTo>
                </a:path>
                <a:path w="20642" h="21600" stroke="0" extrusionOk="0">
                  <a:moveTo>
                    <a:pt x="20641" y="21583"/>
                  </a:moveTo>
                  <a:cubicBezTo>
                    <a:pt x="20364" y="21594"/>
                    <a:pt x="20086" y="21599"/>
                    <a:pt x="19809" y="21600"/>
                  </a:cubicBezTo>
                  <a:cubicBezTo>
                    <a:pt x="11209" y="21600"/>
                    <a:pt x="3428" y="16498"/>
                    <a:pt x="0" y="8611"/>
                  </a:cubicBezTo>
                  <a:lnTo>
                    <a:pt x="1980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rc 17"/>
            <p:cNvSpPr>
              <a:spLocks/>
            </p:cNvSpPr>
            <p:nvPr/>
          </p:nvSpPr>
          <p:spPr bwMode="auto">
            <a:xfrm rot="6485904">
              <a:off x="1450" y="1975"/>
              <a:ext cx="994" cy="373"/>
            </a:xfrm>
            <a:custGeom>
              <a:avLst/>
              <a:gdLst>
                <a:gd name="G0" fmla="+- 21520 0 0"/>
                <a:gd name="G1" fmla="+- 0 0 0"/>
                <a:gd name="G2" fmla="+- 21600 0 0"/>
                <a:gd name="T0" fmla="*/ 21520 w 21520"/>
                <a:gd name="T1" fmla="*/ 21600 h 21600"/>
                <a:gd name="T2" fmla="*/ 0 w 21520"/>
                <a:gd name="T3" fmla="*/ 1856 h 21600"/>
                <a:gd name="T4" fmla="*/ 21520 w 2152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20" h="21600" fill="none" extrusionOk="0">
                  <a:moveTo>
                    <a:pt x="21520" y="21600"/>
                  </a:moveTo>
                  <a:cubicBezTo>
                    <a:pt x="10310" y="21600"/>
                    <a:pt x="963" y="13024"/>
                    <a:pt x="-1" y="1856"/>
                  </a:cubicBezTo>
                </a:path>
                <a:path w="21520" h="21600" stroke="0" extrusionOk="0">
                  <a:moveTo>
                    <a:pt x="21520" y="21600"/>
                  </a:moveTo>
                  <a:cubicBezTo>
                    <a:pt x="10310" y="21600"/>
                    <a:pt x="963" y="13024"/>
                    <a:pt x="-1" y="1856"/>
                  </a:cubicBezTo>
                  <a:lnTo>
                    <a:pt x="2152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rc 18"/>
            <p:cNvSpPr>
              <a:spLocks/>
            </p:cNvSpPr>
            <p:nvPr/>
          </p:nvSpPr>
          <p:spPr bwMode="auto">
            <a:xfrm rot="14520000">
              <a:off x="2072" y="2013"/>
              <a:ext cx="981" cy="22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5 w 21595"/>
                <a:gd name="T1" fmla="*/ 462 h 21600"/>
                <a:gd name="T2" fmla="*/ 0 w 21595"/>
                <a:gd name="T3" fmla="*/ 21600 h 21600"/>
                <a:gd name="T4" fmla="*/ 0 w 2159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5" h="21600" fill="none" extrusionOk="0">
                  <a:moveTo>
                    <a:pt x="21595" y="462"/>
                  </a:moveTo>
                  <a:cubicBezTo>
                    <a:pt x="21343" y="12208"/>
                    <a:pt x="11749" y="21599"/>
                    <a:pt x="0" y="21600"/>
                  </a:cubicBezTo>
                </a:path>
                <a:path w="21595" h="21600" stroke="0" extrusionOk="0">
                  <a:moveTo>
                    <a:pt x="21595" y="462"/>
                  </a:moveTo>
                  <a:cubicBezTo>
                    <a:pt x="21343" y="12208"/>
                    <a:pt x="1174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 rot="-100623">
              <a:off x="1075" y="2576"/>
              <a:ext cx="556" cy="812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268" y="544"/>
                </a:cxn>
                <a:cxn ang="0">
                  <a:pos x="448" y="248"/>
                </a:cxn>
                <a:cxn ang="0">
                  <a:pos x="556" y="0"/>
                </a:cxn>
              </a:cxnLst>
              <a:rect l="0" t="0" r="r" b="b"/>
              <a:pathLst>
                <a:path w="556" h="812">
                  <a:moveTo>
                    <a:pt x="0" y="812"/>
                  </a:moveTo>
                  <a:cubicBezTo>
                    <a:pt x="96" y="725"/>
                    <a:pt x="193" y="638"/>
                    <a:pt x="268" y="544"/>
                  </a:cubicBezTo>
                  <a:cubicBezTo>
                    <a:pt x="343" y="450"/>
                    <a:pt x="400" y="339"/>
                    <a:pt x="448" y="248"/>
                  </a:cubicBezTo>
                  <a:cubicBezTo>
                    <a:pt x="496" y="157"/>
                    <a:pt x="538" y="41"/>
                    <a:pt x="556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Rectangle 89"/>
          <p:cNvSpPr>
            <a:spLocks noChangeArrowheads="1"/>
          </p:cNvSpPr>
          <p:nvPr/>
        </p:nvSpPr>
        <p:spPr bwMode="auto">
          <a:xfrm>
            <a:off x="3858457" y="2910280"/>
            <a:ext cx="3028950" cy="1045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With </a:t>
            </a:r>
            <a:r>
              <a:rPr lang="en-US" i="1" dirty="0">
                <a:effectLst/>
                <a:latin typeface="Symbol" panose="05050102010706020507" pitchFamily="18" charset="2"/>
              </a:rPr>
              <a:t></a:t>
            </a:r>
            <a:r>
              <a:rPr lang="en-US" dirty="0">
                <a:effectLst/>
                <a:latin typeface="+mn-lt"/>
              </a:rPr>
              <a:t> = .05 and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i="1" dirty="0">
                <a:effectLst/>
                <a:latin typeface="+mn-lt"/>
              </a:rPr>
              <a:t>     k</a:t>
            </a:r>
            <a:r>
              <a:rPr lang="en-US" dirty="0">
                <a:effectLst/>
                <a:latin typeface="+mn-lt"/>
              </a:rPr>
              <a:t> - 1 = 3 - 1 = 2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          degrees of freedom</a:t>
            </a:r>
          </a:p>
        </p:txBody>
      </p:sp>
      <p:sp>
        <p:nvSpPr>
          <p:cNvPr id="29" name="Text Box 90"/>
          <p:cNvSpPr txBox="1">
            <a:spLocks noChangeArrowheads="1"/>
          </p:cNvSpPr>
          <p:nvPr/>
        </p:nvSpPr>
        <p:spPr bwMode="auto">
          <a:xfrm>
            <a:off x="2748514" y="2438693"/>
            <a:ext cx="37871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/>
                <a:latin typeface="+mn-lt"/>
              </a:rPr>
              <a:t> Reject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if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.05 or </a:t>
            </a:r>
            <a:r>
              <a:rPr lang="en-US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&gt; 5.991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539879" y="978473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281351916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utoUpdateAnimBg="0"/>
      <p:bldP spid="19" grpId="0" autoUpdateAnimBg="0"/>
      <p:bldP spid="20" grpId="0" autoUpdateAnimBg="0"/>
      <p:bldP spid="21" grpId="0" autoUpdateAnimBg="0"/>
      <p:bldP spid="28" grpId="0" autoUpdateAnimBg="0"/>
      <p:bldP spid="2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700088" y="2025617"/>
            <a:ext cx="70294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Conclusion Using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Approach</a:t>
            </a:r>
          </a:p>
        </p:txBody>
      </p:sp>
      <p:sp>
        <p:nvSpPr>
          <p:cNvPr id="155722" name="Text Box 74"/>
          <p:cNvSpPr txBox="1">
            <a:spLocks noChangeArrowheads="1"/>
          </p:cNvSpPr>
          <p:nvPr/>
        </p:nvSpPr>
        <p:spPr bwMode="auto">
          <a:xfrm>
            <a:off x="1608839" y="4190562"/>
            <a:ext cx="5142498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  The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</a:t>
            </a:r>
            <a:r>
              <a:rPr lang="en-US" u="sng" dirty="0">
                <a:effectLst/>
                <a:latin typeface="+mn-lt"/>
              </a:rPr>
              <a:t>&lt;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.  We can reject the null hypothesis.</a:t>
            </a:r>
          </a:p>
        </p:txBody>
      </p:sp>
      <p:sp>
        <p:nvSpPr>
          <p:cNvPr id="155724" name="Text Box 76"/>
          <p:cNvSpPr txBox="1">
            <a:spLocks noChangeArrowheads="1"/>
          </p:cNvSpPr>
          <p:nvPr/>
        </p:nvSpPr>
        <p:spPr bwMode="auto">
          <a:xfrm>
            <a:off x="1348699" y="3518401"/>
            <a:ext cx="5674958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66FFFF"/>
              </a:buClr>
              <a:buSzPct val="125000"/>
            </a:pPr>
            <a:r>
              <a:rPr lang="en-US" dirty="0">
                <a:effectLst/>
                <a:latin typeface="+mn-lt"/>
              </a:rPr>
              <a:t>Because </a:t>
            </a:r>
            <a:r>
              <a:rPr lang="en-US" i="1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8.670 is between 9.210 and 7.378, the area in the upper tail of the distribution is between .01 and .025.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64311" y="2463225"/>
            <a:ext cx="5541758" cy="892114"/>
            <a:chOff x="1947584" y="2144485"/>
            <a:chExt cx="7370731" cy="1186543"/>
          </a:xfrm>
        </p:grpSpPr>
        <p:sp>
          <p:nvSpPr>
            <p:cNvPr id="3" name="Rectangle 2"/>
            <p:cNvSpPr/>
            <p:nvPr/>
          </p:nvSpPr>
          <p:spPr>
            <a:xfrm>
              <a:off x="1947584" y="2144485"/>
              <a:ext cx="7261729" cy="118654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25" name="Text Box 77"/>
            <p:cNvSpPr txBox="1">
              <a:spLocks noChangeArrowheads="1"/>
            </p:cNvSpPr>
            <p:nvPr/>
          </p:nvSpPr>
          <p:spPr bwMode="auto">
            <a:xfrm>
              <a:off x="2002014" y="2258006"/>
              <a:ext cx="7106293" cy="4912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Area in Upper Tail      .10       .05       .025       .01       .005</a:t>
              </a:r>
            </a:p>
          </p:txBody>
        </p:sp>
        <p:sp>
          <p:nvSpPr>
            <p:cNvPr id="155726" name="Text Box 78"/>
            <p:cNvSpPr txBox="1">
              <a:spLocks noChangeArrowheads="1"/>
            </p:cNvSpPr>
            <p:nvPr/>
          </p:nvSpPr>
          <p:spPr bwMode="auto">
            <a:xfrm>
              <a:off x="2015618" y="2724390"/>
              <a:ext cx="7302697" cy="4912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effectLst/>
                  <a:latin typeface="Symbol" panose="05050102010706020507" pitchFamily="18" charset="2"/>
                </a:rPr>
                <a:t>c</a:t>
              </a:r>
              <a:r>
                <a:rPr lang="en-US" baseline="30000" dirty="0">
                  <a:effectLst/>
                  <a:latin typeface="+mn-lt"/>
                </a:rPr>
                <a:t>2</a:t>
              </a:r>
              <a:r>
                <a:rPr lang="en-US" dirty="0">
                  <a:effectLst/>
                  <a:latin typeface="+mn-lt"/>
                </a:rPr>
                <a:t> Value (</a:t>
              </a:r>
              <a:r>
                <a:rPr lang="en-US" dirty="0" err="1">
                  <a:effectLst/>
                  <a:latin typeface="+mn-lt"/>
                </a:rPr>
                <a:t>df</a:t>
              </a:r>
              <a:r>
                <a:rPr lang="en-US" dirty="0">
                  <a:effectLst/>
                  <a:latin typeface="+mn-lt"/>
                </a:rPr>
                <a:t> = 2)       4.605   5.991   7.378    9.210   10.597</a:t>
              </a:r>
            </a:p>
          </p:txBody>
        </p:sp>
        <p:sp>
          <p:nvSpPr>
            <p:cNvPr id="155733" name="AutoShape 85"/>
            <p:cNvSpPr>
              <a:spLocks noChangeArrowheads="1"/>
            </p:cNvSpPr>
            <p:nvPr/>
          </p:nvSpPr>
          <p:spPr bwMode="auto">
            <a:xfrm>
              <a:off x="6265519" y="2700918"/>
              <a:ext cx="1889953" cy="457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34" name="AutoShape 86"/>
            <p:cNvSpPr>
              <a:spLocks noChangeArrowheads="1"/>
            </p:cNvSpPr>
            <p:nvPr/>
          </p:nvSpPr>
          <p:spPr bwMode="auto">
            <a:xfrm>
              <a:off x="6265519" y="2262768"/>
              <a:ext cx="1889953" cy="43815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2383540" y="4530604"/>
            <a:ext cx="3606800" cy="381945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750" tIns="34375" rIns="68750" bIns="34375" numCol="1" rtlCol="0" anchor="t" anchorCtr="0" compatLnSpc="1">
            <a:prstTxWarp prst="textNoShape">
              <a:avLst/>
            </a:prstTxWarp>
          </a:bodyPr>
          <a:lstStyle/>
          <a:p>
            <a:pPr marL="343769" indent="-343769" algn="ctr" defTabSz="687537" eaLnBrk="0" hangingPunct="0"/>
            <a:r>
              <a:rPr lang="en-US" sz="1805" dirty="0">
                <a:latin typeface="+mn-lt"/>
              </a:rPr>
              <a:t>(Actual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is .0131)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95283" y="994558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1114804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2" grpId="0" autoUpdateAnimBg="0"/>
      <p:bldP spid="155724" grpId="0" autoUpdateAnimBg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01260" y="1914299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If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cannot be rejected, we cannot detect a difference among the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population proportions.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02847" y="2523024"/>
            <a:ext cx="76835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If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can be rejected, we can conclude that not all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population proportions are equal.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2847" y="3162782"/>
            <a:ext cx="76835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Further analyses can be done to conclude which population proportions are significantly different from others.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6147" y="939709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4053224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6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04332" y="2055631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have concluded that the population proportions for the three populations of home owners are not equal.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2249" y="2736355"/>
            <a:ext cx="7327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To identify where the differences between population proportions exist, we will rely on a multiple comparisons procedure.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9999" y="1013364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225888943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64916" y="1050228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97473" y="1715192"/>
            <a:ext cx="750728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begin by computing the three sample proportions.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1760" y="3729627"/>
            <a:ext cx="75676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will use a multiple comparison procedure known as the </a:t>
            </a:r>
            <a:r>
              <a:rPr lang="en-US" dirty="0" err="1">
                <a:effectLst/>
                <a:latin typeface="+mn-lt"/>
              </a:rPr>
              <a:t>Marascuillo</a:t>
            </a:r>
            <a:r>
              <a:rPr lang="en-US" dirty="0">
                <a:effectLst/>
                <a:latin typeface="+mn-lt"/>
              </a:rPr>
              <a:t> procedure.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56601" y="2198001"/>
                <a:ext cx="3072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Colonial: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97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135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=.7185</m:t>
                    </m:r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601" y="2198001"/>
                <a:ext cx="3072188" cy="369332"/>
              </a:xfrm>
              <a:prstGeom prst="rect">
                <a:avLst/>
              </a:prstGeom>
              <a:blipFill>
                <a:blip r:embed="rId2"/>
                <a:stretch>
                  <a:fillRect l="-1587" t="-116667" b="-18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55037" y="2721788"/>
                <a:ext cx="3236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Log Cabin: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83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101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=.8218</m:t>
                    </m:r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37" y="2721788"/>
                <a:ext cx="3236207" cy="369332"/>
              </a:xfrm>
              <a:prstGeom prst="rect">
                <a:avLst/>
              </a:prstGeom>
              <a:blipFill>
                <a:blip r:embed="rId3"/>
                <a:stretch>
                  <a:fillRect l="-1507" t="-116393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75183" y="3242181"/>
                <a:ext cx="3119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ffectLst/>
                    <a:latin typeface="+mn-lt"/>
                  </a:rPr>
                  <a:t>A-Frame: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80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124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=.6452</m:t>
                    </m:r>
                  </m:oMath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183" y="3242181"/>
                <a:ext cx="3119252" cy="369332"/>
              </a:xfrm>
              <a:prstGeom prst="rect">
                <a:avLst/>
              </a:prstGeom>
              <a:blipFill>
                <a:blip r:embed="rId4"/>
                <a:stretch>
                  <a:fillRect l="-1563" t="-11833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35191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700088" y="1691151"/>
            <a:ext cx="70294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+mn-lt"/>
              </a:rPr>
              <a:t>Marascuillo</a:t>
            </a:r>
            <a:r>
              <a:rPr lang="en-US" dirty="0">
                <a:effectLst/>
                <a:latin typeface="+mn-lt"/>
              </a:rPr>
              <a:t> Procedure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39814" y="2114871"/>
            <a:ext cx="750728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We compute the absolute value of the pairwise difference between sample proportions.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2292" y="276576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Colonial and Log Cabin: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2292" y="3224093"/>
            <a:ext cx="226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Colonial and A-Frame: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2291" y="3711073"/>
            <a:ext cx="241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Log Cabin and A-Frame: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81368" y="1112525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2849" y="2742353"/>
                <a:ext cx="3568156" cy="3693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effectLst/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effectLst/>
                            <a:latin typeface="Cambria Math"/>
                          </a:rPr>
                          <m:t>.7185−.8218</m:t>
                        </m:r>
                      </m:e>
                    </m:d>
                    <m:r>
                      <a:rPr lang="en-US" b="0" i="1" dirty="0" smtClean="0"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+mn-lt"/>
                  </a:rPr>
                  <a:t>= .1033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849" y="2742353"/>
                <a:ext cx="3568156" cy="369332"/>
              </a:xfrm>
              <a:prstGeom prst="rect">
                <a:avLst/>
              </a:prstGeom>
              <a:blipFill>
                <a:blip r:embed="rId2"/>
                <a:stretch>
                  <a:fillRect t="-10000" r="-513" b="-2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19039" y="3224093"/>
                <a:ext cx="3568156" cy="3693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effectLst/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effectLst/>
                            <a:latin typeface="Cambria Math"/>
                          </a:rPr>
                          <m:t>.7185−.6452</m:t>
                        </m:r>
                      </m:e>
                    </m:d>
                    <m:r>
                      <a:rPr lang="en-US" b="0" i="1" dirty="0" smtClean="0"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+mn-lt"/>
                  </a:rPr>
                  <a:t>= .0733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39" y="3224093"/>
                <a:ext cx="3568156" cy="369332"/>
              </a:xfrm>
              <a:prstGeom prst="rect">
                <a:avLst/>
              </a:prstGeom>
              <a:blipFill>
                <a:blip r:embed="rId3"/>
                <a:stretch>
                  <a:fillRect t="-10000" r="-513" b="-2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9039" y="3687666"/>
                <a:ext cx="3568156" cy="3693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effectLst/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effectLst/>
                            <a:latin typeface="Cambria Math"/>
                          </a:rPr>
                          <m:t>.8218−.6452</m:t>
                        </m:r>
                      </m:e>
                    </m:d>
                    <m:r>
                      <a:rPr lang="en-US" b="0" i="1" dirty="0" smtClean="0"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+mn-lt"/>
                  </a:rPr>
                  <a:t>= .1766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39" y="3687666"/>
                <a:ext cx="3568156" cy="369332"/>
              </a:xfrm>
              <a:prstGeom prst="rect">
                <a:avLst/>
              </a:prstGeom>
              <a:blipFill>
                <a:blip r:embed="rId4"/>
                <a:stretch>
                  <a:fillRect t="-9836" r="-513" b="-2459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31839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/>
      <p:bldP spid="10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700089" y="1689159"/>
            <a:ext cx="8151812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Critical Values for the </a:t>
            </a:r>
            <a:r>
              <a:rPr lang="en-US" dirty="0" err="1">
                <a:effectLst/>
                <a:latin typeface="+mn-lt"/>
              </a:rPr>
              <a:t>Marascuillo</a:t>
            </a:r>
            <a:r>
              <a:rPr lang="en-US" dirty="0">
                <a:effectLst/>
                <a:latin typeface="+mn-lt"/>
              </a:rPr>
              <a:t> Pairwise Comparison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84069" y="2084564"/>
            <a:ext cx="768508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For each pairwise comparison compute a critical value as follows: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9784" y="3507208"/>
            <a:ext cx="317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  <a:latin typeface="+mn-lt"/>
              </a:rPr>
              <a:t>For </a:t>
            </a:r>
            <a:r>
              <a:rPr lang="en-US" i="1" dirty="0">
                <a:effectLst/>
                <a:latin typeface="Symbol" panose="05050102010706020507" pitchFamily="18" charset="2"/>
              </a:rPr>
              <a:t>a</a:t>
            </a:r>
            <a:r>
              <a:rPr lang="en-US" dirty="0">
                <a:effectLst/>
                <a:latin typeface="+mn-lt"/>
              </a:rPr>
              <a:t> = .05 and </a:t>
            </a:r>
            <a:r>
              <a:rPr lang="en-US" i="1" dirty="0">
                <a:effectLst/>
                <a:latin typeface="+mn-lt"/>
              </a:rPr>
              <a:t>k</a:t>
            </a:r>
            <a:r>
              <a:rPr lang="en-US" dirty="0">
                <a:effectLst/>
                <a:latin typeface="+mn-lt"/>
              </a:rPr>
              <a:t> = 3: </a:t>
            </a:r>
            <a:r>
              <a:rPr lang="en-US" dirty="0">
                <a:effectLst/>
                <a:latin typeface="Symbol" panose="05050102010706020507" pitchFamily="18" charset="2"/>
              </a:rPr>
              <a:t>c</a:t>
            </a:r>
            <a:r>
              <a:rPr lang="en-US" baseline="30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5.991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41064" y="2554759"/>
                <a:ext cx="4024710" cy="82042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𝐶𝑉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064" y="2554759"/>
                <a:ext cx="4024710" cy="820427"/>
              </a:xfrm>
              <a:prstGeom prst="rect">
                <a:avLst/>
              </a:prstGeom>
              <a:blipFill>
                <a:blip r:embed="rId2"/>
                <a:stretch>
                  <a:fillRect b="-74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37928" y="1238796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6" dirty="0">
                <a:latin typeface="+mn-lt"/>
              </a:rPr>
              <a:t>Multiple Comparisons Procedure</a:t>
            </a:r>
          </a:p>
        </p:txBody>
      </p:sp>
    </p:spTree>
    <p:extLst>
      <p:ext uri="{BB962C8B-B14F-4D97-AF65-F5344CB8AC3E}">
        <p14:creationId xmlns:p14="http://schemas.microsoft.com/office/powerpoint/2010/main" val="3280457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3"/>
          <p:cNvSpPr>
            <a:spLocks noChangeArrowheads="1"/>
          </p:cNvSpPr>
          <p:nvPr/>
        </p:nvSpPr>
        <p:spPr bwMode="auto">
          <a:xfrm>
            <a:off x="700089" y="1691151"/>
            <a:ext cx="8151812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Pairwise Comparison Tests 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579" y="1068424"/>
            <a:ext cx="7772400" cy="4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Multiple Comparisons Procedure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07771" y="2186888"/>
            <a:ext cx="6800695" cy="2238633"/>
            <a:chOff x="1606378" y="1776948"/>
            <a:chExt cx="9045160" cy="2977459"/>
          </a:xfrm>
        </p:grpSpPr>
        <p:sp>
          <p:nvSpPr>
            <p:cNvPr id="21" name="Rectangle 20"/>
            <p:cNvSpPr/>
            <p:nvPr/>
          </p:nvSpPr>
          <p:spPr>
            <a:xfrm>
              <a:off x="1606378" y="1776948"/>
              <a:ext cx="9045160" cy="297745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15777" y="2310546"/>
              <a:ext cx="676287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>
                  <a:effectLst/>
                  <a:latin typeface="+mn-lt"/>
                </a:rPr>
                <a:t>CV</a:t>
              </a:r>
              <a:r>
                <a:rPr lang="en-US" i="1" baseline="-25000" dirty="0" err="1">
                  <a:effectLst/>
                  <a:latin typeface="+mn-lt"/>
                </a:rPr>
                <a:t>ij</a:t>
              </a:r>
              <a:endParaRPr lang="en-US" i="1" baseline="-25000" dirty="0">
                <a:effectLst/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27235" y="1878746"/>
              <a:ext cx="1768918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Significant if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77128" y="2325478"/>
              <a:ext cx="2856691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Pairwise Comparison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76597" y="2323246"/>
              <a:ext cx="900151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effectLst/>
                  <a:latin typeface="+mn-lt"/>
                </a:rPr>
                <a:t>&gt; </a:t>
              </a:r>
              <a:r>
                <a:rPr lang="en-US" i="1" dirty="0" err="1">
                  <a:effectLst/>
                  <a:latin typeface="+mn-lt"/>
                </a:rPr>
                <a:t>CV</a:t>
              </a:r>
              <a:r>
                <a:rPr lang="en-US" i="1" baseline="-25000" dirty="0" err="1">
                  <a:effectLst/>
                  <a:latin typeface="+mn-lt"/>
                </a:rPr>
                <a:t>ij</a:t>
              </a:r>
              <a:endParaRPr lang="en-US" i="1" baseline="-25000" dirty="0">
                <a:effectLst/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24343" y="3011278"/>
              <a:ext cx="2941290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Colonial vs. Log Cabin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4341" y="3557379"/>
              <a:ext cx="2785736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Colonial vs. A-Frame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24341" y="4116178"/>
              <a:ext cx="2990413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Log Cabin vs. A-Frame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17721" y="2873811"/>
              <a:ext cx="944924" cy="17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.1033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.0733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.1766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53494" y="2873811"/>
              <a:ext cx="944924" cy="17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.1329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.1415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effectLst/>
                  <a:latin typeface="+mn-lt"/>
                </a:rPr>
                <a:t>.1405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16022" y="2998578"/>
              <a:ext cx="2067406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Not Significant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16022" y="3557379"/>
              <a:ext cx="2067406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Not Significant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00234" y="4103478"/>
              <a:ext cx="1534393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Significant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715724" y="2950011"/>
              <a:ext cx="87069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5310509" y="2205658"/>
                  <a:ext cx="1420457" cy="547170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>
                    <a:effectLst/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0509" y="2205658"/>
                  <a:ext cx="1420457" cy="547170"/>
                </a:xfrm>
                <a:prstGeom prst="rect">
                  <a:avLst/>
                </a:prstGeom>
                <a:blipFill>
                  <a:blip r:embed="rId2"/>
                  <a:stretch>
                    <a:fillRect r="-8000" b="-746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8376998" y="2249104"/>
                  <a:ext cx="1420457" cy="547170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effectLst/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>
                    <a:effectLst/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6998" y="2249104"/>
                  <a:ext cx="1420457" cy="547170"/>
                </a:xfrm>
                <a:prstGeom prst="rect">
                  <a:avLst/>
                </a:prstGeom>
                <a:blipFill>
                  <a:blip r:embed="rId3"/>
                  <a:stretch>
                    <a:fillRect r="-8571" b="-746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4369990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748" y="2027835"/>
            <a:ext cx="7024687" cy="4129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57827" algn="l"/>
              </a:tabLst>
            </a:pPr>
            <a:r>
              <a:rPr lang="en-US" sz="2000" dirty="0">
                <a:effectLst/>
                <a:latin typeface="+mn-lt"/>
              </a:rPr>
              <a:t>Example:  Finger Lakes Homes</a:t>
            </a:r>
          </a:p>
        </p:txBody>
      </p:sp>
      <p:sp>
        <p:nvSpPr>
          <p:cNvPr id="3" name="Text Box 83"/>
          <p:cNvSpPr txBox="1">
            <a:spLocks noChangeArrowheads="1"/>
          </p:cNvSpPr>
          <p:nvPr/>
        </p:nvSpPr>
        <p:spPr bwMode="auto">
          <a:xfrm>
            <a:off x="994712" y="2379852"/>
            <a:ext cx="758825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/>
                <a:latin typeface="+mn-lt"/>
              </a:rPr>
              <a:t>Finger Lakes Homes manufactures three models of prefabricated homes, a two-story colonial, a log cabin, and an A-frame.  To help in product-line planning, management would like to compare the customer satisfaction with the three home styles.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87672" y="3549419"/>
            <a:ext cx="7278731" cy="17543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47751" indent="-947751"/>
            <a:r>
              <a:rPr lang="en-US" dirty="0">
                <a:effectLst/>
                <a:latin typeface="+mn-lt"/>
              </a:rPr>
              <a:t>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1</a:t>
            </a:r>
            <a:r>
              <a:rPr lang="en-US" dirty="0">
                <a:effectLst/>
                <a:latin typeface="+mn-lt"/>
              </a:rPr>
              <a:t> = proportion likely to repurchase a Colonial for the population of Colonial owners</a:t>
            </a:r>
          </a:p>
          <a:p>
            <a:pPr marL="947751" indent="-947751"/>
            <a:r>
              <a:rPr lang="en-US" i="1" dirty="0">
                <a:effectLst/>
                <a:latin typeface="+mn-lt"/>
              </a:rPr>
              <a:t>          p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 = proportion likely to repurchase a Log Cabin for the population of Log Cabin owners</a:t>
            </a:r>
          </a:p>
          <a:p>
            <a:pPr marL="947751" indent="-947751"/>
            <a:r>
              <a:rPr lang="en-US" dirty="0">
                <a:effectLst/>
                <a:latin typeface="+mn-lt"/>
              </a:rPr>
              <a:t>         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baseline="-25000" dirty="0">
                <a:effectLst/>
                <a:latin typeface="+mn-lt"/>
              </a:rPr>
              <a:t>3</a:t>
            </a:r>
            <a:r>
              <a:rPr lang="en-US" dirty="0">
                <a:effectLst/>
                <a:latin typeface="+mn-lt"/>
              </a:rPr>
              <a:t> = proportion likely to repurchase an A-Frame for the population of A-Frame owners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2990" y="997295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14049295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697473" y="2051427"/>
            <a:ext cx="7507287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We begin by taking a sample of owners from each of the three populations.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693179" y="2438207"/>
            <a:ext cx="77343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0214" indent="-260214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Each sample contains categorical data indicating whether the respondents are likely or not likely to repurchase the home.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2360" y="986922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4034952-4F31-4533-8201-F6F65E121D6A}"/>
              </a:ext>
            </a:extLst>
          </p:cNvPr>
          <p:cNvGrpSpPr/>
          <p:nvPr/>
        </p:nvGrpSpPr>
        <p:grpSpPr>
          <a:xfrm>
            <a:off x="1619003" y="3660058"/>
            <a:ext cx="5862354" cy="1904562"/>
            <a:chOff x="2162434" y="2273645"/>
            <a:chExt cx="7797134" cy="253313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4C5E889-9129-4295-9E18-AFD88BB70A8E}"/>
                </a:ext>
              </a:extLst>
            </p:cNvPr>
            <p:cNvSpPr/>
            <p:nvPr/>
          </p:nvSpPr>
          <p:spPr>
            <a:xfrm>
              <a:off x="2162434" y="2273645"/>
              <a:ext cx="7475838" cy="253313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6C88EB2D-03CB-4FA2-9124-469325AE7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0411" y="2429443"/>
              <a:ext cx="7569157" cy="21859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                         		</a:t>
              </a:r>
              <a:r>
                <a:rPr lang="en-US" u="sng" dirty="0">
                  <a:effectLst/>
                  <a:latin typeface="+mn-lt"/>
                </a:rPr>
                <a:t>Home Owner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		</a:t>
              </a:r>
              <a:r>
                <a:rPr lang="en-US" b="1" dirty="0">
                  <a:effectLst/>
                  <a:latin typeface="+mn-lt"/>
                </a:rPr>
                <a:t>Colonial   Log   A-Frame</a:t>
              </a:r>
              <a:r>
                <a:rPr lang="en-US" dirty="0">
                  <a:effectLst/>
                  <a:latin typeface="+mn-lt"/>
                </a:rPr>
                <a:t>       Total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Likely to</a:t>
              </a:r>
              <a:r>
                <a:rPr lang="en-US" dirty="0">
                  <a:effectLst/>
                  <a:latin typeface="+mn-lt"/>
                </a:rPr>
                <a:t>	         </a:t>
              </a:r>
              <a:r>
                <a:rPr lang="en-US" b="1" dirty="0">
                  <a:effectLst/>
                  <a:latin typeface="+mn-lt"/>
                </a:rPr>
                <a:t>Yes</a:t>
              </a:r>
              <a:r>
                <a:rPr lang="en-US" dirty="0">
                  <a:effectLst/>
                  <a:latin typeface="+mn-lt"/>
                </a:rPr>
                <a:t>	     97          83          80            260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Repurchase      </a:t>
              </a:r>
              <a:r>
                <a:rPr lang="en-US" b="1" dirty="0">
                  <a:effectLst/>
                  <a:latin typeface="+mn-lt"/>
                </a:rPr>
                <a:t>No</a:t>
              </a:r>
              <a:r>
                <a:rPr lang="en-US" dirty="0">
                  <a:effectLst/>
                  <a:latin typeface="+mn-lt"/>
                </a:rPr>
                <a:t>	   </a:t>
              </a:r>
              <a:r>
                <a:rPr lang="en-US" u="sng" dirty="0">
                  <a:latin typeface="+mn-lt"/>
                </a:rPr>
                <a:t>_</a:t>
              </a:r>
              <a:r>
                <a:rPr lang="en-US" u="sng" dirty="0">
                  <a:effectLst/>
                  <a:latin typeface="+mn-lt"/>
                </a:rPr>
                <a:t>38</a:t>
              </a:r>
              <a:r>
                <a:rPr lang="en-US" dirty="0">
                  <a:effectLst/>
                  <a:latin typeface="+mn-lt"/>
                </a:rPr>
                <a:t>         </a:t>
              </a:r>
              <a:r>
                <a:rPr lang="en-US" u="sng" dirty="0">
                  <a:effectLst/>
                  <a:latin typeface="+mn-lt"/>
                </a:rPr>
                <a:t> 18</a:t>
              </a:r>
              <a:r>
                <a:rPr lang="en-US" dirty="0">
                  <a:effectLst/>
                  <a:latin typeface="+mn-lt"/>
                </a:rPr>
                <a:t>          </a:t>
              </a:r>
              <a:r>
                <a:rPr lang="en-US" u="sng" dirty="0">
                  <a:effectLst/>
                  <a:latin typeface="+mn-lt"/>
                </a:rPr>
                <a:t> 44</a:t>
              </a:r>
              <a:r>
                <a:rPr lang="en-US" dirty="0">
                  <a:effectLst/>
                  <a:latin typeface="+mn-lt"/>
                </a:rPr>
                <a:t>           </a:t>
              </a:r>
              <a:r>
                <a:rPr lang="en-US" u="sng" dirty="0">
                  <a:effectLst/>
                  <a:latin typeface="+mn-lt"/>
                </a:rPr>
                <a:t>100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Total	                     135	 101        124           360</a:t>
              </a:r>
            </a:p>
          </p:txBody>
        </p:sp>
      </p:grpSp>
      <p:sp>
        <p:nvSpPr>
          <p:cNvPr id="10" name="Text Box 87">
            <a:extLst>
              <a:ext uri="{FF2B5EF4-FFF2-40B4-BE49-F238E27FC236}">
                <a16:creationId xmlns:a16="http://schemas.microsoft.com/office/drawing/2014/main" id="{B17CACA6-7DE5-497A-AAF2-ED04A9C0F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179" y="3129686"/>
            <a:ext cx="72263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Observed Frequencies (sample results)</a:t>
            </a:r>
          </a:p>
        </p:txBody>
      </p:sp>
    </p:spTree>
    <p:extLst>
      <p:ext uri="{BB962C8B-B14F-4D97-AF65-F5344CB8AC3E}">
        <p14:creationId xmlns:p14="http://schemas.microsoft.com/office/powerpoint/2010/main" val="618543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utoUpdateAnimBg="0"/>
      <p:bldP spid="244741" grpId="0" autoUpdateAnimBg="0"/>
      <p:bldP spid="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97473" y="2051208"/>
            <a:ext cx="7116099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Next, we determine the expected frequencies under the assumption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is correct.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11760" y="4171377"/>
            <a:ext cx="77343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If a significant difference exists between the observed and expected frequencies,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can be rejected.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2196" y="2556466"/>
            <a:ext cx="3243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ffectLst/>
                <a:latin typeface="+mn-lt"/>
              </a:rPr>
              <a:t>Expected Frequencies</a:t>
            </a:r>
          </a:p>
          <a:p>
            <a:pPr algn="ctr"/>
            <a:r>
              <a:rPr lang="en-US" dirty="0">
                <a:effectLst/>
                <a:latin typeface="+mn-lt"/>
              </a:rPr>
              <a:t>Under the Assumption </a:t>
            </a:r>
            <a:r>
              <a:rPr lang="en-US" i="1" dirty="0">
                <a:effectLst/>
                <a:latin typeface="+mn-lt"/>
              </a:rPr>
              <a:t>H</a:t>
            </a:r>
            <a:r>
              <a:rPr lang="en-US" baseline="-25000" dirty="0">
                <a:effectLst/>
                <a:latin typeface="+mn-lt"/>
              </a:rPr>
              <a:t>0</a:t>
            </a:r>
            <a:r>
              <a:rPr lang="en-US" dirty="0">
                <a:effectLst/>
                <a:latin typeface="+mn-lt"/>
              </a:rPr>
              <a:t> is True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73013" y="3272147"/>
                <a:ext cx="3748782" cy="66652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Row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)(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Column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Sample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Size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013" y="3272147"/>
                <a:ext cx="3748782" cy="6665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67002" y="982384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8040916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5924" y="2588205"/>
            <a:ext cx="5741566" cy="2012075"/>
            <a:chOff x="2335440" y="2310714"/>
            <a:chExt cx="7636482" cy="2421924"/>
          </a:xfrm>
        </p:grpSpPr>
        <p:sp>
          <p:nvSpPr>
            <p:cNvPr id="2" name="Rectangle 1"/>
            <p:cNvSpPr/>
            <p:nvPr/>
          </p:nvSpPr>
          <p:spPr>
            <a:xfrm>
              <a:off x="2335440" y="2310714"/>
              <a:ext cx="7488195" cy="24219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2501624" y="2454157"/>
              <a:ext cx="7470298" cy="19135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                  </a:t>
              </a:r>
              <a:r>
                <a:rPr lang="en-US" u="sng" dirty="0">
                  <a:effectLst/>
                  <a:latin typeface="+mn-lt"/>
                </a:rPr>
                <a:t>Home Owner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    	</a:t>
              </a:r>
              <a:r>
                <a:rPr lang="en-US" dirty="0">
                  <a:latin typeface="+mn-lt"/>
                </a:rPr>
                <a:t>                 </a:t>
              </a:r>
              <a:r>
                <a:rPr lang="en-US" dirty="0">
                  <a:effectLst/>
                  <a:latin typeface="+mn-lt"/>
                </a:rPr>
                <a:t> </a:t>
              </a:r>
              <a:r>
                <a:rPr lang="en-US" b="1" dirty="0">
                  <a:effectLst/>
                  <a:latin typeface="+mn-lt"/>
                </a:rPr>
                <a:t>Colonial     Log    A-Frame</a:t>
              </a:r>
              <a:r>
                <a:rPr lang="en-US" dirty="0">
                  <a:effectLst/>
                  <a:latin typeface="+mn-lt"/>
                </a:rPr>
                <a:t>     Total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Likely to</a:t>
              </a:r>
              <a:r>
                <a:rPr lang="en-US" dirty="0">
                  <a:effectLst/>
                  <a:latin typeface="+mn-lt"/>
                </a:rPr>
                <a:t>	         </a:t>
              </a:r>
              <a:r>
                <a:rPr lang="en-US" b="1" dirty="0">
                  <a:effectLst/>
                  <a:latin typeface="+mn-lt"/>
                </a:rPr>
                <a:t>Yes</a:t>
              </a:r>
              <a:r>
                <a:rPr lang="en-US" dirty="0">
                  <a:effectLst/>
                  <a:latin typeface="+mn-lt"/>
                </a:rPr>
                <a:t>	    97.50     72.94     89.56         260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u="sng" dirty="0">
                  <a:effectLst/>
                  <a:latin typeface="+mn-lt"/>
                </a:rPr>
                <a:t>Repurchase</a:t>
              </a:r>
              <a:r>
                <a:rPr lang="en-US" b="1" dirty="0">
                  <a:latin typeface="+mn-lt"/>
                </a:rPr>
                <a:t>       </a:t>
              </a:r>
              <a:r>
                <a:rPr lang="en-US" b="1" dirty="0">
                  <a:effectLst/>
                  <a:latin typeface="+mn-lt"/>
                </a:rPr>
                <a:t>No</a:t>
              </a:r>
              <a:r>
                <a:rPr lang="en-US" dirty="0">
                  <a:effectLst/>
                  <a:latin typeface="+mn-lt"/>
                </a:rPr>
                <a:t>	   </a:t>
              </a:r>
              <a:r>
                <a:rPr lang="en-US" u="sng" dirty="0">
                  <a:effectLst/>
                  <a:latin typeface="+mn-lt"/>
                </a:rPr>
                <a:t> 37.50</a:t>
              </a:r>
              <a:r>
                <a:rPr lang="en-US" dirty="0">
                  <a:effectLst/>
                  <a:latin typeface="+mn-lt"/>
                </a:rPr>
                <a:t>    </a:t>
              </a:r>
              <a:r>
                <a:rPr lang="en-US" u="sng" dirty="0">
                  <a:effectLst/>
                  <a:latin typeface="+mn-lt"/>
                </a:rPr>
                <a:t> 28.06 </a:t>
              </a:r>
              <a:r>
                <a:rPr lang="en-US" dirty="0">
                  <a:effectLst/>
                  <a:latin typeface="+mn-lt"/>
                </a:rPr>
                <a:t>   </a:t>
              </a:r>
              <a:r>
                <a:rPr lang="en-US" u="sng" dirty="0">
                  <a:effectLst/>
                  <a:latin typeface="+mn-lt"/>
                </a:rPr>
                <a:t> 34.44</a:t>
              </a:r>
              <a:r>
                <a:rPr lang="en-US" dirty="0">
                  <a:effectLst/>
                  <a:latin typeface="+mn-lt"/>
                </a:rPr>
                <a:t>         </a:t>
              </a:r>
              <a:r>
                <a:rPr lang="en-US" u="sng" dirty="0">
                  <a:effectLst/>
                  <a:latin typeface="+mn-lt"/>
                </a:rPr>
                <a:t>100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Total	                       135	   101        124           360</a:t>
              </a:r>
            </a:p>
          </p:txBody>
        </p:sp>
      </p:grpSp>
      <p:sp>
        <p:nvSpPr>
          <p:cNvPr id="6" name="Text Box 87"/>
          <p:cNvSpPr txBox="1">
            <a:spLocks noChangeArrowheads="1"/>
          </p:cNvSpPr>
          <p:nvPr/>
        </p:nvSpPr>
        <p:spPr bwMode="auto">
          <a:xfrm>
            <a:off x="700686" y="2031069"/>
            <a:ext cx="72263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</a:rPr>
              <a:t>Expected Frequencies (computed)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7636" y="984693"/>
            <a:ext cx="7772400" cy="952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r>
              <a:rPr lang="en-US" sz="2400" b="1" dirty="0">
                <a:latin typeface="+mn-lt"/>
              </a:rPr>
              <a:t>Testing the Equality of Population Proportions for Three or More Populations</a:t>
            </a:r>
          </a:p>
        </p:txBody>
      </p:sp>
    </p:spTree>
    <p:extLst>
      <p:ext uri="{BB962C8B-B14F-4D97-AF65-F5344CB8AC3E}">
        <p14:creationId xmlns:p14="http://schemas.microsoft.com/office/powerpoint/2010/main" val="40598619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3295</Words>
  <Application>Microsoft Office PowerPoint</Application>
  <PresentationFormat>On-screen Show (4:3)</PresentationFormat>
  <Paragraphs>513</Paragraphs>
  <Slides>54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PowerPoint Presentation</vt:lpstr>
      <vt:lpstr>Comparing Multiple Proportions, Test of Independence and Goodness of Fit</vt:lpstr>
      <vt:lpstr>Tests of Goodness of Fit, Independence, and Multiple Proportions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2018-02-01T17:40:07Z</dcterms:modified>
</cp:coreProperties>
</file>