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60"/>
  </p:notesMasterIdLst>
  <p:handoutMasterIdLst>
    <p:handoutMasterId r:id="rId61"/>
  </p:handoutMasterIdLst>
  <p:sldIdLst>
    <p:sldId id="268"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9" autoAdjust="0"/>
    <p:restoredTop sz="95540" autoAdjust="0"/>
  </p:normalViewPr>
  <p:slideViewPr>
    <p:cSldViewPr snapToGrid="0">
      <p:cViewPr varScale="1">
        <p:scale>
          <a:sx n="73" d="100"/>
          <a:sy n="73" d="100"/>
        </p:scale>
        <p:origin x="294" y="72"/>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56062-D505-4836-AF54-3CB4DAD87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011AD9-8D16-42BA-B401-68D93E839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D2BF6-C0F9-4370-AAC9-0C55220FB4CA}" type="datetimeFigureOut">
              <a:rPr lang="en-US" smtClean="0"/>
              <a:t>4/15/2019</a:t>
            </a:fld>
            <a:endParaRPr lang="en-US"/>
          </a:p>
        </p:txBody>
      </p:sp>
      <p:sp>
        <p:nvSpPr>
          <p:cNvPr id="4" name="Footer Placeholder 3">
            <a:extLst>
              <a:ext uri="{FF2B5EF4-FFF2-40B4-BE49-F238E27FC236}">
                <a16:creationId xmlns:a16="http://schemas.microsoft.com/office/drawing/2014/main" id="{F52CD096-219C-4E81-A6F2-CAFD835FFB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A945DE-73A1-4703-8B3F-28EFB19134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6C0B1-35B7-4639-BFAA-194584681FD4}" type="slidenum">
              <a:rPr lang="en-US" smtClean="0"/>
              <a:t>‹#›</a:t>
            </a:fld>
            <a:endParaRPr lang="en-US"/>
          </a:p>
        </p:txBody>
      </p:sp>
    </p:spTree>
    <p:extLst>
      <p:ext uri="{BB962C8B-B14F-4D97-AF65-F5344CB8AC3E}">
        <p14:creationId xmlns:p14="http://schemas.microsoft.com/office/powerpoint/2010/main" val="1435259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spect="1" noChangeArrowheads="1" noTextEdit="1"/>
          </p:cNvSpPr>
          <p:nvPr>
            <p:ph type="sldImg"/>
          </p:nvPr>
        </p:nvSpPr>
        <p:spPr>
          <a:xfrm>
            <a:off x="1150938" y="692150"/>
            <a:ext cx="4556125" cy="3416300"/>
          </a:xfrm>
          <a:ln/>
        </p:spPr>
      </p:sp>
      <p:sp>
        <p:nvSpPr>
          <p:cNvPr id="26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91676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xfrm>
            <a:off x="1150938" y="692150"/>
            <a:ext cx="4556125" cy="3416300"/>
          </a:xfrm>
          <a:ln/>
        </p:spPr>
      </p:sp>
      <p:sp>
        <p:nvSpPr>
          <p:cNvPr id="262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966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xfrm>
            <a:off x="1150938" y="692150"/>
            <a:ext cx="4556125" cy="3416300"/>
          </a:xfrm>
          <a:ln/>
        </p:spPr>
      </p:sp>
      <p:sp>
        <p:nvSpPr>
          <p:cNvPr id="263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9950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Rot="1" noChangeAspect="1" noChangeArrowheads="1" noTextEdit="1"/>
          </p:cNvSpPr>
          <p:nvPr>
            <p:ph type="sldImg"/>
          </p:nvPr>
        </p:nvSpPr>
        <p:spPr>
          <a:xfrm>
            <a:off x="1150938" y="692150"/>
            <a:ext cx="4556125" cy="3416300"/>
          </a:xfrm>
          <a:ln/>
        </p:spPr>
      </p:sp>
      <p:sp>
        <p:nvSpPr>
          <p:cNvPr id="320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93997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Rot="1" noChangeAspect="1" noChangeArrowheads="1" noTextEdit="1"/>
          </p:cNvSpPr>
          <p:nvPr>
            <p:ph type="sldImg"/>
          </p:nvPr>
        </p:nvSpPr>
        <p:spPr>
          <a:xfrm>
            <a:off x="1150938" y="692150"/>
            <a:ext cx="4556125" cy="3416300"/>
          </a:xfrm>
          <a:ln/>
        </p:spPr>
      </p:sp>
      <p:sp>
        <p:nvSpPr>
          <p:cNvPr id="321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1669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Rot="1" noChangeAspect="1" noChangeArrowheads="1" noTextEdit="1"/>
          </p:cNvSpPr>
          <p:nvPr>
            <p:ph type="sldImg"/>
          </p:nvPr>
        </p:nvSpPr>
        <p:spPr>
          <a:xfrm>
            <a:off x="1150938" y="692150"/>
            <a:ext cx="4556125" cy="3416300"/>
          </a:xfrm>
          <a:ln/>
        </p:spPr>
      </p:sp>
      <p:sp>
        <p:nvSpPr>
          <p:cNvPr id="3235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61368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Rot="1" noChangeAspect="1" noChangeArrowheads="1" noTextEdit="1"/>
          </p:cNvSpPr>
          <p:nvPr>
            <p:ph type="sldImg"/>
          </p:nvPr>
        </p:nvSpPr>
        <p:spPr>
          <a:xfrm>
            <a:off x="1150938" y="692150"/>
            <a:ext cx="4556125" cy="3416300"/>
          </a:xfrm>
          <a:ln/>
        </p:spPr>
      </p:sp>
      <p:sp>
        <p:nvSpPr>
          <p:cNvPr id="324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7431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ChangeArrowheads="1" noTextEdit="1"/>
          </p:cNvSpPr>
          <p:nvPr>
            <p:ph type="sldImg"/>
          </p:nvPr>
        </p:nvSpPr>
        <p:spPr>
          <a:xfrm>
            <a:off x="1150938" y="692150"/>
            <a:ext cx="4556125" cy="3416300"/>
          </a:xfrm>
          <a:ln/>
        </p:spPr>
      </p:sp>
      <p:sp>
        <p:nvSpPr>
          <p:cNvPr id="3276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06850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Rot="1" noChangeAspect="1" noChangeArrowheads="1" noTextEdit="1"/>
          </p:cNvSpPr>
          <p:nvPr>
            <p:ph type="sldImg"/>
          </p:nvPr>
        </p:nvSpPr>
        <p:spPr>
          <a:xfrm>
            <a:off x="1150938" y="692150"/>
            <a:ext cx="4556125" cy="3416300"/>
          </a:xfrm>
          <a:ln/>
        </p:spPr>
      </p:sp>
      <p:sp>
        <p:nvSpPr>
          <p:cNvPr id="3522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85186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Rot="1" noChangeAspect="1" noChangeArrowheads="1" noTextEdit="1"/>
          </p:cNvSpPr>
          <p:nvPr>
            <p:ph type="sldImg"/>
          </p:nvPr>
        </p:nvSpPr>
        <p:spPr>
          <a:xfrm>
            <a:off x="1150938" y="692150"/>
            <a:ext cx="4556125" cy="3416300"/>
          </a:xfrm>
          <a:ln/>
        </p:spPr>
      </p:sp>
      <p:sp>
        <p:nvSpPr>
          <p:cNvPr id="331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1918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3738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xfrm>
            <a:off x="1150938" y="692150"/>
            <a:ext cx="4556125" cy="3416300"/>
          </a:xfrm>
          <a:ln/>
        </p:spPr>
      </p:sp>
      <p:sp>
        <p:nvSpPr>
          <p:cNvPr id="358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44488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Rot="1" noChangeAspect="1" noChangeArrowheads="1" noTextEdit="1"/>
          </p:cNvSpPr>
          <p:nvPr>
            <p:ph type="sldImg"/>
          </p:nvPr>
        </p:nvSpPr>
        <p:spPr>
          <a:xfrm>
            <a:off x="1150938" y="692150"/>
            <a:ext cx="4556125" cy="3416300"/>
          </a:xfrm>
          <a:ln/>
        </p:spPr>
      </p:sp>
      <p:sp>
        <p:nvSpPr>
          <p:cNvPr id="329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3907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a:xfrm>
            <a:off x="1150938" y="692150"/>
            <a:ext cx="4556125" cy="3416300"/>
          </a:xfrm>
          <a:ln/>
        </p:spPr>
      </p:sp>
      <p:sp>
        <p:nvSpPr>
          <p:cNvPr id="266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67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xfrm>
            <a:off x="1150938" y="692150"/>
            <a:ext cx="4556125" cy="3416300"/>
          </a:xfrm>
          <a:ln/>
        </p:spPr>
      </p:sp>
      <p:sp>
        <p:nvSpPr>
          <p:cNvPr id="359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930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a:xfrm>
            <a:off x="1150938" y="692150"/>
            <a:ext cx="4556125" cy="3416300"/>
          </a:xfrm>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8103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xfrm>
            <a:off x="1150938" y="692150"/>
            <a:ext cx="4556125" cy="3416300"/>
          </a:xfrm>
          <a:ln/>
        </p:spPr>
      </p:sp>
      <p:sp>
        <p:nvSpPr>
          <p:cNvPr id="360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07256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xfrm>
            <a:off x="1150938" y="692150"/>
            <a:ext cx="4556125" cy="3416300"/>
          </a:xfrm>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1545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xfrm>
            <a:off x="1150938" y="692150"/>
            <a:ext cx="4556125" cy="3416300"/>
          </a:xfrm>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5469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xfrm>
            <a:off x="1150938" y="692150"/>
            <a:ext cx="4556125" cy="3416300"/>
          </a:xfrm>
          <a:ln/>
        </p:spPr>
      </p:sp>
      <p:sp>
        <p:nvSpPr>
          <p:cNvPr id="2826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196187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xfrm>
            <a:off x="1150938" y="692150"/>
            <a:ext cx="4556125" cy="3416300"/>
          </a:xfrm>
          <a:ln/>
        </p:spPr>
      </p:sp>
      <p:sp>
        <p:nvSpPr>
          <p:cNvPr id="283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595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26234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xfrm>
            <a:off x="1150938" y="692150"/>
            <a:ext cx="4556125" cy="3416300"/>
          </a:xfrm>
          <a:ln/>
        </p:spPr>
      </p:sp>
      <p:sp>
        <p:nvSpPr>
          <p:cNvPr id="340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9737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Rot="1" noChangeAspect="1" noChangeArrowheads="1" noTextEdit="1"/>
          </p:cNvSpPr>
          <p:nvPr>
            <p:ph type="sldImg"/>
          </p:nvPr>
        </p:nvSpPr>
        <p:spPr>
          <a:xfrm>
            <a:off x="1150938" y="692150"/>
            <a:ext cx="4556125" cy="3416300"/>
          </a:xfrm>
          <a:ln/>
        </p:spPr>
      </p:sp>
      <p:sp>
        <p:nvSpPr>
          <p:cNvPr id="3420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582410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xfrm>
            <a:off x="1150938" y="692150"/>
            <a:ext cx="4556125" cy="3416300"/>
          </a:xfrm>
          <a:ln/>
        </p:spPr>
      </p:sp>
      <p:sp>
        <p:nvSpPr>
          <p:cNvPr id="2846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367084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1150938" y="692150"/>
            <a:ext cx="4556125" cy="3416300"/>
          </a:xfrm>
          <a:ln/>
        </p:spPr>
      </p:sp>
      <p:sp>
        <p:nvSpPr>
          <p:cNvPr id="28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77878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1150938" y="692150"/>
            <a:ext cx="4556125" cy="3416300"/>
          </a:xfrm>
          <a:ln/>
        </p:spPr>
      </p:sp>
      <p:sp>
        <p:nvSpPr>
          <p:cNvPr id="289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85688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1150938" y="692150"/>
            <a:ext cx="4556125" cy="3416300"/>
          </a:xfrm>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3050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1150938" y="692150"/>
            <a:ext cx="4556125" cy="3416300"/>
          </a:xfrm>
          <a:ln/>
        </p:spPr>
      </p:sp>
      <p:sp>
        <p:nvSpPr>
          <p:cNvPr id="291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41370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1150938" y="692150"/>
            <a:ext cx="4556125" cy="3416300"/>
          </a:xfrm>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98096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xfrm>
            <a:off x="1150938" y="692150"/>
            <a:ext cx="4556125" cy="3416300"/>
          </a:xfrm>
          <a:ln/>
        </p:spPr>
      </p:sp>
      <p:sp>
        <p:nvSpPr>
          <p:cNvPr id="2938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95404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spect="1" noChangeArrowheads="1" noTextEdit="1"/>
          </p:cNvSpPr>
          <p:nvPr>
            <p:ph type="sldImg"/>
          </p:nvPr>
        </p:nvSpPr>
        <p:spPr>
          <a:xfrm>
            <a:off x="1150938" y="692150"/>
            <a:ext cx="4556125" cy="3416300"/>
          </a:xfrm>
          <a:ln/>
        </p:spPr>
      </p:sp>
      <p:sp>
        <p:nvSpPr>
          <p:cNvPr id="3430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46582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spect="1" noChangeArrowheads="1" noTextEdit="1"/>
          </p:cNvSpPr>
          <p:nvPr>
            <p:ph type="sldImg"/>
          </p:nvPr>
        </p:nvSpPr>
        <p:spPr>
          <a:xfrm>
            <a:off x="1150938" y="692150"/>
            <a:ext cx="4556125" cy="3416300"/>
          </a:xfrm>
          <a:ln/>
        </p:spPr>
      </p:sp>
      <p:sp>
        <p:nvSpPr>
          <p:cNvPr id="254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70574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xfrm>
            <a:off x="1150938" y="692150"/>
            <a:ext cx="4556125" cy="3416300"/>
          </a:xfrm>
          <a:ln/>
        </p:spPr>
      </p:sp>
      <p:sp>
        <p:nvSpPr>
          <p:cNvPr id="2949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279683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150938" y="692150"/>
            <a:ext cx="4556125" cy="3416300"/>
          </a:xfrm>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84582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1150938" y="692150"/>
            <a:ext cx="4556125" cy="3416300"/>
          </a:xfrm>
          <a:ln/>
        </p:spPr>
      </p:sp>
      <p:sp>
        <p:nvSpPr>
          <p:cNvPr id="297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977137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xfrm>
            <a:off x="1150938" y="692150"/>
            <a:ext cx="4556125" cy="3416300"/>
          </a:xfrm>
          <a:ln/>
        </p:spPr>
      </p:sp>
      <p:sp>
        <p:nvSpPr>
          <p:cNvPr id="2990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918539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xfrm>
            <a:off x="1150938" y="692150"/>
            <a:ext cx="4556125" cy="3416300"/>
          </a:xfrm>
          <a:ln/>
        </p:spPr>
      </p:sp>
      <p:sp>
        <p:nvSpPr>
          <p:cNvPr id="300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174813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xfrm>
            <a:off x="1150938" y="692150"/>
            <a:ext cx="4556125" cy="3416300"/>
          </a:xfrm>
          <a:ln/>
        </p:spPr>
      </p:sp>
      <p:sp>
        <p:nvSpPr>
          <p:cNvPr id="301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13237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xfrm>
            <a:off x="1150938" y="692150"/>
            <a:ext cx="4556125" cy="3416300"/>
          </a:xfrm>
          <a:ln/>
        </p:spPr>
      </p:sp>
      <p:sp>
        <p:nvSpPr>
          <p:cNvPr id="302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89777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xfrm>
            <a:off x="1150938" y="692150"/>
            <a:ext cx="4556125" cy="3416300"/>
          </a:xfrm>
          <a:ln/>
        </p:spPr>
      </p:sp>
      <p:sp>
        <p:nvSpPr>
          <p:cNvPr id="303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315559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xfrm>
            <a:off x="1150938" y="692150"/>
            <a:ext cx="4556125" cy="3416300"/>
          </a:xfrm>
          <a:ln/>
        </p:spPr>
      </p:sp>
      <p:sp>
        <p:nvSpPr>
          <p:cNvPr id="30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4914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xfrm>
            <a:off x="1150938" y="692150"/>
            <a:ext cx="4556125" cy="3416300"/>
          </a:xfrm>
          <a:ln/>
        </p:spPr>
      </p:sp>
      <p:sp>
        <p:nvSpPr>
          <p:cNvPr id="305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66266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1150938" y="692150"/>
            <a:ext cx="4556125" cy="3416300"/>
          </a:xfrm>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60397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a:xfrm>
            <a:off x="1150938" y="692150"/>
            <a:ext cx="4556125" cy="3416300"/>
          </a:xfrm>
          <a:ln/>
        </p:spPr>
      </p:sp>
      <p:sp>
        <p:nvSpPr>
          <p:cNvPr id="306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00608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1150938" y="692150"/>
            <a:ext cx="4556125" cy="3416300"/>
          </a:xfrm>
          <a:ln/>
        </p:spPr>
      </p:sp>
      <p:sp>
        <p:nvSpPr>
          <p:cNvPr id="363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29746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xfrm>
            <a:off x="1150938" y="692150"/>
            <a:ext cx="4556125" cy="3416300"/>
          </a:xfrm>
          <a:ln/>
        </p:spPr>
      </p:sp>
      <p:sp>
        <p:nvSpPr>
          <p:cNvPr id="364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14500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a:xfrm>
            <a:off x="1150938" y="692150"/>
            <a:ext cx="4556125" cy="3416300"/>
          </a:xfrm>
          <a:ln/>
        </p:spPr>
      </p:sp>
      <p:sp>
        <p:nvSpPr>
          <p:cNvPr id="308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33081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spect="1" noChangeArrowheads="1" noTextEdit="1"/>
          </p:cNvSpPr>
          <p:nvPr>
            <p:ph type="sldImg"/>
          </p:nvPr>
        </p:nvSpPr>
        <p:spPr>
          <a:xfrm>
            <a:off x="1150938" y="692150"/>
            <a:ext cx="4556125" cy="3416300"/>
          </a:xfrm>
          <a:ln/>
        </p:spPr>
      </p:sp>
      <p:sp>
        <p:nvSpPr>
          <p:cNvPr id="347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50511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Rot="1" noChangeAspect="1" noChangeArrowheads="1" noTextEdit="1"/>
          </p:cNvSpPr>
          <p:nvPr>
            <p:ph type="sldImg"/>
          </p:nvPr>
        </p:nvSpPr>
        <p:spPr>
          <a:xfrm>
            <a:off x="1150938" y="692150"/>
            <a:ext cx="4556125" cy="3416300"/>
          </a:xfrm>
          <a:ln/>
        </p:spPr>
      </p:sp>
      <p:sp>
        <p:nvSpPr>
          <p:cNvPr id="348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55969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spect="1" noChangeArrowheads="1" noTextEdit="1"/>
          </p:cNvSpPr>
          <p:nvPr>
            <p:ph type="sldImg"/>
          </p:nvPr>
        </p:nvSpPr>
        <p:spPr>
          <a:xfrm>
            <a:off x="1150938" y="692150"/>
            <a:ext cx="4556125" cy="3416300"/>
          </a:xfrm>
          <a:ln/>
        </p:spPr>
      </p:sp>
      <p:sp>
        <p:nvSpPr>
          <p:cNvPr id="3102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079557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Rot="1" noChangeAspect="1" noChangeArrowheads="1" noTextEdit="1"/>
          </p:cNvSpPr>
          <p:nvPr>
            <p:ph type="sldImg"/>
          </p:nvPr>
        </p:nvSpPr>
        <p:spPr>
          <a:xfrm>
            <a:off x="1150938" y="692150"/>
            <a:ext cx="4556125" cy="3416300"/>
          </a:xfrm>
          <a:ln/>
        </p:spPr>
      </p:sp>
      <p:sp>
        <p:nvSpPr>
          <p:cNvPr id="3491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1657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Rot="1" noChangeAspect="1" noChangeArrowheads="1" noTextEdit="1"/>
          </p:cNvSpPr>
          <p:nvPr>
            <p:ph type="sldImg"/>
          </p:nvPr>
        </p:nvSpPr>
        <p:spPr>
          <a:xfrm>
            <a:off x="1150938" y="692150"/>
            <a:ext cx="4556125" cy="3416300"/>
          </a:xfrm>
          <a:ln/>
        </p:spPr>
      </p:sp>
      <p:sp>
        <p:nvSpPr>
          <p:cNvPr id="2570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21895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Rot="1" noChangeAspect="1" noChangeArrowheads="1" noTextEdit="1"/>
          </p:cNvSpPr>
          <p:nvPr>
            <p:ph type="sldImg"/>
          </p:nvPr>
        </p:nvSpPr>
        <p:spPr>
          <a:xfrm>
            <a:off x="1150938" y="692150"/>
            <a:ext cx="4556125" cy="3416300"/>
          </a:xfrm>
          <a:ln/>
        </p:spPr>
      </p:sp>
      <p:sp>
        <p:nvSpPr>
          <p:cNvPr id="2590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5014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a:xfrm>
            <a:off x="1150938" y="692150"/>
            <a:ext cx="4556125" cy="3416300"/>
          </a:xfrm>
          <a:ln/>
        </p:spPr>
      </p:sp>
      <p:sp>
        <p:nvSpPr>
          <p:cNvPr id="260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80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Rot="1" noChangeAspect="1" noChangeArrowheads="1" noTextEdit="1"/>
          </p:cNvSpPr>
          <p:nvPr>
            <p:ph type="sldImg"/>
          </p:nvPr>
        </p:nvSpPr>
        <p:spPr>
          <a:xfrm>
            <a:off x="1150938" y="692150"/>
            <a:ext cx="4556125" cy="3416300"/>
          </a:xfrm>
          <a:ln/>
        </p:spPr>
      </p:sp>
      <p:sp>
        <p:nvSpPr>
          <p:cNvPr id="357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7377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C9A200E3-CC3B-4F36-A270-5195B35C52FF}"/>
              </a:ext>
            </a:extLst>
          </p:cNvPr>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2173343016"/>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2" r:id="rId3"/>
    <p:sldLayoutId id="2147483683" r:id="rId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0.png"/><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8.xml"/><Relationship Id="rId1" Type="http://schemas.openxmlformats.org/officeDocument/2006/relationships/slideLayout" Target="../slideLayouts/slideLayout4.xml"/><Relationship Id="rId5" Type="http://schemas.openxmlformats.org/officeDocument/2006/relationships/image" Target="../media/image26.png"/><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2.xml"/><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png"/></Relationships>
</file>

<file path=ppt/slides/_rels/slide4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3.xml"/><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4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4.xml"/><Relationship Id="rId1" Type="http://schemas.openxmlformats.org/officeDocument/2006/relationships/slideLayout" Target="../slideLayouts/slideLayout4.xml"/><Relationship Id="rId5" Type="http://schemas.openxmlformats.org/officeDocument/2006/relationships/image" Target="../media/image34.png"/><Relationship Id="rId4" Type="http://schemas.openxmlformats.org/officeDocument/2006/relationships/image" Target="../media/image33.png"/></Relationships>
</file>

<file path=ppt/slides/_rels/slide4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48.xml"/><Relationship Id="rId1" Type="http://schemas.openxmlformats.org/officeDocument/2006/relationships/slideLayout" Target="../slideLayouts/slideLayout4.xml"/><Relationship Id="rId4" Type="http://schemas.openxmlformats.org/officeDocument/2006/relationships/image" Target="../media/image3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38.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51.xml"/><Relationship Id="rId1" Type="http://schemas.openxmlformats.org/officeDocument/2006/relationships/slideLayout" Target="../slideLayouts/slideLayout4.xml"/><Relationship Id="rId5" Type="http://schemas.openxmlformats.org/officeDocument/2006/relationships/image" Target="../media/image41.png"/><Relationship Id="rId4" Type="http://schemas.openxmlformats.org/officeDocument/2006/relationships/image" Target="../media/image40.png"/></Relationships>
</file>

<file path=ppt/slides/_rels/slide5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55.xml"/><Relationship Id="rId1" Type="http://schemas.openxmlformats.org/officeDocument/2006/relationships/slideLayout" Target="../slideLayouts/slideLayout4.xml"/><Relationship Id="rId5" Type="http://schemas.openxmlformats.org/officeDocument/2006/relationships/image" Target="../media/image45.png"/><Relationship Id="rId4" Type="http://schemas.openxmlformats.org/officeDocument/2006/relationships/image" Target="../media/image44.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4404283" cy="769441"/>
          </a:xfrm>
          <a:prstGeom prst="rect">
            <a:avLst/>
          </a:prstGeom>
        </p:spPr>
        <p:txBody>
          <a:bodyPr wrap="none">
            <a:spAutoFit/>
          </a:bodyPr>
          <a:lstStyle/>
          <a:p>
            <a:r>
              <a:rPr lang="en-US" sz="4400" b="1" dirty="0">
                <a:latin typeface="+mn-lt"/>
              </a:rPr>
              <a:t>Business Statistics</a:t>
            </a:r>
          </a:p>
        </p:txBody>
      </p:sp>
      <p:sp>
        <p:nvSpPr>
          <p:cNvPr id="3" name="Rectangle 2">
            <a:extLst>
              <a:ext uri="{FF2B5EF4-FFF2-40B4-BE49-F238E27FC236}">
                <a16:creationId xmlns:a16="http://schemas.microsoft.com/office/drawing/2014/main" id="{8D2354A6-5BE7-423D-9C29-B88BD528EC91}"/>
              </a:ext>
            </a:extLst>
          </p:cNvPr>
          <p:cNvSpPr/>
          <p:nvPr/>
        </p:nvSpPr>
        <p:spPr>
          <a:xfrm>
            <a:off x="894521" y="2635951"/>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lecture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10</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id="{401A4484-8D43-493F-8A52-9E2163D5FC6F}"/>
              </a:ext>
            </a:extLst>
          </p:cNvPr>
          <p:cNvSpPr/>
          <p:nvPr/>
        </p:nvSpPr>
        <p:spPr>
          <a:xfrm>
            <a:off x="831099" y="1736168"/>
            <a:ext cx="8143511" cy="461665"/>
          </a:xfrm>
          <a:prstGeom prst="rect">
            <a:avLst/>
          </a:prstGeom>
        </p:spPr>
        <p:txBody>
          <a:bodyPr wrap="none">
            <a:spAutoFit/>
          </a:bodyPr>
          <a:lstStyle/>
          <a:p>
            <a:r>
              <a:rPr lang="en-US" sz="2400" b="1" dirty="0">
                <a:latin typeface="+mn-lt"/>
              </a:rPr>
              <a:t>Inference About Means and Proportions with Two Populations</a:t>
            </a: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476250" y="1084303"/>
            <a:ext cx="7772400" cy="497656"/>
          </a:xfrm>
          <a:prstGeom prst="rect">
            <a:avLst/>
          </a:prstGeom>
          <a:noFill/>
          <a:ln w="12700">
            <a:noFill/>
            <a:miter lim="800000"/>
            <a:headEnd/>
            <a:tailEnd/>
          </a:ln>
          <a:effectLst/>
        </p:spPr>
        <p:txBody>
          <a:bodyPr lIns="68034" tIns="33420" rIns="68034" bIns="33420" anchor="ctr"/>
          <a:lstStyle/>
          <a:p>
            <a:pPr algn="l"/>
            <a:r>
              <a:rPr lang="en-US" sz="2400" b="1" dirty="0">
                <a:latin typeface="+mn-lt"/>
              </a:rPr>
              <a:t>Estimating the Difference Between Two Population Means</a:t>
            </a:r>
          </a:p>
        </p:txBody>
      </p:sp>
      <p:sp>
        <p:nvSpPr>
          <p:cNvPr id="203781" name="Line 5"/>
          <p:cNvSpPr>
            <a:spLocks noChangeShapeType="1"/>
          </p:cNvSpPr>
          <p:nvPr/>
        </p:nvSpPr>
        <p:spPr bwMode="auto">
          <a:xfrm flipH="1">
            <a:off x="2266950" y="3596763"/>
            <a:ext cx="0" cy="527561"/>
          </a:xfrm>
          <a:prstGeom prst="line">
            <a:avLst/>
          </a:prstGeom>
          <a:noFill/>
          <a:ln w="12700">
            <a:solidFill>
              <a:schemeClr val="tx1"/>
            </a:solidFill>
            <a:round/>
            <a:headEnd/>
            <a:tailEnd type="triangle" w="med" len="med"/>
          </a:ln>
          <a:effectLst>
            <a:outerShdw dist="35921" dir="2700000" algn="ctr" rotWithShape="0">
              <a:schemeClr val="bg2"/>
            </a:outerShdw>
          </a:effectLst>
        </p:spPr>
        <p:txBody>
          <a:bodyPr/>
          <a:lstStyle/>
          <a:p>
            <a:endParaRPr lang="en-US" dirty="0"/>
          </a:p>
        </p:txBody>
      </p:sp>
      <p:sp>
        <p:nvSpPr>
          <p:cNvPr id="203782" name="Text Box 6"/>
          <p:cNvSpPr txBox="1">
            <a:spLocks noChangeArrowheads="1"/>
          </p:cNvSpPr>
          <p:nvPr/>
        </p:nvSpPr>
        <p:spPr bwMode="auto">
          <a:xfrm>
            <a:off x="3247607" y="3478695"/>
            <a:ext cx="2882649" cy="646331"/>
          </a:xfrm>
          <a:prstGeom prst="rect">
            <a:avLst/>
          </a:prstGeom>
          <a:noFill/>
          <a:ln w="12700">
            <a:noFill/>
            <a:miter lim="800000"/>
            <a:headEnd/>
            <a:tailEnd/>
          </a:ln>
          <a:effectLst/>
        </p:spPr>
        <p:txBody>
          <a:bodyPr wrap="none">
            <a:spAutoFit/>
          </a:bodyPr>
          <a:lstStyle/>
          <a:p>
            <a:pPr algn="l"/>
            <a:r>
              <a:rPr lang="en-US" i="1" dirty="0">
                <a:effectLst/>
                <a:latin typeface="Symbol" panose="05050102010706020507" pitchFamily="18" charset="2"/>
              </a:rPr>
              <a:t>m</a:t>
            </a:r>
            <a:r>
              <a:rPr lang="en-US" baseline="-25000" dirty="0">
                <a:effectLst/>
                <a:latin typeface="+mn-lt"/>
              </a:rPr>
              <a:t>1</a:t>
            </a:r>
            <a:r>
              <a:rPr lang="en-US" dirty="0">
                <a:effectLst/>
                <a:latin typeface="+mn-lt"/>
              </a:rPr>
              <a:t> – </a:t>
            </a:r>
            <a:r>
              <a:rPr lang="en-US" i="1" dirty="0">
                <a:effectLst/>
                <a:latin typeface="Symbol" panose="05050102010706020507" pitchFamily="18" charset="2"/>
              </a:rPr>
              <a:t>m</a:t>
            </a:r>
            <a:r>
              <a:rPr lang="en-US" baseline="-25000" dirty="0">
                <a:effectLst/>
                <a:latin typeface="+mn-lt"/>
              </a:rPr>
              <a:t>2</a:t>
            </a:r>
            <a:r>
              <a:rPr lang="en-US" dirty="0">
                <a:effectLst/>
                <a:latin typeface="+mn-lt"/>
              </a:rPr>
              <a:t> = difference between</a:t>
            </a:r>
          </a:p>
          <a:p>
            <a:pPr algn="l"/>
            <a:r>
              <a:rPr lang="en-US" dirty="0">
                <a:latin typeface="+mn-lt"/>
              </a:rPr>
              <a:t>                 </a:t>
            </a:r>
            <a:r>
              <a:rPr lang="en-US" dirty="0">
                <a:effectLst/>
                <a:latin typeface="+mn-lt"/>
              </a:rPr>
              <a:t>the mean distances</a:t>
            </a:r>
          </a:p>
        </p:txBody>
      </p:sp>
      <p:sp>
        <p:nvSpPr>
          <p:cNvPr id="203783" name="Line 7"/>
          <p:cNvSpPr>
            <a:spLocks noChangeShapeType="1"/>
          </p:cNvSpPr>
          <p:nvPr/>
        </p:nvSpPr>
        <p:spPr bwMode="auto">
          <a:xfrm flipH="1">
            <a:off x="6896100" y="3596763"/>
            <a:ext cx="0" cy="527561"/>
          </a:xfrm>
          <a:prstGeom prst="line">
            <a:avLst/>
          </a:prstGeom>
          <a:noFill/>
          <a:ln w="12700">
            <a:solidFill>
              <a:schemeClr val="tx1"/>
            </a:solidFill>
            <a:round/>
            <a:headEnd/>
            <a:tailEnd type="triangle" w="med" len="med"/>
          </a:ln>
          <a:effectLst>
            <a:outerShdw dist="35921" dir="2700000" algn="ctr" rotWithShape="0">
              <a:schemeClr val="bg2"/>
            </a:outerShdw>
          </a:effectLst>
        </p:spPr>
        <p:txBody>
          <a:bodyPr/>
          <a:lstStyle/>
          <a:p>
            <a:endParaRPr lang="en-US" dirty="0"/>
          </a:p>
        </p:txBody>
      </p:sp>
      <mc:AlternateContent xmlns:mc="http://schemas.openxmlformats.org/markup-compatibility/2006" xmlns:a14="http://schemas.microsoft.com/office/drawing/2010/main">
        <mc:Choice Requires="a14">
          <p:sp>
            <p:nvSpPr>
              <p:cNvPr id="203791" name="Text Box 15"/>
              <p:cNvSpPr txBox="1">
                <a:spLocks noChangeArrowheads="1"/>
              </p:cNvSpPr>
              <p:nvPr/>
            </p:nvSpPr>
            <p:spPr bwMode="auto">
              <a:xfrm>
                <a:off x="2958265" y="5455998"/>
                <a:ext cx="3498677" cy="369332"/>
              </a:xfrm>
              <a:prstGeom prst="rect">
                <a:avLst/>
              </a:prstGeom>
              <a:noFill/>
              <a:ln w="12700">
                <a:noFill/>
                <a:miter lim="800000"/>
                <a:headEnd/>
                <a:tailEnd/>
              </a:ln>
              <a:effectLst/>
            </p:spPr>
            <p:txBody>
              <a:bodyPr wrap="square">
                <a:spAutoFit/>
              </a:bodyPr>
              <a:lstStyle/>
              <a:p>
                <a:pPr algn="l"/>
                <a14:m>
                  <m:oMath xmlns:m="http://schemas.openxmlformats.org/officeDocument/2006/math">
                    <m:sSub>
                      <m:sSubPr>
                        <m:ctrlPr>
                          <a:rPr lang="en-US" i="1" smtClean="0">
                            <a:effectLst/>
                            <a:latin typeface="Cambria Math" panose="02040503050406030204" pitchFamily="18" charset="0"/>
                          </a:rPr>
                        </m:ctrlPr>
                      </m:sSubPr>
                      <m:e>
                        <m:acc>
                          <m:accPr>
                            <m:chr m:val="̅"/>
                            <m:ctrlPr>
                              <a:rPr lang="en-US" i="1" smtClean="0">
                                <a:effectLst/>
                                <a:latin typeface="Cambria Math" panose="02040503050406030204" pitchFamily="18" charset="0"/>
                              </a:rPr>
                            </m:ctrlPr>
                          </m:accPr>
                          <m:e>
                            <m:r>
                              <a:rPr lang="en-US" b="0" i="1" smtClean="0">
                                <a:effectLst/>
                                <a:latin typeface="Cambria Math"/>
                              </a:rPr>
                              <m:t>𝑥</m:t>
                            </m:r>
                          </m:e>
                        </m:acc>
                      </m:e>
                      <m:sub>
                        <m:r>
                          <a:rPr lang="en-US" b="0" i="1" smtClean="0">
                            <a:effectLst/>
                            <a:latin typeface="Cambria Math"/>
                          </a:rPr>
                          <m:t>1</m:t>
                        </m:r>
                      </m:sub>
                    </m:sSub>
                    <m:r>
                      <a:rPr lang="en-US" b="0" i="1" smtClean="0">
                        <a:effectLst/>
                        <a:latin typeface="Cambria Math"/>
                      </a:rPr>
                      <m:t>−</m:t>
                    </m:r>
                    <m:sSub>
                      <m:sSubPr>
                        <m:ctrlPr>
                          <a:rPr lang="en-US" b="0" i="1" smtClean="0">
                            <a:effectLst/>
                            <a:latin typeface="Cambria Math" panose="02040503050406030204" pitchFamily="18" charset="0"/>
                          </a:rPr>
                        </m:ctrlPr>
                      </m:sSubPr>
                      <m:e>
                        <m:acc>
                          <m:accPr>
                            <m:chr m:val="̅"/>
                            <m:ctrlPr>
                              <a:rPr lang="en-US" b="0" i="1" smtClean="0">
                                <a:effectLst/>
                                <a:latin typeface="Cambria Math" panose="02040503050406030204" pitchFamily="18" charset="0"/>
                              </a:rPr>
                            </m:ctrlPr>
                          </m:accPr>
                          <m:e>
                            <m:r>
                              <a:rPr lang="en-US" b="0" i="1" smtClean="0">
                                <a:effectLst/>
                                <a:latin typeface="Cambria Math"/>
                              </a:rPr>
                              <m:t>𝑥</m:t>
                            </m:r>
                          </m:e>
                        </m:acc>
                      </m:e>
                      <m:sub>
                        <m:r>
                          <a:rPr lang="en-US" b="0" i="1" smtClean="0">
                            <a:effectLst/>
                            <a:latin typeface="Cambria Math"/>
                          </a:rPr>
                          <m:t>2</m:t>
                        </m:r>
                      </m:sub>
                    </m:sSub>
                    <m:r>
                      <a:rPr lang="en-US" b="0" i="1" smtClean="0">
                        <a:effectLst/>
                        <a:latin typeface="Cambria Math"/>
                      </a:rPr>
                      <m:t> </m:t>
                    </m:r>
                  </m:oMath>
                </a14:m>
                <a:r>
                  <a:rPr lang="en-US" dirty="0">
                    <a:effectLst/>
                    <a:latin typeface="+mn-lt"/>
                  </a:rPr>
                  <a:t>= Point Estimate of </a:t>
                </a:r>
                <a:r>
                  <a:rPr lang="en-US" i="1" dirty="0">
                    <a:effectLst/>
                    <a:latin typeface="Symbol" panose="05050102010706020507" pitchFamily="18" charset="2"/>
                  </a:rPr>
                  <a:t>m</a:t>
                </a:r>
                <a:r>
                  <a:rPr lang="en-US" baseline="-25000" dirty="0">
                    <a:effectLst/>
                    <a:latin typeface="+mn-lt"/>
                  </a:rPr>
                  <a:t>1</a:t>
                </a:r>
                <a:r>
                  <a:rPr lang="en-US" dirty="0">
                    <a:effectLst/>
                    <a:latin typeface="+mn-lt"/>
                  </a:rPr>
                  <a:t> – </a:t>
                </a:r>
                <a:r>
                  <a:rPr lang="en-US" i="1" dirty="0">
                    <a:effectLst/>
                    <a:latin typeface="Symbol" panose="05050102010706020507" pitchFamily="18" charset="2"/>
                  </a:rPr>
                  <a:t>m</a:t>
                </a:r>
                <a:r>
                  <a:rPr lang="en-US" baseline="-25000" dirty="0">
                    <a:effectLst/>
                    <a:latin typeface="+mn-lt"/>
                  </a:rPr>
                  <a:t>2</a:t>
                </a:r>
                <a:r>
                  <a:rPr lang="en-US" dirty="0">
                    <a:effectLst/>
                    <a:latin typeface="+mn-lt"/>
                  </a:rPr>
                  <a:t> </a:t>
                </a:r>
              </a:p>
            </p:txBody>
          </p:sp>
        </mc:Choice>
        <mc:Fallback xmlns="">
          <p:sp>
            <p:nvSpPr>
              <p:cNvPr id="203791" name="Text Box 15"/>
              <p:cNvSpPr txBox="1">
                <a:spLocks noRot="1" noChangeAspect="1" noMove="1" noResize="1" noEditPoints="1" noAdjustHandles="1" noChangeArrowheads="1" noChangeShapeType="1" noTextEdit="1"/>
              </p:cNvSpPr>
              <p:nvPr/>
            </p:nvSpPr>
            <p:spPr bwMode="auto">
              <a:xfrm>
                <a:off x="2958265" y="5455998"/>
                <a:ext cx="3498677" cy="369332"/>
              </a:xfrm>
              <a:prstGeom prst="rect">
                <a:avLst/>
              </a:prstGeom>
              <a:blipFill>
                <a:blip r:embed="rId3"/>
                <a:stretch>
                  <a:fillRect t="-11475" b="-24590"/>
                </a:stretch>
              </a:blipFill>
              <a:ln w="12700">
                <a:noFill/>
                <a:miter lim="800000"/>
                <a:headEnd/>
                <a:tailEnd/>
              </a:ln>
              <a:effectLst/>
            </p:spPr>
            <p:txBody>
              <a:bodyPr/>
              <a:lstStyle/>
              <a:p>
                <a:r>
                  <a:rPr lang="en-US">
                    <a:noFill/>
                  </a:rPr>
                  <a:t> </a:t>
                </a:r>
              </a:p>
            </p:txBody>
          </p:sp>
        </mc:Fallback>
      </mc:AlternateContent>
      <p:grpSp>
        <p:nvGrpSpPr>
          <p:cNvPr id="203832" name="Group 56"/>
          <p:cNvGrpSpPr>
            <a:grpSpLocks/>
          </p:cNvGrpSpPr>
          <p:nvPr/>
        </p:nvGrpSpPr>
        <p:grpSpPr bwMode="auto">
          <a:xfrm>
            <a:off x="493834" y="2049886"/>
            <a:ext cx="3600450" cy="1532554"/>
            <a:chOff x="300" y="732"/>
            <a:chExt cx="2268" cy="1284"/>
          </a:xfrm>
          <a:noFill/>
          <a:scene3d>
            <a:camera prst="orthographicFront">
              <a:rot lat="0" lon="0" rev="0"/>
            </a:camera>
            <a:lightRig rig="balanced" dir="t">
              <a:rot lat="0" lon="0" rev="8700000"/>
            </a:lightRig>
          </a:scene3d>
        </p:grpSpPr>
        <p:sp>
          <p:nvSpPr>
            <p:cNvPr id="203779" name="Oval 3"/>
            <p:cNvSpPr>
              <a:spLocks noChangeArrowheads="1"/>
            </p:cNvSpPr>
            <p:nvPr/>
          </p:nvSpPr>
          <p:spPr bwMode="auto">
            <a:xfrm>
              <a:off x="300" y="732"/>
              <a:ext cx="2268" cy="1284"/>
            </a:xfrm>
            <a:prstGeom prst="ellipse">
              <a:avLst/>
            </a:prstGeom>
            <a:grpFill/>
            <a:ln w="12700">
              <a:solidFill>
                <a:schemeClr val="tx1"/>
              </a:solidFill>
              <a:round/>
              <a:headEnd/>
              <a:tailEnd/>
            </a:ln>
            <a:effectLst/>
            <a:sp3d>
              <a:bevelT w="190500" h="38100"/>
            </a:sp3d>
          </p:spPr>
          <p:txBody>
            <a:bodyPr wrap="none" anchor="ctr"/>
            <a:lstStyle/>
            <a:p>
              <a:r>
                <a:rPr lang="en-US" b="1" dirty="0">
                  <a:effectLst/>
                  <a:latin typeface="+mn-lt"/>
                </a:rPr>
                <a:t>          Population 1</a:t>
              </a:r>
            </a:p>
            <a:p>
              <a:r>
                <a:rPr lang="en-US" dirty="0">
                  <a:effectLst/>
                  <a:latin typeface="+mn-lt"/>
                </a:rPr>
                <a:t>Par, Inc. Golf Balls</a:t>
              </a:r>
            </a:p>
            <a:p>
              <a:endParaRPr lang="en-US" sz="451" dirty="0">
                <a:latin typeface="+mn-lt"/>
              </a:endParaRPr>
            </a:p>
            <a:p>
              <a:pPr>
                <a:lnSpc>
                  <a:spcPct val="90000"/>
                </a:lnSpc>
              </a:pPr>
              <a:r>
                <a:rPr lang="en-US" i="1" dirty="0">
                  <a:effectLst/>
                  <a:latin typeface="Symbol" panose="05050102010706020507" pitchFamily="18" charset="2"/>
                </a:rPr>
                <a:t>m</a:t>
              </a:r>
              <a:r>
                <a:rPr lang="en-US" baseline="-25000" dirty="0">
                  <a:effectLst/>
                  <a:latin typeface="+mn-lt"/>
                </a:rPr>
                <a:t>1</a:t>
              </a:r>
              <a:r>
                <a:rPr lang="en-US" dirty="0">
                  <a:effectLst/>
                  <a:latin typeface="+mn-lt"/>
                </a:rPr>
                <a:t> = mean driving</a:t>
              </a:r>
            </a:p>
            <a:p>
              <a:pPr>
                <a:lnSpc>
                  <a:spcPct val="90000"/>
                </a:lnSpc>
              </a:pPr>
              <a:r>
                <a:rPr lang="en-US" dirty="0">
                  <a:effectLst/>
                  <a:latin typeface="+mn-lt"/>
                </a:rPr>
                <a:t>          distance of Par</a:t>
              </a:r>
            </a:p>
            <a:p>
              <a:pPr>
                <a:lnSpc>
                  <a:spcPct val="90000"/>
                </a:lnSpc>
              </a:pPr>
              <a:r>
                <a:rPr lang="en-US" dirty="0">
                  <a:effectLst/>
                  <a:latin typeface="+mn-lt"/>
                </a:rPr>
                <a:t>          golf balls</a:t>
              </a:r>
            </a:p>
          </p:txBody>
        </p:sp>
        <p:sp>
          <p:nvSpPr>
            <p:cNvPr id="203824" name="Line 48"/>
            <p:cNvSpPr>
              <a:spLocks noChangeShapeType="1"/>
            </p:cNvSpPr>
            <p:nvPr/>
          </p:nvSpPr>
          <p:spPr bwMode="auto">
            <a:xfrm>
              <a:off x="480" y="1308"/>
              <a:ext cx="1920" cy="0"/>
            </a:xfrm>
            <a:prstGeom prst="line">
              <a:avLst/>
            </a:prstGeom>
            <a:grpFill/>
            <a:ln w="9525">
              <a:solidFill>
                <a:schemeClr val="tx1"/>
              </a:solidFill>
              <a:prstDash val="dash"/>
              <a:round/>
              <a:headEnd/>
              <a:tailEnd/>
            </a:ln>
            <a:effectLst/>
            <a:sp3d>
              <a:bevelT w="190500" h="38100"/>
            </a:sp3d>
          </p:spPr>
          <p:txBody>
            <a:bodyPr/>
            <a:lstStyle/>
            <a:p>
              <a:endParaRPr lang="en-US" dirty="0"/>
            </a:p>
          </p:txBody>
        </p:sp>
      </p:grpSp>
      <p:sp>
        <p:nvSpPr>
          <p:cNvPr id="203780" name="Oval 4"/>
          <p:cNvSpPr>
            <a:spLocks noChangeArrowheads="1"/>
          </p:cNvSpPr>
          <p:nvPr/>
        </p:nvSpPr>
        <p:spPr bwMode="auto">
          <a:xfrm>
            <a:off x="5086350" y="2049886"/>
            <a:ext cx="3619500" cy="1531007"/>
          </a:xfrm>
          <a:prstGeom prst="ellipse">
            <a:avLst/>
          </a:prstGeom>
          <a:noFill/>
          <a:ln w="12700">
            <a:solidFill>
              <a:schemeClr val="tx1"/>
            </a:solidFill>
            <a:round/>
            <a:headEnd/>
            <a:tailEnd/>
          </a:ln>
          <a:effectLst/>
          <a:scene3d>
            <a:camera prst="orthographicFront">
              <a:rot lat="0" lon="0" rev="0"/>
            </a:camera>
            <a:lightRig rig="balanced" dir="t">
              <a:rot lat="0" lon="0" rev="8700000"/>
            </a:lightRig>
          </a:scene3d>
          <a:sp3d>
            <a:bevelT w="190500" h="38100"/>
          </a:sp3d>
        </p:spPr>
        <p:txBody>
          <a:bodyPr wrap="none" anchor="ctr"/>
          <a:lstStyle/>
          <a:p>
            <a:r>
              <a:rPr lang="en-US" b="1" dirty="0">
                <a:effectLst/>
                <a:latin typeface="+mn-lt"/>
              </a:rPr>
              <a:t>          Population 2</a:t>
            </a:r>
          </a:p>
          <a:p>
            <a:r>
              <a:rPr lang="en-US" dirty="0">
                <a:effectLst/>
                <a:latin typeface="+mn-lt"/>
              </a:rPr>
              <a:t>Rap, Ltd. Golf Balls</a:t>
            </a:r>
          </a:p>
          <a:p>
            <a:endParaRPr lang="en-US" sz="451" dirty="0">
              <a:latin typeface="+mn-lt"/>
            </a:endParaRPr>
          </a:p>
          <a:p>
            <a:pPr>
              <a:lnSpc>
                <a:spcPct val="90000"/>
              </a:lnSpc>
            </a:pPr>
            <a:r>
              <a:rPr lang="en-US" i="1" dirty="0">
                <a:effectLst/>
                <a:latin typeface="Symbol" panose="05050102010706020507" pitchFamily="18" charset="2"/>
              </a:rPr>
              <a:t> m</a:t>
            </a:r>
            <a:r>
              <a:rPr lang="en-US" baseline="-25000" dirty="0">
                <a:effectLst/>
                <a:latin typeface="+mn-lt"/>
              </a:rPr>
              <a:t>2</a:t>
            </a:r>
            <a:r>
              <a:rPr lang="en-US" dirty="0">
                <a:effectLst/>
                <a:latin typeface="+mn-lt"/>
              </a:rPr>
              <a:t> = mean driving</a:t>
            </a:r>
          </a:p>
          <a:p>
            <a:pPr>
              <a:lnSpc>
                <a:spcPct val="90000"/>
              </a:lnSpc>
            </a:pPr>
            <a:r>
              <a:rPr lang="en-US" dirty="0">
                <a:effectLst/>
                <a:latin typeface="+mn-lt"/>
              </a:rPr>
              <a:t>         distance of Rap</a:t>
            </a:r>
          </a:p>
          <a:p>
            <a:pPr>
              <a:lnSpc>
                <a:spcPct val="90000"/>
              </a:lnSpc>
            </a:pPr>
            <a:r>
              <a:rPr lang="en-US" dirty="0">
                <a:effectLst/>
                <a:latin typeface="+mn-lt"/>
              </a:rPr>
              <a:t>         golf balls</a:t>
            </a:r>
          </a:p>
        </p:txBody>
      </p:sp>
      <p:sp>
        <p:nvSpPr>
          <p:cNvPr id="203825" name="Line 49"/>
          <p:cNvSpPr>
            <a:spLocks noChangeShapeType="1"/>
          </p:cNvSpPr>
          <p:nvPr/>
        </p:nvSpPr>
        <p:spPr bwMode="auto">
          <a:xfrm>
            <a:off x="5410200" y="2730982"/>
            <a:ext cx="3048000" cy="0"/>
          </a:xfrm>
          <a:prstGeom prst="line">
            <a:avLst/>
          </a:prstGeom>
          <a:noFill/>
          <a:ln w="9525">
            <a:solidFill>
              <a:schemeClr val="tx1"/>
            </a:solidFill>
            <a:prstDash val="dash"/>
            <a:round/>
            <a:headEnd/>
            <a:tailEnd/>
          </a:ln>
          <a:effectLst/>
          <a:scene3d>
            <a:camera prst="orthographicFront">
              <a:rot lat="0" lon="0" rev="0"/>
            </a:camera>
            <a:lightRig rig="balanced" dir="t">
              <a:rot lat="0" lon="0" rev="8700000"/>
            </a:lightRig>
          </a:scene3d>
          <a:sp3d>
            <a:bevelT w="190500" h="38100"/>
          </a:sp3d>
        </p:spPr>
        <p:txBody>
          <a:bodyPr/>
          <a:lstStyle/>
          <a:p>
            <a:endParaRPr lang="en-US" dirty="0">
              <a:effectLst/>
              <a:latin typeface="+mn-lt"/>
            </a:endParaRPr>
          </a:p>
        </p:txBody>
      </p:sp>
      <mc:AlternateContent xmlns:mc="http://schemas.openxmlformats.org/markup-compatibility/2006" xmlns:a14="http://schemas.microsoft.com/office/drawing/2010/main">
        <mc:Choice Requires="a14">
          <p:sp>
            <p:nvSpPr>
              <p:cNvPr id="203788" name="Text Box 12"/>
              <p:cNvSpPr txBox="1">
                <a:spLocks noChangeArrowheads="1"/>
              </p:cNvSpPr>
              <p:nvPr/>
            </p:nvSpPr>
            <p:spPr bwMode="auto">
              <a:xfrm>
                <a:off x="5667426" y="4155358"/>
                <a:ext cx="2676054" cy="1269707"/>
              </a:xfrm>
              <a:prstGeom prst="rect">
                <a:avLst/>
              </a:prstGeom>
              <a:noFill/>
              <a:ln w="12700">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spAutoFit/>
              </a:bodyPr>
              <a:lstStyle/>
              <a:p>
                <a:pPr algn="l"/>
                <a:r>
                  <a:rPr lang="en-US" dirty="0">
                    <a:effectLst/>
                    <a:latin typeface="+mn-lt"/>
                  </a:rPr>
                  <a:t>   Simple random sample</a:t>
                </a:r>
              </a:p>
              <a:p>
                <a:pPr algn="l"/>
                <a:r>
                  <a:rPr lang="en-US" dirty="0">
                    <a:effectLst/>
                    <a:latin typeface="+mn-lt"/>
                  </a:rPr>
                  <a:t>       of </a:t>
                </a:r>
                <a:r>
                  <a:rPr lang="en-US" i="1" dirty="0">
                    <a:effectLst/>
                    <a:latin typeface="+mn-lt"/>
                  </a:rPr>
                  <a:t>n</a:t>
                </a:r>
                <a:r>
                  <a:rPr lang="en-US" baseline="-25000" dirty="0">
                    <a:effectLst/>
                    <a:latin typeface="+mn-lt"/>
                  </a:rPr>
                  <a:t>2</a:t>
                </a:r>
                <a:r>
                  <a:rPr lang="en-US" dirty="0">
                    <a:effectLst/>
                    <a:latin typeface="+mn-lt"/>
                  </a:rPr>
                  <a:t> Rap golf balls</a:t>
                </a:r>
              </a:p>
              <a:p>
                <a:pPr algn="l"/>
                <a:endParaRPr lang="en-US" sz="451" dirty="0">
                  <a:latin typeface="+mn-lt"/>
                </a:endParaRPr>
              </a:p>
              <a:p>
                <a:pPr algn="l"/>
                <a14:m>
                  <m:oMath xmlns:m="http://schemas.openxmlformats.org/officeDocument/2006/math">
                    <m:sSub>
                      <m:sSubPr>
                        <m:ctrlPr>
                          <a:rPr lang="en-US" i="1" smtClean="0">
                            <a:effectLst/>
                            <a:latin typeface="Cambria Math" panose="02040503050406030204" pitchFamily="18" charset="0"/>
                          </a:rPr>
                        </m:ctrlPr>
                      </m:sSubPr>
                      <m:e>
                        <m:acc>
                          <m:accPr>
                            <m:chr m:val="̅"/>
                            <m:ctrlPr>
                              <a:rPr lang="en-US" i="1" smtClean="0">
                                <a:effectLst/>
                                <a:latin typeface="Cambria Math" panose="02040503050406030204" pitchFamily="18" charset="0"/>
                              </a:rPr>
                            </m:ctrlPr>
                          </m:accPr>
                          <m:e>
                            <m:r>
                              <a:rPr lang="en-US" b="0" i="1" smtClean="0">
                                <a:effectLst/>
                                <a:latin typeface="Cambria Math"/>
                              </a:rPr>
                              <m:t>𝑥</m:t>
                            </m:r>
                          </m:e>
                        </m:acc>
                      </m:e>
                      <m:sub>
                        <m:r>
                          <a:rPr lang="en-US" b="0" i="1" smtClean="0">
                            <a:effectLst/>
                            <a:latin typeface="Cambria Math"/>
                          </a:rPr>
                          <m:t>2</m:t>
                        </m:r>
                      </m:sub>
                    </m:sSub>
                  </m:oMath>
                </a14:m>
                <a:r>
                  <a:rPr lang="en-US" dirty="0">
                    <a:effectLst/>
                    <a:latin typeface="+mn-lt"/>
                  </a:rPr>
                  <a:t>= sample mean distance</a:t>
                </a:r>
              </a:p>
              <a:p>
                <a:pPr algn="l"/>
                <a:r>
                  <a:rPr lang="en-US" dirty="0">
                    <a:effectLst/>
                    <a:latin typeface="+mn-lt"/>
                  </a:rPr>
                  <a:t>        for the Rap golf balls</a:t>
                </a:r>
              </a:p>
            </p:txBody>
          </p:sp>
        </mc:Choice>
        <mc:Fallback xmlns="">
          <p:sp>
            <p:nvSpPr>
              <p:cNvPr id="203788" name="Text Box 12"/>
              <p:cNvSpPr txBox="1">
                <a:spLocks noRot="1" noChangeAspect="1" noMove="1" noResize="1" noEditPoints="1" noAdjustHandles="1" noChangeArrowheads="1" noChangeShapeType="1" noTextEdit="1"/>
              </p:cNvSpPr>
              <p:nvPr/>
            </p:nvSpPr>
            <p:spPr bwMode="auto">
              <a:xfrm>
                <a:off x="5667426" y="4155358"/>
                <a:ext cx="2676054" cy="1269707"/>
              </a:xfrm>
              <a:prstGeom prst="rect">
                <a:avLst/>
              </a:prstGeom>
              <a:blipFill>
                <a:blip r:embed="rId4"/>
                <a:stretch>
                  <a:fillRect t="-930" r="-897" b="-5116"/>
                </a:stretch>
              </a:blipFill>
              <a:ln w="12700">
                <a:solidFill>
                  <a:schemeClr val="tx1"/>
                </a:solidFill>
                <a:miter lim="800000"/>
                <a:headEnd/>
                <a:tailEnd/>
              </a:ln>
              <a:effectLst/>
            </p:spPr>
            <p:txBody>
              <a:bodyPr/>
              <a:lstStyle/>
              <a:p>
                <a:r>
                  <a:rPr lang="en-US">
                    <a:noFill/>
                  </a:rPr>
                  <a:t> </a:t>
                </a:r>
              </a:p>
            </p:txBody>
          </p:sp>
        </mc:Fallback>
      </mc:AlternateContent>
      <p:sp>
        <p:nvSpPr>
          <p:cNvPr id="203826" name="Line 50"/>
          <p:cNvSpPr>
            <a:spLocks noChangeShapeType="1"/>
          </p:cNvSpPr>
          <p:nvPr/>
        </p:nvSpPr>
        <p:spPr bwMode="auto">
          <a:xfrm>
            <a:off x="5840503" y="4804141"/>
            <a:ext cx="2284252" cy="2"/>
          </a:xfrm>
          <a:prstGeom prst="line">
            <a:avLst/>
          </a:prstGeom>
          <a:noFill/>
          <a:ln w="9525">
            <a:solidFill>
              <a:schemeClr val="tx1"/>
            </a:solidFill>
            <a:prstDash val="dash"/>
            <a:round/>
            <a:headEnd/>
            <a:tailEnd/>
          </a:ln>
          <a:effectLst/>
          <a:scene3d>
            <a:camera prst="orthographicFront">
              <a:rot lat="0" lon="0" rev="0"/>
            </a:camera>
            <a:lightRig rig="balanced" dir="t">
              <a:rot lat="0" lon="0" rev="8700000"/>
            </a:lightRig>
          </a:scene3d>
          <a:sp3d>
            <a:bevelT w="190500" h="38100"/>
          </a:sp3d>
        </p:spPr>
        <p:txBody>
          <a:bodyPr/>
          <a:lstStyle/>
          <a:p>
            <a:endParaRPr lang="en-US" dirty="0">
              <a:latin typeface="+mn-lt"/>
            </a:endParaRPr>
          </a:p>
        </p:txBody>
      </p:sp>
      <mc:AlternateContent xmlns:mc="http://schemas.openxmlformats.org/markup-compatibility/2006" xmlns:a14="http://schemas.microsoft.com/office/drawing/2010/main">
        <mc:Choice Requires="a14">
          <p:sp>
            <p:nvSpPr>
              <p:cNvPr id="203785" name="Text Box 9"/>
              <p:cNvSpPr txBox="1">
                <a:spLocks noChangeArrowheads="1"/>
              </p:cNvSpPr>
              <p:nvPr/>
            </p:nvSpPr>
            <p:spPr bwMode="auto">
              <a:xfrm>
                <a:off x="1056856" y="4155359"/>
                <a:ext cx="2670731" cy="1269707"/>
              </a:xfrm>
              <a:prstGeom prst="rect">
                <a:avLst/>
              </a:prstGeom>
              <a:noFill/>
              <a:ln w="12700">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spAutoFit/>
              </a:bodyPr>
              <a:lstStyle/>
              <a:p>
                <a:pPr algn="l"/>
                <a:r>
                  <a:rPr lang="en-US" dirty="0">
                    <a:effectLst/>
                    <a:latin typeface="+mn-lt"/>
                  </a:rPr>
                  <a:t>   Simple random sample</a:t>
                </a:r>
              </a:p>
              <a:p>
                <a:pPr algn="l"/>
                <a:r>
                  <a:rPr lang="en-US" dirty="0">
                    <a:effectLst/>
                    <a:latin typeface="+mn-lt"/>
                  </a:rPr>
                  <a:t>       of </a:t>
                </a:r>
                <a:r>
                  <a:rPr lang="en-US" i="1" dirty="0">
                    <a:effectLst/>
                    <a:latin typeface="+mn-lt"/>
                  </a:rPr>
                  <a:t>n</a:t>
                </a:r>
                <a:r>
                  <a:rPr lang="en-US" baseline="-25000" dirty="0">
                    <a:effectLst/>
                    <a:latin typeface="+mn-lt"/>
                  </a:rPr>
                  <a:t>1</a:t>
                </a:r>
                <a:r>
                  <a:rPr lang="en-US" dirty="0">
                    <a:effectLst/>
                    <a:latin typeface="+mn-lt"/>
                  </a:rPr>
                  <a:t> Par golf balls</a:t>
                </a:r>
              </a:p>
              <a:p>
                <a:pPr algn="l"/>
                <a:endParaRPr lang="en-US" sz="451" dirty="0">
                  <a:latin typeface="+mn-lt"/>
                </a:endParaRPr>
              </a:p>
              <a:p>
                <a:pPr algn="l"/>
                <a14:m>
                  <m:oMath xmlns:m="http://schemas.openxmlformats.org/officeDocument/2006/math">
                    <m:sSub>
                      <m:sSubPr>
                        <m:ctrlPr>
                          <a:rPr lang="en-US" i="1" smtClean="0">
                            <a:effectLst/>
                            <a:latin typeface="Cambria Math" panose="02040503050406030204" pitchFamily="18" charset="0"/>
                          </a:rPr>
                        </m:ctrlPr>
                      </m:sSubPr>
                      <m:e>
                        <m:acc>
                          <m:accPr>
                            <m:chr m:val="̅"/>
                            <m:ctrlPr>
                              <a:rPr lang="en-US" i="1" smtClean="0">
                                <a:effectLst/>
                                <a:latin typeface="Cambria Math" panose="02040503050406030204" pitchFamily="18" charset="0"/>
                              </a:rPr>
                            </m:ctrlPr>
                          </m:accPr>
                          <m:e>
                            <m:r>
                              <a:rPr lang="en-US" b="0" i="1" smtClean="0">
                                <a:effectLst/>
                                <a:latin typeface="Cambria Math"/>
                              </a:rPr>
                              <m:t>𝑥</m:t>
                            </m:r>
                          </m:e>
                        </m:acc>
                      </m:e>
                      <m:sub>
                        <m:r>
                          <a:rPr lang="en-US" b="0" i="1" smtClean="0">
                            <a:effectLst/>
                            <a:latin typeface="Cambria Math"/>
                          </a:rPr>
                          <m:t>1</m:t>
                        </m:r>
                      </m:sub>
                    </m:sSub>
                  </m:oMath>
                </a14:m>
                <a:r>
                  <a:rPr lang="en-US" dirty="0">
                    <a:effectLst/>
                    <a:latin typeface="+mn-lt"/>
                  </a:rPr>
                  <a:t>= sample mean distance</a:t>
                </a:r>
              </a:p>
              <a:p>
                <a:pPr algn="l"/>
                <a:r>
                  <a:rPr lang="en-US" dirty="0">
                    <a:effectLst/>
                    <a:latin typeface="+mn-lt"/>
                  </a:rPr>
                  <a:t>        for the Par golf balls</a:t>
                </a:r>
              </a:p>
            </p:txBody>
          </p:sp>
        </mc:Choice>
        <mc:Fallback xmlns="">
          <p:sp>
            <p:nvSpPr>
              <p:cNvPr id="203785" name="Text Box 9"/>
              <p:cNvSpPr txBox="1">
                <a:spLocks noRot="1" noChangeAspect="1" noMove="1" noResize="1" noEditPoints="1" noAdjustHandles="1" noChangeArrowheads="1" noChangeShapeType="1" noTextEdit="1"/>
              </p:cNvSpPr>
              <p:nvPr/>
            </p:nvSpPr>
            <p:spPr bwMode="auto">
              <a:xfrm>
                <a:off x="1056856" y="4155359"/>
                <a:ext cx="2670731" cy="1269707"/>
              </a:xfrm>
              <a:prstGeom prst="rect">
                <a:avLst/>
              </a:prstGeom>
              <a:blipFill>
                <a:blip r:embed="rId5"/>
                <a:stretch>
                  <a:fillRect t="-930" r="-899" b="-5116"/>
                </a:stretch>
              </a:blipFill>
              <a:ln w="12700">
                <a:solidFill>
                  <a:schemeClr val="tx1"/>
                </a:solidFill>
                <a:miter lim="800000"/>
                <a:headEnd/>
                <a:tailEnd/>
              </a:ln>
              <a:effectLst/>
            </p:spPr>
            <p:txBody>
              <a:bodyPr/>
              <a:lstStyle/>
              <a:p>
                <a:r>
                  <a:rPr lang="en-US">
                    <a:noFill/>
                  </a:rPr>
                  <a:t> </a:t>
                </a:r>
              </a:p>
            </p:txBody>
          </p:sp>
        </mc:Fallback>
      </mc:AlternateContent>
      <p:sp>
        <p:nvSpPr>
          <p:cNvPr id="203827" name="Line 51"/>
          <p:cNvSpPr>
            <a:spLocks noChangeShapeType="1"/>
          </p:cNvSpPr>
          <p:nvPr/>
        </p:nvSpPr>
        <p:spPr bwMode="auto">
          <a:xfrm>
            <a:off x="685800" y="4742599"/>
            <a:ext cx="3143251" cy="0"/>
          </a:xfrm>
          <a:prstGeom prst="line">
            <a:avLst/>
          </a:prstGeom>
          <a:solidFill>
            <a:schemeClr val="tx1">
              <a:lumMod val="50000"/>
            </a:schemeClr>
          </a:solidFill>
          <a:ln w="9525">
            <a:noFill/>
            <a:prstDash val="dash"/>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endParaRPr lang="en-US" dirty="0"/>
          </a:p>
        </p:txBody>
      </p:sp>
      <p:sp>
        <p:nvSpPr>
          <p:cNvPr id="26" name="Line 50"/>
          <p:cNvSpPr>
            <a:spLocks noChangeShapeType="1"/>
          </p:cNvSpPr>
          <p:nvPr/>
        </p:nvSpPr>
        <p:spPr bwMode="auto">
          <a:xfrm>
            <a:off x="1218009" y="4797286"/>
            <a:ext cx="2284252" cy="2"/>
          </a:xfrm>
          <a:prstGeom prst="line">
            <a:avLst/>
          </a:prstGeom>
          <a:noFill/>
          <a:ln w="9525">
            <a:solidFill>
              <a:schemeClr val="tx1"/>
            </a:solidFill>
            <a:prstDash val="dash"/>
            <a:round/>
            <a:headEnd/>
            <a:tailEnd/>
          </a:ln>
          <a:effectLst/>
          <a:scene3d>
            <a:camera prst="orthographicFront">
              <a:rot lat="0" lon="0" rev="0"/>
            </a:camera>
            <a:lightRig rig="balanced" dir="t">
              <a:rot lat="0" lon="0" rev="8700000"/>
            </a:lightRig>
          </a:scene3d>
          <a:sp3d>
            <a:bevelT w="190500" h="38100"/>
          </a:sp3d>
        </p:spPr>
        <p:txBody>
          <a:bodyPr/>
          <a:lstStyle/>
          <a:p>
            <a:endParaRPr lang="en-US" dirty="0">
              <a:latin typeface="+mn-lt"/>
            </a:endParaRPr>
          </a:p>
        </p:txBody>
      </p:sp>
    </p:spTree>
    <p:extLst>
      <p:ext uri="{BB962C8B-B14F-4D97-AF65-F5344CB8AC3E}">
        <p14:creationId xmlns:p14="http://schemas.microsoft.com/office/powerpoint/2010/main" val="44436927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3832"/>
                                        </p:tgtEl>
                                        <p:attrNameLst>
                                          <p:attrName>style.visibility</p:attrName>
                                        </p:attrNameLst>
                                      </p:cBhvr>
                                      <p:to>
                                        <p:strVal val="visible"/>
                                      </p:to>
                                    </p:set>
                                    <p:animEffect transition="in" filter="fade">
                                      <p:cBhvr>
                                        <p:cTn id="7" dur="1000"/>
                                        <p:tgtEl>
                                          <p:spTgt spid="203832"/>
                                        </p:tgtEl>
                                      </p:cBhvr>
                                    </p:animEffect>
                                    <p:anim calcmode="lin" valueType="num">
                                      <p:cBhvr>
                                        <p:cTn id="8" dur="1000" fill="hold"/>
                                        <p:tgtEl>
                                          <p:spTgt spid="203832"/>
                                        </p:tgtEl>
                                        <p:attrNameLst>
                                          <p:attrName>ppt_x</p:attrName>
                                        </p:attrNameLst>
                                      </p:cBhvr>
                                      <p:tavLst>
                                        <p:tav tm="0">
                                          <p:val>
                                            <p:strVal val="#ppt_x"/>
                                          </p:val>
                                        </p:tav>
                                        <p:tav tm="100000">
                                          <p:val>
                                            <p:strVal val="#ppt_x"/>
                                          </p:val>
                                        </p:tav>
                                      </p:tavLst>
                                    </p:anim>
                                    <p:anim calcmode="lin" valueType="num">
                                      <p:cBhvr>
                                        <p:cTn id="9" dur="1000" fill="hold"/>
                                        <p:tgtEl>
                                          <p:spTgt spid="20383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3782"/>
                                        </p:tgtEl>
                                        <p:attrNameLst>
                                          <p:attrName>style.visibility</p:attrName>
                                        </p:attrNameLst>
                                      </p:cBhvr>
                                      <p:to>
                                        <p:strVal val="visible"/>
                                      </p:to>
                                    </p:set>
                                    <p:animEffect transition="in" filter="fade">
                                      <p:cBhvr>
                                        <p:cTn id="12" dur="1000"/>
                                        <p:tgtEl>
                                          <p:spTgt spid="203782"/>
                                        </p:tgtEl>
                                      </p:cBhvr>
                                    </p:animEffect>
                                    <p:anim calcmode="lin" valueType="num">
                                      <p:cBhvr>
                                        <p:cTn id="13" dur="1000" fill="hold"/>
                                        <p:tgtEl>
                                          <p:spTgt spid="203782"/>
                                        </p:tgtEl>
                                        <p:attrNameLst>
                                          <p:attrName>ppt_x</p:attrName>
                                        </p:attrNameLst>
                                      </p:cBhvr>
                                      <p:tavLst>
                                        <p:tav tm="0">
                                          <p:val>
                                            <p:strVal val="#ppt_x"/>
                                          </p:val>
                                        </p:tav>
                                        <p:tav tm="100000">
                                          <p:val>
                                            <p:strVal val="#ppt_x"/>
                                          </p:val>
                                        </p:tav>
                                      </p:tavLst>
                                    </p:anim>
                                    <p:anim calcmode="lin" valueType="num">
                                      <p:cBhvr>
                                        <p:cTn id="14" dur="1000" fill="hold"/>
                                        <p:tgtEl>
                                          <p:spTgt spid="20378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3781"/>
                                        </p:tgtEl>
                                        <p:attrNameLst>
                                          <p:attrName>style.visibility</p:attrName>
                                        </p:attrNameLst>
                                      </p:cBhvr>
                                      <p:to>
                                        <p:strVal val="visible"/>
                                      </p:to>
                                    </p:set>
                                    <p:animEffect transition="in" filter="fade">
                                      <p:cBhvr>
                                        <p:cTn id="17" dur="1000"/>
                                        <p:tgtEl>
                                          <p:spTgt spid="203781"/>
                                        </p:tgtEl>
                                      </p:cBhvr>
                                    </p:animEffect>
                                    <p:anim calcmode="lin" valueType="num">
                                      <p:cBhvr>
                                        <p:cTn id="18" dur="1000" fill="hold"/>
                                        <p:tgtEl>
                                          <p:spTgt spid="203781"/>
                                        </p:tgtEl>
                                        <p:attrNameLst>
                                          <p:attrName>ppt_x</p:attrName>
                                        </p:attrNameLst>
                                      </p:cBhvr>
                                      <p:tavLst>
                                        <p:tav tm="0">
                                          <p:val>
                                            <p:strVal val="#ppt_x"/>
                                          </p:val>
                                        </p:tav>
                                        <p:tav tm="100000">
                                          <p:val>
                                            <p:strVal val="#ppt_x"/>
                                          </p:val>
                                        </p:tav>
                                      </p:tavLst>
                                    </p:anim>
                                    <p:anim calcmode="lin" valueType="num">
                                      <p:cBhvr>
                                        <p:cTn id="19" dur="1000" fill="hold"/>
                                        <p:tgtEl>
                                          <p:spTgt spid="20378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3783"/>
                                        </p:tgtEl>
                                        <p:attrNameLst>
                                          <p:attrName>style.visibility</p:attrName>
                                        </p:attrNameLst>
                                      </p:cBhvr>
                                      <p:to>
                                        <p:strVal val="visible"/>
                                      </p:to>
                                    </p:set>
                                    <p:animEffect transition="in" filter="fade">
                                      <p:cBhvr>
                                        <p:cTn id="22" dur="1000"/>
                                        <p:tgtEl>
                                          <p:spTgt spid="203783"/>
                                        </p:tgtEl>
                                      </p:cBhvr>
                                    </p:animEffect>
                                    <p:anim calcmode="lin" valueType="num">
                                      <p:cBhvr>
                                        <p:cTn id="23" dur="1000" fill="hold"/>
                                        <p:tgtEl>
                                          <p:spTgt spid="203783"/>
                                        </p:tgtEl>
                                        <p:attrNameLst>
                                          <p:attrName>ppt_x</p:attrName>
                                        </p:attrNameLst>
                                      </p:cBhvr>
                                      <p:tavLst>
                                        <p:tav tm="0">
                                          <p:val>
                                            <p:strVal val="#ppt_x"/>
                                          </p:val>
                                        </p:tav>
                                        <p:tav tm="100000">
                                          <p:val>
                                            <p:strVal val="#ppt_x"/>
                                          </p:val>
                                        </p:tav>
                                      </p:tavLst>
                                    </p:anim>
                                    <p:anim calcmode="lin" valueType="num">
                                      <p:cBhvr>
                                        <p:cTn id="24" dur="1000" fill="hold"/>
                                        <p:tgtEl>
                                          <p:spTgt spid="20378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03791"/>
                                        </p:tgtEl>
                                        <p:attrNameLst>
                                          <p:attrName>style.visibility</p:attrName>
                                        </p:attrNameLst>
                                      </p:cBhvr>
                                      <p:to>
                                        <p:strVal val="visible"/>
                                      </p:to>
                                    </p:set>
                                    <p:animEffect transition="in" filter="fade">
                                      <p:cBhvr>
                                        <p:cTn id="27" dur="1000"/>
                                        <p:tgtEl>
                                          <p:spTgt spid="203791"/>
                                        </p:tgtEl>
                                      </p:cBhvr>
                                    </p:animEffect>
                                    <p:anim calcmode="lin" valueType="num">
                                      <p:cBhvr>
                                        <p:cTn id="28" dur="1000" fill="hold"/>
                                        <p:tgtEl>
                                          <p:spTgt spid="203791"/>
                                        </p:tgtEl>
                                        <p:attrNameLst>
                                          <p:attrName>ppt_x</p:attrName>
                                        </p:attrNameLst>
                                      </p:cBhvr>
                                      <p:tavLst>
                                        <p:tav tm="0">
                                          <p:val>
                                            <p:strVal val="#ppt_x"/>
                                          </p:val>
                                        </p:tav>
                                        <p:tav tm="100000">
                                          <p:val>
                                            <p:strVal val="#ppt_x"/>
                                          </p:val>
                                        </p:tav>
                                      </p:tavLst>
                                    </p:anim>
                                    <p:anim calcmode="lin" valueType="num">
                                      <p:cBhvr>
                                        <p:cTn id="29" dur="1000" fill="hold"/>
                                        <p:tgtEl>
                                          <p:spTgt spid="20379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3780"/>
                                        </p:tgtEl>
                                        <p:attrNameLst>
                                          <p:attrName>style.visibility</p:attrName>
                                        </p:attrNameLst>
                                      </p:cBhvr>
                                      <p:to>
                                        <p:strVal val="visible"/>
                                      </p:to>
                                    </p:set>
                                    <p:animEffect transition="in" filter="fade">
                                      <p:cBhvr>
                                        <p:cTn id="32" dur="1000"/>
                                        <p:tgtEl>
                                          <p:spTgt spid="203780"/>
                                        </p:tgtEl>
                                      </p:cBhvr>
                                    </p:animEffect>
                                    <p:anim calcmode="lin" valueType="num">
                                      <p:cBhvr>
                                        <p:cTn id="33" dur="1000" fill="hold"/>
                                        <p:tgtEl>
                                          <p:spTgt spid="203780"/>
                                        </p:tgtEl>
                                        <p:attrNameLst>
                                          <p:attrName>ppt_x</p:attrName>
                                        </p:attrNameLst>
                                      </p:cBhvr>
                                      <p:tavLst>
                                        <p:tav tm="0">
                                          <p:val>
                                            <p:strVal val="#ppt_x"/>
                                          </p:val>
                                        </p:tav>
                                        <p:tav tm="100000">
                                          <p:val>
                                            <p:strVal val="#ppt_x"/>
                                          </p:val>
                                        </p:tav>
                                      </p:tavLst>
                                    </p:anim>
                                    <p:anim calcmode="lin" valueType="num">
                                      <p:cBhvr>
                                        <p:cTn id="34" dur="1000" fill="hold"/>
                                        <p:tgtEl>
                                          <p:spTgt spid="20378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03778"/>
                                        </p:tgtEl>
                                        <p:attrNameLst>
                                          <p:attrName>style.visibility</p:attrName>
                                        </p:attrNameLst>
                                      </p:cBhvr>
                                      <p:to>
                                        <p:strVal val="visible"/>
                                      </p:to>
                                    </p:set>
                                    <p:animEffect transition="in" filter="fade">
                                      <p:cBhvr>
                                        <p:cTn id="37" dur="1000"/>
                                        <p:tgtEl>
                                          <p:spTgt spid="203778"/>
                                        </p:tgtEl>
                                      </p:cBhvr>
                                    </p:animEffect>
                                    <p:anim calcmode="lin" valueType="num">
                                      <p:cBhvr>
                                        <p:cTn id="38" dur="1000" fill="hold"/>
                                        <p:tgtEl>
                                          <p:spTgt spid="203778"/>
                                        </p:tgtEl>
                                        <p:attrNameLst>
                                          <p:attrName>ppt_x</p:attrName>
                                        </p:attrNameLst>
                                      </p:cBhvr>
                                      <p:tavLst>
                                        <p:tav tm="0">
                                          <p:val>
                                            <p:strVal val="#ppt_x"/>
                                          </p:val>
                                        </p:tav>
                                        <p:tav tm="100000">
                                          <p:val>
                                            <p:strVal val="#ppt_x"/>
                                          </p:val>
                                        </p:tav>
                                      </p:tavLst>
                                    </p:anim>
                                    <p:anim calcmode="lin" valueType="num">
                                      <p:cBhvr>
                                        <p:cTn id="39" dur="1000" fill="hold"/>
                                        <p:tgtEl>
                                          <p:spTgt spid="20377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03825"/>
                                        </p:tgtEl>
                                        <p:attrNameLst>
                                          <p:attrName>style.visibility</p:attrName>
                                        </p:attrNameLst>
                                      </p:cBhvr>
                                      <p:to>
                                        <p:strVal val="visible"/>
                                      </p:to>
                                    </p:set>
                                    <p:animEffect transition="in" filter="fade">
                                      <p:cBhvr>
                                        <p:cTn id="42" dur="1000"/>
                                        <p:tgtEl>
                                          <p:spTgt spid="203825"/>
                                        </p:tgtEl>
                                      </p:cBhvr>
                                    </p:animEffect>
                                    <p:anim calcmode="lin" valueType="num">
                                      <p:cBhvr>
                                        <p:cTn id="43" dur="1000" fill="hold"/>
                                        <p:tgtEl>
                                          <p:spTgt spid="203825"/>
                                        </p:tgtEl>
                                        <p:attrNameLst>
                                          <p:attrName>ppt_x</p:attrName>
                                        </p:attrNameLst>
                                      </p:cBhvr>
                                      <p:tavLst>
                                        <p:tav tm="0">
                                          <p:val>
                                            <p:strVal val="#ppt_x"/>
                                          </p:val>
                                        </p:tav>
                                        <p:tav tm="100000">
                                          <p:val>
                                            <p:strVal val="#ppt_x"/>
                                          </p:val>
                                        </p:tav>
                                      </p:tavLst>
                                    </p:anim>
                                    <p:anim calcmode="lin" valueType="num">
                                      <p:cBhvr>
                                        <p:cTn id="44" dur="1000" fill="hold"/>
                                        <p:tgtEl>
                                          <p:spTgt spid="2038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03788"/>
                                        </p:tgtEl>
                                        <p:attrNameLst>
                                          <p:attrName>style.visibility</p:attrName>
                                        </p:attrNameLst>
                                      </p:cBhvr>
                                      <p:to>
                                        <p:strVal val="visible"/>
                                      </p:to>
                                    </p:set>
                                    <p:animEffect transition="in" filter="fade">
                                      <p:cBhvr>
                                        <p:cTn id="47" dur="1000"/>
                                        <p:tgtEl>
                                          <p:spTgt spid="203788"/>
                                        </p:tgtEl>
                                      </p:cBhvr>
                                    </p:animEffect>
                                    <p:anim calcmode="lin" valueType="num">
                                      <p:cBhvr>
                                        <p:cTn id="48" dur="1000" fill="hold"/>
                                        <p:tgtEl>
                                          <p:spTgt spid="203788"/>
                                        </p:tgtEl>
                                        <p:attrNameLst>
                                          <p:attrName>ppt_x</p:attrName>
                                        </p:attrNameLst>
                                      </p:cBhvr>
                                      <p:tavLst>
                                        <p:tav tm="0">
                                          <p:val>
                                            <p:strVal val="#ppt_x"/>
                                          </p:val>
                                        </p:tav>
                                        <p:tav tm="100000">
                                          <p:val>
                                            <p:strVal val="#ppt_x"/>
                                          </p:val>
                                        </p:tav>
                                      </p:tavLst>
                                    </p:anim>
                                    <p:anim calcmode="lin" valueType="num">
                                      <p:cBhvr>
                                        <p:cTn id="49" dur="1000" fill="hold"/>
                                        <p:tgtEl>
                                          <p:spTgt spid="20378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03826"/>
                                        </p:tgtEl>
                                        <p:attrNameLst>
                                          <p:attrName>style.visibility</p:attrName>
                                        </p:attrNameLst>
                                      </p:cBhvr>
                                      <p:to>
                                        <p:strVal val="visible"/>
                                      </p:to>
                                    </p:set>
                                    <p:animEffect transition="in" filter="fade">
                                      <p:cBhvr>
                                        <p:cTn id="52" dur="1000"/>
                                        <p:tgtEl>
                                          <p:spTgt spid="203826"/>
                                        </p:tgtEl>
                                      </p:cBhvr>
                                    </p:animEffect>
                                    <p:anim calcmode="lin" valueType="num">
                                      <p:cBhvr>
                                        <p:cTn id="53" dur="1000" fill="hold"/>
                                        <p:tgtEl>
                                          <p:spTgt spid="203826"/>
                                        </p:tgtEl>
                                        <p:attrNameLst>
                                          <p:attrName>ppt_x</p:attrName>
                                        </p:attrNameLst>
                                      </p:cBhvr>
                                      <p:tavLst>
                                        <p:tav tm="0">
                                          <p:val>
                                            <p:strVal val="#ppt_x"/>
                                          </p:val>
                                        </p:tav>
                                        <p:tav tm="100000">
                                          <p:val>
                                            <p:strVal val="#ppt_x"/>
                                          </p:val>
                                        </p:tav>
                                      </p:tavLst>
                                    </p:anim>
                                    <p:anim calcmode="lin" valueType="num">
                                      <p:cBhvr>
                                        <p:cTn id="54" dur="1000" fill="hold"/>
                                        <p:tgtEl>
                                          <p:spTgt spid="20382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3785"/>
                                        </p:tgtEl>
                                        <p:attrNameLst>
                                          <p:attrName>style.visibility</p:attrName>
                                        </p:attrNameLst>
                                      </p:cBhvr>
                                      <p:to>
                                        <p:strVal val="visible"/>
                                      </p:to>
                                    </p:set>
                                    <p:animEffect transition="in" filter="fade">
                                      <p:cBhvr>
                                        <p:cTn id="57" dur="1000"/>
                                        <p:tgtEl>
                                          <p:spTgt spid="203785"/>
                                        </p:tgtEl>
                                      </p:cBhvr>
                                    </p:animEffect>
                                    <p:anim calcmode="lin" valueType="num">
                                      <p:cBhvr>
                                        <p:cTn id="58" dur="1000" fill="hold"/>
                                        <p:tgtEl>
                                          <p:spTgt spid="203785"/>
                                        </p:tgtEl>
                                        <p:attrNameLst>
                                          <p:attrName>ppt_x</p:attrName>
                                        </p:attrNameLst>
                                      </p:cBhvr>
                                      <p:tavLst>
                                        <p:tav tm="0">
                                          <p:val>
                                            <p:strVal val="#ppt_x"/>
                                          </p:val>
                                        </p:tav>
                                        <p:tav tm="100000">
                                          <p:val>
                                            <p:strVal val="#ppt_x"/>
                                          </p:val>
                                        </p:tav>
                                      </p:tavLst>
                                    </p:anim>
                                    <p:anim calcmode="lin" valueType="num">
                                      <p:cBhvr>
                                        <p:cTn id="59" dur="1000" fill="hold"/>
                                        <p:tgtEl>
                                          <p:spTgt spid="20378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3827"/>
                                        </p:tgtEl>
                                        <p:attrNameLst>
                                          <p:attrName>style.visibility</p:attrName>
                                        </p:attrNameLst>
                                      </p:cBhvr>
                                      <p:to>
                                        <p:strVal val="visible"/>
                                      </p:to>
                                    </p:set>
                                    <p:animEffect transition="in" filter="fade">
                                      <p:cBhvr>
                                        <p:cTn id="62" dur="1000"/>
                                        <p:tgtEl>
                                          <p:spTgt spid="203827"/>
                                        </p:tgtEl>
                                      </p:cBhvr>
                                    </p:animEffect>
                                    <p:anim calcmode="lin" valueType="num">
                                      <p:cBhvr>
                                        <p:cTn id="63" dur="1000" fill="hold"/>
                                        <p:tgtEl>
                                          <p:spTgt spid="203827"/>
                                        </p:tgtEl>
                                        <p:attrNameLst>
                                          <p:attrName>ppt_x</p:attrName>
                                        </p:attrNameLst>
                                      </p:cBhvr>
                                      <p:tavLst>
                                        <p:tav tm="0">
                                          <p:val>
                                            <p:strVal val="#ppt_x"/>
                                          </p:val>
                                        </p:tav>
                                        <p:tav tm="100000">
                                          <p:val>
                                            <p:strVal val="#ppt_x"/>
                                          </p:val>
                                        </p:tav>
                                      </p:tavLst>
                                    </p:anim>
                                    <p:anim calcmode="lin" valueType="num">
                                      <p:cBhvr>
                                        <p:cTn id="64" dur="1000" fill="hold"/>
                                        <p:tgtEl>
                                          <p:spTgt spid="203827"/>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anim calcmode="lin" valueType="num">
                                      <p:cBhvr>
                                        <p:cTn id="68" dur="1000" fill="hold"/>
                                        <p:tgtEl>
                                          <p:spTgt spid="26"/>
                                        </p:tgtEl>
                                        <p:attrNameLst>
                                          <p:attrName>ppt_x</p:attrName>
                                        </p:attrNameLst>
                                      </p:cBhvr>
                                      <p:tavLst>
                                        <p:tav tm="0">
                                          <p:val>
                                            <p:strVal val="#ppt_x"/>
                                          </p:val>
                                        </p:tav>
                                        <p:tav tm="100000">
                                          <p:val>
                                            <p:strVal val="#ppt_x"/>
                                          </p:val>
                                        </p:tav>
                                      </p:tavLst>
                                    </p:anim>
                                    <p:anim calcmode="lin" valueType="num">
                                      <p:cBhvr>
                                        <p:cTn id="6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81" grpId="0" animBg="1"/>
      <p:bldP spid="203782" grpId="0"/>
      <p:bldP spid="203783" grpId="0" animBg="1"/>
      <p:bldP spid="203791" grpId="0"/>
      <p:bldP spid="203780" grpId="0" animBg="1"/>
      <p:bldP spid="203825" grpId="0" animBg="1"/>
      <p:bldP spid="203788" grpId="0" animBg="1"/>
      <p:bldP spid="203826" grpId="0" animBg="1"/>
      <p:bldP spid="203785" grpId="0" animBg="1"/>
      <p:bldP spid="203827"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571500" y="1050988"/>
            <a:ext cx="7772400" cy="531143"/>
          </a:xfrm>
          <a:prstGeom prst="rect">
            <a:avLst/>
          </a:prstGeom>
          <a:noFill/>
          <a:ln w="12700">
            <a:noFill/>
            <a:miter lim="800000"/>
            <a:headEnd/>
            <a:tailEnd/>
          </a:ln>
          <a:effectLst/>
        </p:spPr>
        <p:txBody>
          <a:bodyPr lIns="68034" tIns="33420" rIns="68034" bIns="33420" anchor="ctr"/>
          <a:lstStyle/>
          <a:p>
            <a:pPr algn="l"/>
            <a:r>
              <a:rPr lang="en-US" sz="2400" b="1" dirty="0">
                <a:latin typeface="+mn-lt"/>
              </a:rPr>
              <a:t>Point Estimate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p>
        </p:txBody>
      </p:sp>
      <mc:AlternateContent xmlns:mc="http://schemas.openxmlformats.org/markup-compatibility/2006" xmlns:a14="http://schemas.microsoft.com/office/drawing/2010/main">
        <mc:Choice Requires="a14">
          <p:sp>
            <p:nvSpPr>
              <p:cNvPr id="204827" name="Text Box 27"/>
              <p:cNvSpPr txBox="1">
                <a:spLocks noChangeArrowheads="1"/>
              </p:cNvSpPr>
              <p:nvPr/>
            </p:nvSpPr>
            <p:spPr bwMode="auto">
              <a:xfrm>
                <a:off x="1226460" y="1844416"/>
                <a:ext cx="3420039"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Point estimate of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 </a:t>
                </a:r>
                <a:r>
                  <a:rPr lang="en-US" sz="1805" dirty="0">
                    <a:latin typeface="+mn-lt"/>
                  </a:rPr>
                  <a:t>=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rPr>
                      <m:t> </m:t>
                    </m:r>
                  </m:oMath>
                </a14:m>
                <a:endParaRPr lang="en-US" sz="1805" dirty="0">
                  <a:latin typeface="+mn-lt"/>
                </a:endParaRPr>
              </a:p>
            </p:txBody>
          </p:sp>
        </mc:Choice>
        <mc:Fallback xmlns="">
          <p:sp>
            <p:nvSpPr>
              <p:cNvPr id="204827" name="Text Box 27"/>
              <p:cNvSpPr txBox="1">
                <a:spLocks noRot="1" noChangeAspect="1" noMove="1" noResize="1" noEditPoints="1" noAdjustHandles="1" noChangeArrowheads="1" noChangeShapeType="1" noTextEdit="1"/>
              </p:cNvSpPr>
              <p:nvPr/>
            </p:nvSpPr>
            <p:spPr bwMode="auto">
              <a:xfrm>
                <a:off x="1226460" y="1844416"/>
                <a:ext cx="3420039" cy="370101"/>
              </a:xfrm>
              <a:prstGeom prst="rect">
                <a:avLst/>
              </a:prstGeom>
              <a:blipFill>
                <a:blip r:embed="rId3"/>
                <a:stretch>
                  <a:fillRect l="-1426" t="-11667" r="-2496" b="-28333"/>
                </a:stretch>
              </a:blipFill>
              <a:ln w="12700">
                <a:noFill/>
                <a:miter lim="800000"/>
                <a:headEnd/>
                <a:tailEnd/>
              </a:ln>
              <a:effectLst/>
            </p:spPr>
            <p:txBody>
              <a:bodyPr/>
              <a:lstStyle/>
              <a:p>
                <a:r>
                  <a:rPr lang="en-US">
                    <a:noFill/>
                  </a:rPr>
                  <a:t> </a:t>
                </a:r>
              </a:p>
            </p:txBody>
          </p:sp>
        </mc:Fallback>
      </mc:AlternateContent>
      <p:sp>
        <p:nvSpPr>
          <p:cNvPr id="204829" name="Text Box 29"/>
          <p:cNvSpPr txBox="1">
            <a:spLocks noChangeArrowheads="1"/>
          </p:cNvSpPr>
          <p:nvPr/>
        </p:nvSpPr>
        <p:spPr bwMode="auto">
          <a:xfrm>
            <a:off x="1254865" y="2727083"/>
            <a:ext cx="6665979" cy="1008931"/>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where:</a:t>
            </a:r>
          </a:p>
          <a:p>
            <a:pPr algn="l">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mean distance for the population of Par, Inc. golf balls</a:t>
            </a:r>
          </a:p>
          <a:p>
            <a:pPr algn="l">
              <a:lnSpc>
                <a:spcPct val="90000"/>
              </a:lnSpc>
              <a:spcBef>
                <a:spcPct val="20000"/>
              </a:spcBef>
              <a:buClr>
                <a:srgbClr val="66FFFF"/>
              </a:buClr>
              <a:buSzPct val="75000"/>
              <a:buFont typeface="Monotype Sorts" pitchFamily="2" charset="2"/>
              <a:buNone/>
            </a:pP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 mean distance for the population of Rap, Ltd. golf balls</a:t>
            </a:r>
          </a:p>
        </p:txBody>
      </p:sp>
      <p:sp>
        <p:nvSpPr>
          <p:cNvPr id="204832" name="Text Box 32"/>
          <p:cNvSpPr txBox="1">
            <a:spLocks noChangeArrowheads="1"/>
          </p:cNvSpPr>
          <p:nvPr/>
        </p:nvSpPr>
        <p:spPr bwMode="auto">
          <a:xfrm>
            <a:off x="4459812" y="1850989"/>
            <a:ext cx="1231427" cy="370101"/>
          </a:xfrm>
          <a:prstGeom prst="rect">
            <a:avLst/>
          </a:prstGeom>
          <a:noFill/>
          <a:ln w="12700">
            <a:noFill/>
            <a:miter lim="800000"/>
            <a:headEnd/>
            <a:tailEnd/>
          </a:ln>
          <a:effectLst/>
        </p:spPr>
        <p:txBody>
          <a:bodyPr wrap="none">
            <a:spAutoFit/>
          </a:bodyPr>
          <a:lstStyle/>
          <a:p>
            <a:r>
              <a:rPr lang="en-US" sz="1805" dirty="0">
                <a:latin typeface="+mn-lt"/>
              </a:rPr>
              <a:t>= 295 - 278</a:t>
            </a:r>
          </a:p>
        </p:txBody>
      </p:sp>
      <p:sp>
        <p:nvSpPr>
          <p:cNvPr id="204833" name="Text Box 33"/>
          <p:cNvSpPr txBox="1">
            <a:spLocks noChangeArrowheads="1"/>
          </p:cNvSpPr>
          <p:nvPr/>
        </p:nvSpPr>
        <p:spPr bwMode="auto">
          <a:xfrm>
            <a:off x="4459812" y="2258612"/>
            <a:ext cx="1245597" cy="370101"/>
          </a:xfrm>
          <a:prstGeom prst="rect">
            <a:avLst/>
          </a:prstGeom>
          <a:noFill/>
          <a:ln w="12700">
            <a:noFill/>
            <a:miter lim="800000"/>
            <a:headEnd/>
            <a:tailEnd/>
          </a:ln>
          <a:effectLst/>
        </p:spPr>
        <p:txBody>
          <a:bodyPr wrap="none">
            <a:spAutoFit/>
          </a:bodyPr>
          <a:lstStyle/>
          <a:p>
            <a:r>
              <a:rPr lang="en-US" sz="1805" dirty="0">
                <a:latin typeface="+mn-lt"/>
              </a:rPr>
              <a:t>=   17 yards</a:t>
            </a:r>
          </a:p>
        </p:txBody>
      </p:sp>
    </p:spTree>
    <p:extLst>
      <p:ext uri="{BB962C8B-B14F-4D97-AF65-F5344CB8AC3E}">
        <p14:creationId xmlns:p14="http://schemas.microsoft.com/office/powerpoint/2010/main" val="329791278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04827"/>
                                        </p:tgtEl>
                                        <p:attrNameLst>
                                          <p:attrName>style.visibility</p:attrName>
                                        </p:attrNameLst>
                                      </p:cBhvr>
                                      <p:to>
                                        <p:strVal val="visible"/>
                                      </p:to>
                                    </p:set>
                                    <p:animEffect transition="in" filter="slide(fromLeft)">
                                      <p:cBhvr>
                                        <p:cTn id="7" dur="500"/>
                                        <p:tgtEl>
                                          <p:spTgt spid="204827"/>
                                        </p:tgtEl>
                                      </p:cBhvr>
                                    </p:animEffect>
                                  </p:childTnLst>
                                </p:cTn>
                              </p:par>
                            </p:childTnLst>
                          </p:cTn>
                        </p:par>
                        <p:par>
                          <p:cTn id="8" fill="hold">
                            <p:stCondLst>
                              <p:cond delay="500"/>
                            </p:stCondLst>
                            <p:childTnLst>
                              <p:par>
                                <p:cTn id="9" presetID="12" presetClass="entr" presetSubtype="8" fill="hold" grpId="0" nodeType="afterEffect">
                                  <p:stCondLst>
                                    <p:cond delay="2000"/>
                                  </p:stCondLst>
                                  <p:childTnLst>
                                    <p:set>
                                      <p:cBhvr>
                                        <p:cTn id="10" dur="1" fill="hold">
                                          <p:stCondLst>
                                            <p:cond delay="0"/>
                                          </p:stCondLst>
                                        </p:cTn>
                                        <p:tgtEl>
                                          <p:spTgt spid="204832"/>
                                        </p:tgtEl>
                                        <p:attrNameLst>
                                          <p:attrName>style.visibility</p:attrName>
                                        </p:attrNameLst>
                                      </p:cBhvr>
                                      <p:to>
                                        <p:strVal val="visible"/>
                                      </p:to>
                                    </p:set>
                                    <p:animEffect transition="in" filter="slide(fromLeft)">
                                      <p:cBhvr>
                                        <p:cTn id="11" dur="500"/>
                                        <p:tgtEl>
                                          <p:spTgt spid="204832"/>
                                        </p:tgtEl>
                                      </p:cBhvr>
                                    </p:animEffect>
                                  </p:childTnLst>
                                </p:cTn>
                              </p:par>
                            </p:childTnLst>
                          </p:cTn>
                        </p:par>
                        <p:par>
                          <p:cTn id="12" fill="hold">
                            <p:stCondLst>
                              <p:cond delay="3000"/>
                            </p:stCondLst>
                            <p:childTnLst>
                              <p:par>
                                <p:cTn id="13" presetID="12" presetClass="entr" presetSubtype="1" fill="hold" grpId="0" nodeType="afterEffect">
                                  <p:stCondLst>
                                    <p:cond delay="2000"/>
                                  </p:stCondLst>
                                  <p:childTnLst>
                                    <p:set>
                                      <p:cBhvr>
                                        <p:cTn id="14" dur="1" fill="hold">
                                          <p:stCondLst>
                                            <p:cond delay="0"/>
                                          </p:stCondLst>
                                        </p:cTn>
                                        <p:tgtEl>
                                          <p:spTgt spid="204833"/>
                                        </p:tgtEl>
                                        <p:attrNameLst>
                                          <p:attrName>style.visibility</p:attrName>
                                        </p:attrNameLst>
                                      </p:cBhvr>
                                      <p:to>
                                        <p:strVal val="visible"/>
                                      </p:to>
                                    </p:set>
                                    <p:animEffect transition="in" filter="slide(fromTop)">
                                      <p:cBhvr>
                                        <p:cTn id="15" dur="500"/>
                                        <p:tgtEl>
                                          <p:spTgt spid="204833"/>
                                        </p:tgtEl>
                                      </p:cBhvr>
                                    </p:animEffect>
                                  </p:childTnLst>
                                </p:cTn>
                              </p:par>
                            </p:childTnLst>
                          </p:cTn>
                        </p:par>
                        <p:par>
                          <p:cTn id="16" fill="hold">
                            <p:stCondLst>
                              <p:cond delay="5500"/>
                            </p:stCondLst>
                            <p:childTnLst>
                              <p:par>
                                <p:cTn id="17" presetID="3" presetClass="entr" presetSubtype="10" fill="hold" grpId="0" nodeType="afterEffect">
                                  <p:stCondLst>
                                    <p:cond delay="2000"/>
                                  </p:stCondLst>
                                  <p:childTnLst>
                                    <p:set>
                                      <p:cBhvr>
                                        <p:cTn id="18" dur="1" fill="hold">
                                          <p:stCondLst>
                                            <p:cond delay="0"/>
                                          </p:stCondLst>
                                        </p:cTn>
                                        <p:tgtEl>
                                          <p:spTgt spid="204829"/>
                                        </p:tgtEl>
                                        <p:attrNameLst>
                                          <p:attrName>style.visibility</p:attrName>
                                        </p:attrNameLst>
                                      </p:cBhvr>
                                      <p:to>
                                        <p:strVal val="visible"/>
                                      </p:to>
                                    </p:set>
                                    <p:animEffect transition="in" filter="blinds(horizontal)">
                                      <p:cBhvr>
                                        <p:cTn id="19" dur="500"/>
                                        <p:tgtEl>
                                          <p:spTgt spid="20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7" grpId="0" autoUpdateAnimBg="0"/>
      <p:bldP spid="204829" grpId="0" autoUpdateAnimBg="0"/>
      <p:bldP spid="204832" grpId="0" autoUpdateAnimBg="0"/>
      <p:bldP spid="20483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8" name="Rectangle 4"/>
          <p:cNvSpPr>
            <a:spLocks noChangeArrowheads="1"/>
          </p:cNvSpPr>
          <p:nvPr/>
        </p:nvSpPr>
        <p:spPr bwMode="auto">
          <a:xfrm>
            <a:off x="545123" y="975838"/>
            <a:ext cx="7772400" cy="593305"/>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a:t>
            </a:r>
            <a:r>
              <a:rPr lang="en-US" sz="2400" b="1" i="1" baseline="-25000" dirty="0">
                <a:latin typeface="+mn-lt"/>
              </a:rPr>
              <a:t> </a:t>
            </a:r>
            <a:r>
              <a:rPr lang="en-US" sz="2400" b="1" baseline="-25000" dirty="0">
                <a:latin typeface="+mn-lt"/>
              </a:rPr>
              <a:t>1</a:t>
            </a:r>
            <a:r>
              <a:rPr lang="en-US" sz="2400" b="1" dirty="0">
                <a:latin typeface="+mn-lt"/>
              </a:rPr>
              <a:t> and </a:t>
            </a:r>
            <a:r>
              <a:rPr lang="en-US" sz="2400" b="1" i="1" dirty="0">
                <a:latin typeface="Symbol" panose="05050102010706020507" pitchFamily="18" charset="2"/>
              </a:rPr>
              <a:t></a:t>
            </a:r>
            <a:r>
              <a:rPr lang="en-US" sz="2400" b="1" i="1" baseline="-25000" dirty="0">
                <a:latin typeface="+mn-lt"/>
              </a:rPr>
              <a:t> </a:t>
            </a:r>
            <a:r>
              <a:rPr lang="en-US" sz="2400" b="1" baseline="-25000" dirty="0">
                <a:latin typeface="+mn-lt"/>
              </a:rPr>
              <a:t>2</a:t>
            </a:r>
            <a:r>
              <a:rPr lang="en-US" sz="2400" b="1" dirty="0">
                <a:latin typeface="+mn-lt"/>
              </a:rPr>
              <a:t> Known</a:t>
            </a:r>
          </a:p>
        </p:txBody>
      </p:sp>
      <p:sp>
        <p:nvSpPr>
          <p:cNvPr id="205857" name="Text Box 33"/>
          <p:cNvSpPr txBox="1">
            <a:spLocks noChangeArrowheads="1"/>
          </p:cNvSpPr>
          <p:nvPr/>
        </p:nvSpPr>
        <p:spPr bwMode="auto">
          <a:xfrm>
            <a:off x="1418670" y="3149416"/>
            <a:ext cx="6635083" cy="647870"/>
          </a:xfrm>
          <a:prstGeom prst="rect">
            <a:avLst/>
          </a:prstGeom>
          <a:noFill/>
          <a:ln w="12700">
            <a:noFill/>
            <a:miter lim="800000"/>
            <a:headEnd/>
            <a:tailEnd/>
          </a:ln>
          <a:effectLst/>
        </p:spPr>
        <p:txBody>
          <a:bodyPr wrap="square">
            <a:spAutoFit/>
          </a:bodyPr>
          <a:lstStyle/>
          <a:p>
            <a:pPr algn="l"/>
            <a:r>
              <a:rPr lang="en-US" sz="1805" dirty="0">
                <a:latin typeface="+mn-lt"/>
              </a:rPr>
              <a:t>We are 95% confident that the difference between the mean driving distances of Par, Inc. balls and Rap, Ltd. balls is 11.86 to 22.14 yards.</a:t>
            </a:r>
          </a:p>
        </p:txBody>
      </p:sp>
      <p:sp>
        <p:nvSpPr>
          <p:cNvPr id="205858" name="Text Box 34"/>
          <p:cNvSpPr txBox="1">
            <a:spLocks noChangeArrowheads="1"/>
          </p:cNvSpPr>
          <p:nvPr/>
        </p:nvSpPr>
        <p:spPr bwMode="auto">
          <a:xfrm>
            <a:off x="2014896" y="2689145"/>
            <a:ext cx="3921715" cy="370101"/>
          </a:xfrm>
          <a:prstGeom prst="rect">
            <a:avLst/>
          </a:prstGeom>
          <a:noFill/>
          <a:ln w="12700">
            <a:noFill/>
            <a:miter lim="800000"/>
            <a:headEnd/>
            <a:tailEnd/>
          </a:ln>
          <a:effectLst/>
        </p:spPr>
        <p:txBody>
          <a:bodyPr wrap="none">
            <a:spAutoFit/>
          </a:bodyPr>
          <a:lstStyle/>
          <a:p>
            <a:pPr algn="l"/>
            <a:r>
              <a:rPr lang="en-US" sz="1805" dirty="0">
                <a:latin typeface="+mn-lt"/>
              </a:rPr>
              <a:t>17 </a:t>
            </a:r>
            <a:r>
              <a:rPr lang="en-US" sz="1805" u="sng" dirty="0">
                <a:latin typeface="+mn-lt"/>
              </a:rPr>
              <a:t>+</a:t>
            </a:r>
            <a:r>
              <a:rPr lang="en-US" sz="1805" dirty="0">
                <a:latin typeface="+mn-lt"/>
              </a:rPr>
              <a:t> 5.14  or  11.86 yards to 22.14 yards</a:t>
            </a:r>
          </a:p>
        </p:txBody>
      </p:sp>
      <mc:AlternateContent xmlns:mc="http://schemas.openxmlformats.org/markup-compatibility/2006" xmlns:a14="http://schemas.microsoft.com/office/drawing/2010/main">
        <mc:Choice Requires="a14">
          <p:sp>
            <p:nvSpPr>
              <p:cNvPr id="9" name="TextBox 8"/>
              <p:cNvSpPr txBox="1"/>
              <p:nvPr/>
            </p:nvSpPr>
            <p:spPr>
              <a:xfrm>
                <a:off x="1254101" y="1874034"/>
                <a:ext cx="5518498" cy="673839"/>
              </a:xfrm>
              <a:prstGeom prst="rect">
                <a:avLst/>
              </a:prstGeom>
              <a:noFill/>
              <a:effectLst/>
            </p:spPr>
            <p:txBody>
              <a:bodyPr wrap="none" rtlCol="0">
                <a:spAutoFit/>
              </a:bodyPr>
              <a:lstStyle/>
              <a:p>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ea typeface="Cambria Math"/>
                      </a:rPr>
                      <m:t>±</m:t>
                    </m:r>
                    <m:sSub>
                      <m:sSubPr>
                        <m:ctrlPr>
                          <a:rPr lang="en-US" sz="1805" i="1">
                            <a:latin typeface="Cambria Math" panose="02040503050406030204" pitchFamily="18" charset="0"/>
                            <a:ea typeface="Cambria Math"/>
                          </a:rPr>
                        </m:ctrlPr>
                      </m:sSubPr>
                      <m:e>
                        <m:r>
                          <a:rPr lang="en-US" sz="1805" i="1">
                            <a:latin typeface="Cambria Math"/>
                            <a:ea typeface="Cambria Math"/>
                          </a:rPr>
                          <m:t>𝑧</m:t>
                        </m:r>
                      </m:e>
                      <m:sub>
                        <m:r>
                          <a:rPr lang="en-US" sz="1805" i="1">
                            <a:latin typeface="Cambria Math"/>
                            <a:ea typeface="Cambria Math"/>
                          </a:rPr>
                          <m:t>𝛼</m:t>
                        </m:r>
                        <m:r>
                          <a:rPr lang="en-US" sz="1805" i="1">
                            <a:latin typeface="Cambria Math"/>
                            <a:ea typeface="Cambria Math"/>
                          </a:rPr>
                          <m:t>/2</m:t>
                        </m:r>
                      </m:sub>
                    </m:sSub>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r>
                      <a:rPr lang="en-US" sz="1805" i="1">
                        <a:latin typeface="Cambria Math"/>
                      </a:rPr>
                      <m:t>=17</m:t>
                    </m:r>
                    <m:r>
                      <a:rPr lang="en-US" sz="1805" i="1">
                        <a:latin typeface="Cambria Math"/>
                        <a:ea typeface="Cambria Math"/>
                      </a:rPr>
                      <m:t>±1.96</m:t>
                    </m:r>
                    <m:rad>
                      <m:radPr>
                        <m:degHide m:val="on"/>
                        <m:ctrlPr>
                          <a:rPr lang="en-US" sz="1805" i="1">
                            <a:latin typeface="Cambria Math" panose="02040503050406030204" pitchFamily="18" charset="0"/>
                            <a:ea typeface="Cambria Math"/>
                          </a:rPr>
                        </m:ctrlPr>
                      </m:radPr>
                      <m:deg/>
                      <m:e>
                        <m:f>
                          <m:fPr>
                            <m:ctrlPr>
                              <a:rPr lang="en-US" sz="1805" i="1">
                                <a:latin typeface="Cambria Math" panose="02040503050406030204" pitchFamily="18" charset="0"/>
                                <a:ea typeface="Cambria Math"/>
                              </a:rPr>
                            </m:ctrlPr>
                          </m:fPr>
                          <m:num>
                            <m:sSup>
                              <m:sSupPr>
                                <m:ctrlPr>
                                  <a:rPr lang="en-US" sz="1805" i="1">
                                    <a:latin typeface="Cambria Math" panose="02040503050406030204" pitchFamily="18" charset="0"/>
                                    <a:ea typeface="Cambria Math"/>
                                  </a:rPr>
                                </m:ctrlPr>
                              </m:sSupPr>
                              <m:e>
                                <m:r>
                                  <a:rPr lang="en-US" sz="1805" i="1">
                                    <a:latin typeface="Cambria Math"/>
                                    <a:ea typeface="Cambria Math"/>
                                  </a:rPr>
                                  <m:t>(15)</m:t>
                                </m:r>
                              </m:e>
                              <m:sup>
                                <m:r>
                                  <a:rPr lang="en-US" sz="1805" i="1">
                                    <a:latin typeface="Cambria Math"/>
                                    <a:ea typeface="Cambria Math"/>
                                  </a:rPr>
                                  <m:t>2</m:t>
                                </m:r>
                              </m:sup>
                            </m:sSup>
                          </m:num>
                          <m:den>
                            <m:r>
                              <a:rPr lang="en-US" sz="1805" i="1">
                                <a:latin typeface="Cambria Math"/>
                                <a:ea typeface="Cambria Math"/>
                              </a:rPr>
                              <m:t>120</m:t>
                            </m:r>
                          </m:den>
                        </m:f>
                        <m:r>
                          <a:rPr lang="en-US" sz="1805" i="1">
                            <a:latin typeface="Cambria Math"/>
                            <a:ea typeface="Cambria Math"/>
                          </a:rPr>
                          <m:t>+</m:t>
                        </m:r>
                        <m:f>
                          <m:fPr>
                            <m:ctrlPr>
                              <a:rPr lang="en-US" sz="1805" i="1">
                                <a:latin typeface="Cambria Math" panose="02040503050406030204" pitchFamily="18" charset="0"/>
                                <a:ea typeface="Cambria Math"/>
                              </a:rPr>
                            </m:ctrlPr>
                          </m:fPr>
                          <m:num>
                            <m:sSup>
                              <m:sSupPr>
                                <m:ctrlPr>
                                  <a:rPr lang="en-US" sz="1805" i="1">
                                    <a:latin typeface="Cambria Math" panose="02040503050406030204" pitchFamily="18" charset="0"/>
                                    <a:ea typeface="Cambria Math"/>
                                  </a:rPr>
                                </m:ctrlPr>
                              </m:sSupPr>
                              <m:e>
                                <m:r>
                                  <a:rPr lang="en-US" sz="1805" i="1">
                                    <a:latin typeface="Cambria Math"/>
                                    <a:ea typeface="Cambria Math"/>
                                  </a:rPr>
                                  <m:t>(20)</m:t>
                                </m:r>
                              </m:e>
                              <m:sup>
                                <m:r>
                                  <a:rPr lang="en-US" sz="1805" i="1">
                                    <a:latin typeface="Cambria Math"/>
                                    <a:ea typeface="Cambria Math"/>
                                  </a:rPr>
                                  <m:t>2</m:t>
                                </m:r>
                              </m:sup>
                            </m:sSup>
                          </m:num>
                          <m:den>
                            <m:r>
                              <a:rPr lang="en-US" sz="1805" i="1">
                                <a:latin typeface="Cambria Math"/>
                                <a:ea typeface="Cambria Math"/>
                              </a:rPr>
                              <m:t>80</m:t>
                            </m:r>
                          </m:den>
                        </m:f>
                      </m:e>
                    </m:rad>
                  </m:oMath>
                </a14:m>
                <a:r>
                  <a:rPr lang="en-US" sz="1805" dirty="0">
                    <a:latin typeface="+mn-lt"/>
                  </a:rPr>
                  <a:t> </a:t>
                </a:r>
              </a:p>
            </p:txBody>
          </p:sp>
        </mc:Choice>
        <mc:Fallback xmlns="">
          <p:sp>
            <p:nvSpPr>
              <p:cNvPr id="9" name="TextBox 8"/>
              <p:cNvSpPr txBox="1">
                <a:spLocks noRot="1" noChangeAspect="1" noMove="1" noResize="1" noEditPoints="1" noAdjustHandles="1" noChangeArrowheads="1" noChangeShapeType="1" noTextEdit="1"/>
              </p:cNvSpPr>
              <p:nvPr/>
            </p:nvSpPr>
            <p:spPr>
              <a:xfrm>
                <a:off x="1254101" y="1874034"/>
                <a:ext cx="5518498" cy="673839"/>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7587076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5858"/>
                                        </p:tgtEl>
                                        <p:attrNameLst>
                                          <p:attrName>style.visibility</p:attrName>
                                        </p:attrNameLst>
                                      </p:cBhvr>
                                      <p:to>
                                        <p:strVal val="visible"/>
                                      </p:to>
                                    </p:set>
                                    <p:animEffect transition="in" filter="slide(fromTop)">
                                      <p:cBhvr>
                                        <p:cTn id="12" dur="500"/>
                                        <p:tgtEl>
                                          <p:spTgt spid="20585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5857"/>
                                        </p:tgtEl>
                                        <p:attrNameLst>
                                          <p:attrName>style.visibility</p:attrName>
                                        </p:attrNameLst>
                                      </p:cBhvr>
                                      <p:to>
                                        <p:strVal val="visible"/>
                                      </p:to>
                                    </p:set>
                                    <p:animEffect transition="in" filter="slide(fromTop)">
                                      <p:cBhvr>
                                        <p:cTn id="17" dur="500"/>
                                        <p:tgtEl>
                                          <p:spTgt spid="2058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57" grpId="0" autoUpdateAnimBg="0"/>
      <p:bldP spid="205858" grpId="0" autoUpdateAnimBg="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5" name="Rectangle 5"/>
          <p:cNvSpPr>
            <a:spLocks noChangeArrowheads="1"/>
          </p:cNvSpPr>
          <p:nvPr/>
        </p:nvSpPr>
        <p:spPr bwMode="auto">
          <a:xfrm>
            <a:off x="590797" y="1112897"/>
            <a:ext cx="7772400" cy="480206"/>
          </a:xfrm>
          <a:prstGeom prst="rect">
            <a:avLst/>
          </a:prstGeom>
          <a:noFill/>
          <a:ln w="12700">
            <a:noFill/>
            <a:miter lim="800000"/>
            <a:headEnd/>
            <a:tailEnd/>
          </a:ln>
          <a:effectLst/>
        </p:spPr>
        <p:txBody>
          <a:bodyPr lIns="68034" tIns="33420" rIns="68034" bIns="33420" anchor="ctr"/>
          <a:lstStyle/>
          <a:p>
            <a:pPr algn="l"/>
            <a:r>
              <a:rPr lang="en-US" sz="2406" b="1" dirty="0">
                <a:latin typeface="+mn-lt"/>
              </a:rPr>
              <a:t>Hypothesis Tests About </a:t>
            </a:r>
            <a:r>
              <a:rPr lang="en-US" sz="2406" b="1" i="1" dirty="0">
                <a:latin typeface="Symbol" panose="05050102010706020507" pitchFamily="18" charset="2"/>
              </a:rPr>
              <a:t>m</a:t>
            </a:r>
            <a:r>
              <a:rPr lang="en-US" sz="2406" b="1" baseline="-25000" dirty="0">
                <a:latin typeface="+mn-lt"/>
              </a:rPr>
              <a:t>1</a:t>
            </a:r>
            <a:r>
              <a:rPr lang="en-US" sz="2406" b="1" dirty="0">
                <a:latin typeface="+mn-lt"/>
              </a:rPr>
              <a:t> - </a:t>
            </a:r>
            <a:r>
              <a:rPr lang="en-US" sz="2406" b="1" i="1" dirty="0">
                <a:latin typeface="Symbol" panose="05050102010706020507" pitchFamily="18" charset="2"/>
              </a:rPr>
              <a:t>m</a:t>
            </a:r>
            <a:r>
              <a:rPr lang="en-US" sz="2406" b="1" baseline="-25000" dirty="0">
                <a:latin typeface="+mn-lt"/>
              </a:rPr>
              <a:t>2</a:t>
            </a:r>
            <a:r>
              <a:rPr lang="en-US" sz="2406" b="1" dirty="0">
                <a:latin typeface="+mn-lt"/>
              </a:rPr>
              <a:t>:  </a:t>
            </a:r>
            <a:r>
              <a:rPr lang="en-US" sz="2406" b="1" i="1" dirty="0">
                <a:latin typeface="Symbol" panose="05050102010706020507" pitchFamily="18" charset="2"/>
              </a:rPr>
              <a:t>s</a:t>
            </a:r>
            <a:r>
              <a:rPr lang="en-US" sz="2406" b="1" baseline="-25000" dirty="0">
                <a:latin typeface="+mn-lt"/>
              </a:rPr>
              <a:t>1</a:t>
            </a:r>
            <a:r>
              <a:rPr lang="en-US" sz="2406" b="1" dirty="0">
                <a:latin typeface="+mn-lt"/>
              </a:rPr>
              <a:t> and </a:t>
            </a:r>
            <a:r>
              <a:rPr lang="en-US" sz="2406" b="1" i="1" dirty="0">
                <a:latin typeface="Symbol" panose="05050102010706020507" pitchFamily="18" charset="2"/>
              </a:rPr>
              <a:t>s</a:t>
            </a:r>
            <a:r>
              <a:rPr lang="en-US" sz="2406" b="1" baseline="-25000" dirty="0">
                <a:latin typeface="+mn-lt"/>
              </a:rPr>
              <a:t>2</a:t>
            </a:r>
            <a:r>
              <a:rPr lang="en-US" sz="2406" b="1" dirty="0">
                <a:latin typeface="+mn-lt"/>
              </a:rPr>
              <a:t> Known</a:t>
            </a:r>
          </a:p>
        </p:txBody>
      </p:sp>
      <p:sp>
        <p:nvSpPr>
          <p:cNvPr id="312326" name="Rectangle 6"/>
          <p:cNvSpPr>
            <a:spLocks noChangeArrowheads="1"/>
          </p:cNvSpPr>
          <p:nvPr/>
        </p:nvSpPr>
        <p:spPr bwMode="auto">
          <a:xfrm>
            <a:off x="690563" y="1690792"/>
            <a:ext cx="6191250"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pPr>
            <a:r>
              <a:rPr lang="en-US" sz="1805" dirty="0">
                <a:latin typeface="+mn-lt"/>
              </a:rPr>
              <a:t>Hypotheses</a:t>
            </a:r>
            <a:endParaRPr lang="en-US" sz="1805" b="1" dirty="0">
              <a:latin typeface="+mn-lt"/>
            </a:endParaRPr>
          </a:p>
        </p:txBody>
      </p:sp>
      <p:sp>
        <p:nvSpPr>
          <p:cNvPr id="312343" name="Text Box 23"/>
          <p:cNvSpPr txBox="1">
            <a:spLocks noChangeArrowheads="1"/>
          </p:cNvSpPr>
          <p:nvPr/>
        </p:nvSpPr>
        <p:spPr bwMode="auto">
          <a:xfrm>
            <a:off x="1742319" y="2912889"/>
            <a:ext cx="1141595" cy="370101"/>
          </a:xfrm>
          <a:prstGeom prst="rect">
            <a:avLst/>
          </a:prstGeom>
          <a:noFill/>
          <a:ln w="12700">
            <a:noFill/>
            <a:miter lim="800000"/>
            <a:headEnd/>
            <a:tailEnd/>
          </a:ln>
          <a:effectLst/>
        </p:spPr>
        <p:txBody>
          <a:bodyPr wrap="none">
            <a:spAutoFit/>
          </a:bodyPr>
          <a:lstStyle/>
          <a:p>
            <a:r>
              <a:rPr lang="en-US" sz="1805" dirty="0">
                <a:latin typeface="+mn-lt"/>
              </a:rPr>
              <a:t>Left-tailed</a:t>
            </a:r>
          </a:p>
        </p:txBody>
      </p:sp>
      <p:sp>
        <p:nvSpPr>
          <p:cNvPr id="312344" name="Text Box 24"/>
          <p:cNvSpPr txBox="1">
            <a:spLocks noChangeArrowheads="1"/>
          </p:cNvSpPr>
          <p:nvPr/>
        </p:nvSpPr>
        <p:spPr bwMode="auto">
          <a:xfrm>
            <a:off x="3604320" y="2912889"/>
            <a:ext cx="1266565" cy="370101"/>
          </a:xfrm>
          <a:prstGeom prst="rect">
            <a:avLst/>
          </a:prstGeom>
          <a:noFill/>
          <a:ln w="12700">
            <a:noFill/>
            <a:miter lim="800000"/>
            <a:headEnd/>
            <a:tailEnd/>
          </a:ln>
          <a:effectLst/>
        </p:spPr>
        <p:txBody>
          <a:bodyPr wrap="none">
            <a:spAutoFit/>
          </a:bodyPr>
          <a:lstStyle/>
          <a:p>
            <a:r>
              <a:rPr lang="en-US" sz="1805" dirty="0">
                <a:latin typeface="+mn-lt"/>
              </a:rPr>
              <a:t>Right-tailed</a:t>
            </a:r>
          </a:p>
        </p:txBody>
      </p:sp>
      <p:sp>
        <p:nvSpPr>
          <p:cNvPr id="312345" name="Text Box 25"/>
          <p:cNvSpPr txBox="1">
            <a:spLocks noChangeArrowheads="1"/>
          </p:cNvSpPr>
          <p:nvPr/>
        </p:nvSpPr>
        <p:spPr bwMode="auto">
          <a:xfrm>
            <a:off x="5755912" y="2912889"/>
            <a:ext cx="1170257" cy="370101"/>
          </a:xfrm>
          <a:prstGeom prst="rect">
            <a:avLst/>
          </a:prstGeom>
          <a:noFill/>
          <a:ln w="12700">
            <a:noFill/>
            <a:miter lim="800000"/>
            <a:headEnd/>
            <a:tailEnd/>
          </a:ln>
          <a:effectLst/>
        </p:spPr>
        <p:txBody>
          <a:bodyPr wrap="none">
            <a:spAutoFit/>
          </a:bodyPr>
          <a:lstStyle/>
          <a:p>
            <a:r>
              <a:rPr lang="en-US" sz="1805">
                <a:latin typeface="+mn-lt"/>
              </a:rPr>
              <a:t>Two-tailed</a:t>
            </a:r>
          </a:p>
        </p:txBody>
      </p:sp>
      <p:sp>
        <p:nvSpPr>
          <p:cNvPr id="312346" name="Rectangle 26"/>
          <p:cNvSpPr>
            <a:spLocks noChangeArrowheads="1"/>
          </p:cNvSpPr>
          <p:nvPr/>
        </p:nvSpPr>
        <p:spPr bwMode="auto">
          <a:xfrm>
            <a:off x="690563" y="3401549"/>
            <a:ext cx="6191250" cy="411784"/>
          </a:xfrm>
          <a:prstGeom prst="rect">
            <a:avLst/>
          </a:prstGeom>
          <a:noFill/>
          <a:ln w="12700">
            <a:noFill/>
            <a:miter lim="800000"/>
            <a:headEnd/>
            <a:tailEnd/>
          </a:ln>
          <a:effectLst/>
        </p:spPr>
        <p:txBody>
          <a:bodyPr lIns="68034" tIns="33420" rIns="68034" bIns="33420"/>
          <a:lstStyle/>
          <a:p>
            <a:pPr marL="257827" indent="-257827">
              <a:spcBef>
                <a:spcPct val="20000"/>
              </a:spcBef>
              <a:buFont typeface="Arial" panose="020B0604020202020204" pitchFamily="34" charset="0"/>
              <a:buChar char="•"/>
            </a:pPr>
            <a:r>
              <a:rPr lang="en-US" sz="1805" dirty="0">
                <a:latin typeface="+mn-lt"/>
              </a:rPr>
              <a:t>Test Statistic</a:t>
            </a:r>
            <a:endParaRPr lang="en-US" sz="1805" b="1" dirty="0">
              <a:latin typeface="+mn-lt"/>
            </a:endParaRPr>
          </a:p>
        </p:txBody>
      </p:sp>
      <p:sp>
        <p:nvSpPr>
          <p:cNvPr id="2" name="TextBox 1"/>
          <p:cNvSpPr txBox="1"/>
          <p:nvPr/>
        </p:nvSpPr>
        <p:spPr>
          <a:xfrm>
            <a:off x="1535846" y="2178198"/>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a:t>
            </a:r>
            <a:r>
              <a:rPr lang="en-US" sz="1805" u="sng" dirty="0">
                <a:latin typeface="+mn-lt"/>
              </a:rPr>
              <a:t>&gt;</a:t>
            </a:r>
            <a:r>
              <a:rPr lang="en-US" sz="1805" dirty="0">
                <a:latin typeface="+mn-lt"/>
              </a:rPr>
              <a:t> </a:t>
            </a:r>
            <a:r>
              <a:rPr lang="en-US" sz="1805" i="1" dirty="0">
                <a:latin typeface="+mn-lt"/>
              </a:rPr>
              <a:t>D</a:t>
            </a:r>
            <a:r>
              <a:rPr lang="en-US" sz="1805" baseline="-25000" dirty="0">
                <a:latin typeface="+mn-lt"/>
              </a:rPr>
              <a:t>0</a:t>
            </a:r>
          </a:p>
        </p:txBody>
      </p:sp>
      <p:sp>
        <p:nvSpPr>
          <p:cNvPr id="26" name="TextBox 25"/>
          <p:cNvSpPr txBox="1"/>
          <p:nvPr/>
        </p:nvSpPr>
        <p:spPr>
          <a:xfrm>
            <a:off x="1536281" y="2515990"/>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&lt; </a:t>
            </a:r>
            <a:r>
              <a:rPr lang="en-US" sz="1805" i="1" dirty="0">
                <a:latin typeface="+mn-lt"/>
              </a:rPr>
              <a:t>D</a:t>
            </a:r>
            <a:r>
              <a:rPr lang="en-US" sz="1805" baseline="-25000" dirty="0">
                <a:latin typeface="+mn-lt"/>
              </a:rPr>
              <a:t>0</a:t>
            </a:r>
          </a:p>
        </p:txBody>
      </p:sp>
      <p:sp>
        <p:nvSpPr>
          <p:cNvPr id="27" name="TextBox 26"/>
          <p:cNvSpPr txBox="1"/>
          <p:nvPr/>
        </p:nvSpPr>
        <p:spPr>
          <a:xfrm>
            <a:off x="3470668" y="2185641"/>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a:t>
            </a:r>
            <a:r>
              <a:rPr lang="en-US" sz="1805" i="1" dirty="0">
                <a:latin typeface="+mn-lt"/>
              </a:rPr>
              <a:t>D</a:t>
            </a:r>
            <a:r>
              <a:rPr lang="en-US" sz="1805" baseline="-25000" dirty="0">
                <a:latin typeface="+mn-lt"/>
              </a:rPr>
              <a:t>0</a:t>
            </a:r>
          </a:p>
        </p:txBody>
      </p:sp>
      <p:sp>
        <p:nvSpPr>
          <p:cNvPr id="28" name="TextBox 27"/>
          <p:cNvSpPr txBox="1"/>
          <p:nvPr/>
        </p:nvSpPr>
        <p:spPr>
          <a:xfrm>
            <a:off x="3482979" y="2514505"/>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&gt; </a:t>
            </a:r>
            <a:r>
              <a:rPr lang="en-US" sz="1805" i="1" dirty="0">
                <a:latin typeface="+mn-lt"/>
              </a:rPr>
              <a:t>D</a:t>
            </a:r>
            <a:r>
              <a:rPr lang="en-US" sz="1805" baseline="-25000" dirty="0">
                <a:latin typeface="+mn-lt"/>
              </a:rPr>
              <a:t>0</a:t>
            </a:r>
          </a:p>
        </p:txBody>
      </p:sp>
      <p:sp>
        <p:nvSpPr>
          <p:cNvPr id="29" name="TextBox 28"/>
          <p:cNvSpPr txBox="1"/>
          <p:nvPr/>
        </p:nvSpPr>
        <p:spPr>
          <a:xfrm>
            <a:off x="5510273" y="2184156"/>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 </a:t>
            </a:r>
            <a:r>
              <a:rPr lang="en-US" sz="1805" i="1" dirty="0">
                <a:latin typeface="+mn-lt"/>
              </a:rPr>
              <a:t>D</a:t>
            </a:r>
            <a:r>
              <a:rPr lang="en-US" sz="1805" baseline="-25000" dirty="0">
                <a:latin typeface="+mn-lt"/>
              </a:rPr>
              <a:t>0</a:t>
            </a:r>
          </a:p>
        </p:txBody>
      </p:sp>
      <p:sp>
        <p:nvSpPr>
          <p:cNvPr id="30" name="TextBox 29"/>
          <p:cNvSpPr txBox="1"/>
          <p:nvPr/>
        </p:nvSpPr>
        <p:spPr>
          <a:xfrm>
            <a:off x="5522584" y="2513020"/>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 </a:t>
            </a:r>
            <a:r>
              <a:rPr lang="en-US" sz="1805" i="1" dirty="0">
                <a:latin typeface="+mn-lt"/>
              </a:rPr>
              <a:t>D</a:t>
            </a:r>
            <a:r>
              <a:rPr lang="en-US" sz="1805" baseline="-25000" dirty="0">
                <a:latin typeface="+mn-lt"/>
              </a:rPr>
              <a:t>0</a:t>
            </a:r>
          </a:p>
        </p:txBody>
      </p:sp>
      <mc:AlternateContent xmlns:mc="http://schemas.openxmlformats.org/markup-compatibility/2006" xmlns:a14="http://schemas.microsoft.com/office/drawing/2010/main">
        <mc:Choice Requires="a14">
          <p:sp>
            <p:nvSpPr>
              <p:cNvPr id="3" name="TextBox 2"/>
              <p:cNvSpPr txBox="1"/>
              <p:nvPr/>
            </p:nvSpPr>
            <p:spPr>
              <a:xfrm>
                <a:off x="3162070" y="3679022"/>
                <a:ext cx="2151808"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𝑧</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e>
                          </m:d>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𝐷</m:t>
                              </m:r>
                            </m:e>
                            <m:sub>
                              <m:r>
                                <a:rPr lang="en-US" sz="1805" i="1">
                                  <a:latin typeface="Cambria Math"/>
                                </a:rPr>
                                <m:t>0</m:t>
                              </m:r>
                            </m:sub>
                          </m:sSub>
                        </m:num>
                        <m:den>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1</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2</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den>
                      </m:f>
                    </m:oMath>
                  </m:oMathPara>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162070" y="3679022"/>
                <a:ext cx="2151808" cy="976806"/>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46037332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75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750"/>
                                        <p:tgtEl>
                                          <p:spTgt spid="26"/>
                                        </p:tgtEl>
                                      </p:cBhvr>
                                    </p:animEffect>
                                  </p:childTnLst>
                                </p:cTn>
                              </p:par>
                            </p:childTnLst>
                          </p:cTn>
                        </p:par>
                        <p:par>
                          <p:cTn id="12" fill="hold">
                            <p:stCondLst>
                              <p:cond delay="2500"/>
                            </p:stCondLst>
                            <p:childTnLst>
                              <p:par>
                                <p:cTn id="13" presetID="12" presetClass="entr" presetSubtype="1" fill="hold" grpId="0" nodeType="afterEffect">
                                  <p:stCondLst>
                                    <p:cond delay="1000"/>
                                  </p:stCondLst>
                                  <p:childTnLst>
                                    <p:set>
                                      <p:cBhvr>
                                        <p:cTn id="14" dur="1" fill="hold">
                                          <p:stCondLst>
                                            <p:cond delay="0"/>
                                          </p:stCondLst>
                                        </p:cTn>
                                        <p:tgtEl>
                                          <p:spTgt spid="312343"/>
                                        </p:tgtEl>
                                        <p:attrNameLst>
                                          <p:attrName>style.visibility</p:attrName>
                                        </p:attrNameLst>
                                      </p:cBhvr>
                                      <p:to>
                                        <p:strVal val="visible"/>
                                      </p:to>
                                    </p:set>
                                    <p:animEffect transition="in" filter="slide(fromTop)">
                                      <p:cBhvr>
                                        <p:cTn id="15" dur="500"/>
                                        <p:tgtEl>
                                          <p:spTgt spid="312343"/>
                                        </p:tgtEl>
                                      </p:cBhvr>
                                    </p:animEffect>
                                  </p:childTnLst>
                                </p:cTn>
                              </p:par>
                            </p:childTnLst>
                          </p:cTn>
                        </p:par>
                        <p:par>
                          <p:cTn id="16" fill="hold">
                            <p:stCondLst>
                              <p:cond delay="4000"/>
                            </p:stCondLst>
                            <p:childTnLst>
                              <p:par>
                                <p:cTn id="17" presetID="22" presetClass="entr" presetSubtype="8" fill="hold" grpId="0" nodeType="afterEffect">
                                  <p:stCondLst>
                                    <p:cond delay="25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750"/>
                                        <p:tgtEl>
                                          <p:spTgt spid="27"/>
                                        </p:tgtEl>
                                      </p:cBhvr>
                                    </p:animEffect>
                                  </p:childTnLst>
                                </p:cTn>
                              </p:par>
                            </p:childTnLst>
                          </p:cTn>
                        </p:par>
                        <p:par>
                          <p:cTn id="20" fill="hold">
                            <p:stCondLst>
                              <p:cond delay="5000"/>
                            </p:stCondLst>
                            <p:childTnLst>
                              <p:par>
                                <p:cTn id="21" presetID="22" presetClass="entr" presetSubtype="8" fill="hold" grpId="0" nodeType="afterEffect">
                                  <p:stCondLst>
                                    <p:cond delay="75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750"/>
                                        <p:tgtEl>
                                          <p:spTgt spid="28"/>
                                        </p:tgtEl>
                                      </p:cBhvr>
                                    </p:animEffect>
                                  </p:childTnLst>
                                </p:cTn>
                              </p:par>
                            </p:childTnLst>
                          </p:cTn>
                        </p:par>
                        <p:par>
                          <p:cTn id="24" fill="hold">
                            <p:stCondLst>
                              <p:cond delay="6500"/>
                            </p:stCondLst>
                            <p:childTnLst>
                              <p:par>
                                <p:cTn id="25" presetID="12" presetClass="entr" presetSubtype="1" fill="hold" grpId="0" nodeType="afterEffect">
                                  <p:stCondLst>
                                    <p:cond delay="1000"/>
                                  </p:stCondLst>
                                  <p:childTnLst>
                                    <p:set>
                                      <p:cBhvr>
                                        <p:cTn id="26" dur="1" fill="hold">
                                          <p:stCondLst>
                                            <p:cond delay="0"/>
                                          </p:stCondLst>
                                        </p:cTn>
                                        <p:tgtEl>
                                          <p:spTgt spid="312344"/>
                                        </p:tgtEl>
                                        <p:attrNameLst>
                                          <p:attrName>style.visibility</p:attrName>
                                        </p:attrNameLst>
                                      </p:cBhvr>
                                      <p:to>
                                        <p:strVal val="visible"/>
                                      </p:to>
                                    </p:set>
                                    <p:animEffect transition="in" filter="slide(fromTop)">
                                      <p:cBhvr>
                                        <p:cTn id="27" dur="500"/>
                                        <p:tgtEl>
                                          <p:spTgt spid="312344"/>
                                        </p:tgtEl>
                                      </p:cBhvr>
                                    </p:animEffect>
                                  </p:childTnLst>
                                </p:cTn>
                              </p:par>
                            </p:childTnLst>
                          </p:cTn>
                        </p:par>
                        <p:par>
                          <p:cTn id="28" fill="hold">
                            <p:stCondLst>
                              <p:cond delay="8000"/>
                            </p:stCondLst>
                            <p:childTnLst>
                              <p:par>
                                <p:cTn id="29" presetID="22" presetClass="entr" presetSubtype="8" fill="hold" grpId="0" nodeType="afterEffect">
                                  <p:stCondLst>
                                    <p:cond delay="25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750"/>
                                        <p:tgtEl>
                                          <p:spTgt spid="29"/>
                                        </p:tgtEl>
                                      </p:cBhvr>
                                    </p:animEffect>
                                  </p:childTnLst>
                                </p:cTn>
                              </p:par>
                            </p:childTnLst>
                          </p:cTn>
                        </p:par>
                        <p:par>
                          <p:cTn id="32" fill="hold">
                            <p:stCondLst>
                              <p:cond delay="9000"/>
                            </p:stCondLst>
                            <p:childTnLst>
                              <p:par>
                                <p:cTn id="33" presetID="22" presetClass="entr" presetSubtype="8" fill="hold" grpId="0" nodeType="afterEffect">
                                  <p:stCondLst>
                                    <p:cond delay="750"/>
                                  </p:stCondLst>
                                  <p:childTnLst>
                                    <p:set>
                                      <p:cBhvr>
                                        <p:cTn id="34" dur="1" fill="hold">
                                          <p:stCondLst>
                                            <p:cond delay="0"/>
                                          </p:stCondLst>
                                        </p:cTn>
                                        <p:tgtEl>
                                          <p:spTgt spid="30"/>
                                        </p:tgtEl>
                                        <p:attrNameLst>
                                          <p:attrName>style.visibility</p:attrName>
                                        </p:attrNameLst>
                                      </p:cBhvr>
                                      <p:to>
                                        <p:strVal val="visible"/>
                                      </p:to>
                                    </p:set>
                                    <p:animEffect transition="in" filter="wipe(left)">
                                      <p:cBhvr>
                                        <p:cTn id="35" dur="750"/>
                                        <p:tgtEl>
                                          <p:spTgt spid="30"/>
                                        </p:tgtEl>
                                      </p:cBhvr>
                                    </p:animEffect>
                                  </p:childTnLst>
                                </p:cTn>
                              </p:par>
                            </p:childTnLst>
                          </p:cTn>
                        </p:par>
                        <p:par>
                          <p:cTn id="36" fill="hold">
                            <p:stCondLst>
                              <p:cond delay="10500"/>
                            </p:stCondLst>
                            <p:childTnLst>
                              <p:par>
                                <p:cTn id="37" presetID="12" presetClass="entr" presetSubtype="1" fill="hold" grpId="0" nodeType="afterEffect">
                                  <p:stCondLst>
                                    <p:cond delay="1000"/>
                                  </p:stCondLst>
                                  <p:childTnLst>
                                    <p:set>
                                      <p:cBhvr>
                                        <p:cTn id="38" dur="1" fill="hold">
                                          <p:stCondLst>
                                            <p:cond delay="0"/>
                                          </p:stCondLst>
                                        </p:cTn>
                                        <p:tgtEl>
                                          <p:spTgt spid="312345"/>
                                        </p:tgtEl>
                                        <p:attrNameLst>
                                          <p:attrName>style.visibility</p:attrName>
                                        </p:attrNameLst>
                                      </p:cBhvr>
                                      <p:to>
                                        <p:strVal val="visible"/>
                                      </p:to>
                                    </p:set>
                                    <p:animEffect transition="in" filter="slide(fromTop)">
                                      <p:cBhvr>
                                        <p:cTn id="39" dur="500"/>
                                        <p:tgtEl>
                                          <p:spTgt spid="312345"/>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grpId="0" nodeType="clickEffect">
                                  <p:stCondLst>
                                    <p:cond delay="0"/>
                                  </p:stCondLst>
                                  <p:childTnLst>
                                    <p:set>
                                      <p:cBhvr>
                                        <p:cTn id="43" dur="1" fill="hold">
                                          <p:stCondLst>
                                            <p:cond delay="0"/>
                                          </p:stCondLst>
                                        </p:cTn>
                                        <p:tgtEl>
                                          <p:spTgt spid="312346"/>
                                        </p:tgtEl>
                                        <p:attrNameLst>
                                          <p:attrName>style.visibility</p:attrName>
                                        </p:attrNameLst>
                                      </p:cBhvr>
                                      <p:to>
                                        <p:strVal val="visible"/>
                                      </p:to>
                                    </p:set>
                                    <p:animEffect transition="in" filter="slide(fromLeft)">
                                      <p:cBhvr>
                                        <p:cTn id="44" dur="500"/>
                                        <p:tgtEl>
                                          <p:spTgt spid="312346"/>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43" grpId="0" autoUpdateAnimBg="0"/>
      <p:bldP spid="312344" grpId="0" autoUpdateAnimBg="0"/>
      <p:bldP spid="312345" grpId="0" autoUpdateAnimBg="0"/>
      <p:bldP spid="312346" grpId="0" autoUpdateAnimBg="0"/>
      <p:bldP spid="2" grpId="0"/>
      <p:bldP spid="26" grpId="0"/>
      <p:bldP spid="27" grpId="0"/>
      <p:bldP spid="28" grpId="0"/>
      <p:bldP spid="29" grpId="0"/>
      <p:bldP spid="30"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687388" y="1689596"/>
            <a:ext cx="8020050" cy="411785"/>
          </a:xfrm>
          <a:prstGeom prst="rect">
            <a:avLst/>
          </a:prstGeom>
          <a:noFill/>
          <a:ln w="12700">
            <a:noFill/>
            <a:miter lim="800000"/>
            <a:headEnd/>
            <a:tailEnd/>
          </a:ln>
          <a:effectLst/>
        </p:spPr>
        <p:txBody>
          <a:bodyPr lIns="68034" tIns="33420" rIns="68034" bIns="33420"/>
          <a:lstStyle/>
          <a:p>
            <a:pPr marL="255439" indent="-255439">
              <a:spcBef>
                <a:spcPct val="20000"/>
              </a:spcBef>
              <a:buSzPct val="100000"/>
              <a:buFont typeface="Arial" panose="020B0604020202020204" pitchFamily="34" charset="0"/>
              <a:buChar char="•"/>
            </a:pPr>
            <a:r>
              <a:rPr lang="en-US" sz="2000" dirty="0">
                <a:latin typeface="+mn-lt"/>
              </a:rPr>
              <a:t>Example:  Par, Inc.</a:t>
            </a:r>
          </a:p>
        </p:txBody>
      </p:sp>
      <p:sp>
        <p:nvSpPr>
          <p:cNvPr id="314535" name="Text Box 167"/>
          <p:cNvSpPr txBox="1">
            <a:spLocks noChangeArrowheads="1"/>
          </p:cNvSpPr>
          <p:nvPr/>
        </p:nvSpPr>
        <p:spPr bwMode="auto">
          <a:xfrm>
            <a:off x="1079499" y="2079064"/>
            <a:ext cx="7378701" cy="647870"/>
          </a:xfrm>
          <a:prstGeom prst="rect">
            <a:avLst/>
          </a:prstGeom>
          <a:noFill/>
          <a:ln w="12700">
            <a:noFill/>
            <a:miter lim="800000"/>
            <a:headEnd/>
            <a:tailEnd/>
          </a:ln>
          <a:effectLst/>
        </p:spPr>
        <p:txBody>
          <a:bodyPr wrap="square">
            <a:spAutoFit/>
          </a:bodyPr>
          <a:lstStyle/>
          <a:p>
            <a:pPr>
              <a:spcBef>
                <a:spcPct val="20000"/>
              </a:spcBef>
              <a:buClr>
                <a:srgbClr val="66FFFF"/>
              </a:buClr>
              <a:buSzPct val="75000"/>
            </a:pPr>
            <a:r>
              <a:rPr lang="en-US" sz="1805" dirty="0">
                <a:latin typeface="+mn-lt"/>
              </a:rPr>
              <a:t>Can we conclude, using </a:t>
            </a:r>
            <a:r>
              <a:rPr lang="en-US" sz="1805" i="1" dirty="0">
                <a:latin typeface="Symbol" panose="05050102010706020507" pitchFamily="18" charset="2"/>
              </a:rPr>
              <a:t>a</a:t>
            </a:r>
            <a:r>
              <a:rPr lang="en-US" sz="1805" dirty="0">
                <a:latin typeface="+mn-lt"/>
              </a:rPr>
              <a:t> = .05, that the mean driving distance of Par, Inc.  golf balls is greater than the mean driving distance of Rap, Ltd. golf balls?</a:t>
            </a:r>
          </a:p>
        </p:txBody>
      </p:sp>
      <p:sp>
        <p:nvSpPr>
          <p:cNvPr id="6" name="Rectangle 5"/>
          <p:cNvSpPr>
            <a:spLocks noChangeArrowheads="1"/>
          </p:cNvSpPr>
          <p:nvPr/>
        </p:nvSpPr>
        <p:spPr bwMode="auto">
          <a:xfrm>
            <a:off x="571500" y="1064043"/>
            <a:ext cx="7772400" cy="480206"/>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Known</a:t>
            </a:r>
          </a:p>
        </p:txBody>
      </p:sp>
    </p:spTree>
    <p:extLst>
      <p:ext uri="{BB962C8B-B14F-4D97-AF65-F5344CB8AC3E}">
        <p14:creationId xmlns:p14="http://schemas.microsoft.com/office/powerpoint/2010/main" val="401067133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4535"/>
                                        </p:tgtEl>
                                        <p:attrNameLst>
                                          <p:attrName>style.visibility</p:attrName>
                                        </p:attrNameLst>
                                      </p:cBhvr>
                                      <p:to>
                                        <p:strVal val="visible"/>
                                      </p:to>
                                    </p:set>
                                    <p:animEffect transition="in" filter="blinds(horizontal)">
                                      <p:cBhvr>
                                        <p:cTn id="7" dur="500"/>
                                        <p:tgtEl>
                                          <p:spTgt spid="314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53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ext Box 2"/>
          <p:cNvSpPr txBox="1">
            <a:spLocks noChangeArrowheads="1"/>
          </p:cNvSpPr>
          <p:nvPr/>
        </p:nvSpPr>
        <p:spPr bwMode="auto">
          <a:xfrm>
            <a:off x="3996187" y="2205583"/>
            <a:ext cx="1531188"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 </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0</a:t>
            </a:r>
            <a:r>
              <a:rPr lang="en-US" sz="1805" baseline="-25000" dirty="0">
                <a:latin typeface="+mn-lt"/>
              </a:rPr>
              <a:t> </a:t>
            </a:r>
            <a:endParaRPr lang="en-US" sz="1805" dirty="0">
              <a:latin typeface="+mn-lt"/>
            </a:endParaRPr>
          </a:p>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a:t>
            </a:r>
            <a:r>
              <a:rPr lang="en-US" sz="1805" baseline="-25000" dirty="0">
                <a:latin typeface="+mn-lt"/>
              </a:rPr>
              <a:t>1 </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&gt; 0</a:t>
            </a:r>
          </a:p>
        </p:txBody>
      </p:sp>
      <p:sp>
        <p:nvSpPr>
          <p:cNvPr id="316419" name="Text Box 3"/>
          <p:cNvSpPr txBox="1">
            <a:spLocks noChangeArrowheads="1"/>
          </p:cNvSpPr>
          <p:nvPr/>
        </p:nvSpPr>
        <p:spPr bwMode="auto">
          <a:xfrm>
            <a:off x="1557338" y="2852502"/>
            <a:ext cx="5782198" cy="925638"/>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where:  </a:t>
            </a:r>
          </a:p>
          <a:p>
            <a:pPr algn="l">
              <a:lnSpc>
                <a:spcPct val="80000"/>
              </a:lnSpc>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mean distance for the population of Par, Inc. golf balls</a:t>
            </a:r>
          </a:p>
          <a:p>
            <a:pPr algn="l"/>
            <a:r>
              <a:rPr lang="en-US" sz="1805" i="1"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 mean distance for the population of Rap, Ltd. golf balls</a:t>
            </a:r>
          </a:p>
        </p:txBody>
      </p:sp>
      <p:sp>
        <p:nvSpPr>
          <p:cNvPr id="316421" name="Text Box 5"/>
          <p:cNvSpPr txBox="1">
            <a:spLocks noChangeArrowheads="1"/>
          </p:cNvSpPr>
          <p:nvPr/>
        </p:nvSpPr>
        <p:spPr bwMode="auto">
          <a:xfrm>
            <a:off x="1196976" y="2193648"/>
            <a:ext cx="2788264" cy="370101"/>
          </a:xfrm>
          <a:prstGeom prst="rect">
            <a:avLst/>
          </a:prstGeom>
          <a:noFill/>
          <a:ln w="12700">
            <a:noFill/>
            <a:miter lim="800000"/>
            <a:headEnd/>
            <a:tailEnd/>
          </a:ln>
          <a:effectLst/>
        </p:spPr>
        <p:txBody>
          <a:bodyPr wrap="none">
            <a:spAutoFit/>
          </a:bodyPr>
          <a:lstStyle/>
          <a:p>
            <a:pPr algn="l"/>
            <a:r>
              <a:rPr lang="en-US" sz="1805" dirty="0">
                <a:latin typeface="+mn-lt"/>
              </a:rPr>
              <a:t>1.  Develop the hypotheses.</a:t>
            </a:r>
          </a:p>
        </p:txBody>
      </p:sp>
      <p:sp>
        <p:nvSpPr>
          <p:cNvPr id="316423" name="Text Box 7"/>
          <p:cNvSpPr txBox="1">
            <a:spLocks noChangeArrowheads="1"/>
          </p:cNvSpPr>
          <p:nvPr/>
        </p:nvSpPr>
        <p:spPr bwMode="auto">
          <a:xfrm>
            <a:off x="693795" y="1690679"/>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p:sp>
        <p:nvSpPr>
          <p:cNvPr id="316450" name="Text Box 34"/>
          <p:cNvSpPr txBox="1">
            <a:spLocks noChangeArrowheads="1"/>
          </p:cNvSpPr>
          <p:nvPr/>
        </p:nvSpPr>
        <p:spPr bwMode="auto">
          <a:xfrm>
            <a:off x="1200151" y="3917035"/>
            <a:ext cx="3439403" cy="370101"/>
          </a:xfrm>
          <a:prstGeom prst="rect">
            <a:avLst/>
          </a:prstGeom>
          <a:noFill/>
          <a:ln w="12700">
            <a:noFill/>
            <a:miter lim="800000"/>
            <a:headEnd/>
            <a:tailEnd/>
          </a:ln>
          <a:effectLst/>
        </p:spPr>
        <p:txBody>
          <a:bodyPr wrap="none">
            <a:spAutoFit/>
          </a:bodyPr>
          <a:lstStyle/>
          <a:p>
            <a:pPr algn="l"/>
            <a:r>
              <a:rPr lang="en-US" sz="1805" dirty="0">
                <a:latin typeface="+mn-lt"/>
              </a:rPr>
              <a:t>2.  Specify the level of significance.</a:t>
            </a:r>
          </a:p>
        </p:txBody>
      </p:sp>
      <p:sp>
        <p:nvSpPr>
          <p:cNvPr id="316451" name="Text Box 35"/>
          <p:cNvSpPr txBox="1">
            <a:spLocks noChangeArrowheads="1"/>
          </p:cNvSpPr>
          <p:nvPr/>
        </p:nvSpPr>
        <p:spPr bwMode="auto">
          <a:xfrm>
            <a:off x="2850829" y="4396144"/>
            <a:ext cx="896399" cy="370101"/>
          </a:xfrm>
          <a:prstGeom prst="rect">
            <a:avLst/>
          </a:prstGeom>
          <a:noFill/>
          <a:ln w="12700">
            <a:noFill/>
            <a:miter lim="800000"/>
            <a:headEnd/>
            <a:tailEnd/>
          </a:ln>
          <a:effectLst/>
        </p:spPr>
        <p:txBody>
          <a:bodyPr wrap="none">
            <a:spAutoFit/>
          </a:bodyPr>
          <a:lstStyle/>
          <a:p>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13" name="AutoShape 37"/>
          <p:cNvSpPr>
            <a:spLocks noChangeArrowheads="1"/>
          </p:cNvSpPr>
          <p:nvPr/>
        </p:nvSpPr>
        <p:spPr bwMode="auto">
          <a:xfrm>
            <a:off x="5398641" y="2205583"/>
            <a:ext cx="1842966" cy="401042"/>
          </a:xfrm>
          <a:prstGeom prst="wedgeRoundRectCallout">
            <a:avLst>
              <a:gd name="adj1" fmla="val -29782"/>
              <a:gd name="adj2" fmla="val -3273"/>
              <a:gd name="adj3" fmla="val 16667"/>
            </a:avLst>
          </a:prstGeom>
          <a:noFill/>
          <a:ln w="12700">
            <a:noFill/>
            <a:miter lim="800000"/>
            <a:headEnd/>
            <a:tailEnd/>
          </a:ln>
          <a:effectLst/>
          <a:scene3d>
            <a:camera prst="orthographicFront">
              <a:rot lat="0" lon="0" rev="0"/>
            </a:camera>
            <a:lightRig rig="balanced" dir="t">
              <a:rot lat="0" lon="0" rev="8700000"/>
            </a:lightRig>
          </a:scene3d>
          <a:sp3d>
            <a:bevelT w="190500" h="38100"/>
          </a:sp3d>
          <a:extLst/>
        </p:spPr>
        <p:txBody>
          <a:bodyPr lIns="0" tIns="0" rIns="0" bIns="0" anchor="ctr" anchorCtr="1"/>
          <a:lstStyle/>
          <a:p>
            <a:pPr algn="l"/>
            <a:r>
              <a:rPr lang="en-US" sz="1805" dirty="0">
                <a:latin typeface="+mn-lt"/>
              </a:rPr>
              <a:t>(right-tailed test)</a:t>
            </a:r>
          </a:p>
        </p:txBody>
      </p:sp>
      <p:sp>
        <p:nvSpPr>
          <p:cNvPr id="14" name="Rectangle 5"/>
          <p:cNvSpPr>
            <a:spLocks noChangeArrowheads="1"/>
          </p:cNvSpPr>
          <p:nvPr/>
        </p:nvSpPr>
        <p:spPr bwMode="auto">
          <a:xfrm>
            <a:off x="562237" y="1036799"/>
            <a:ext cx="7772400" cy="480206"/>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Known</a:t>
            </a:r>
          </a:p>
        </p:txBody>
      </p:sp>
    </p:spTree>
    <p:extLst>
      <p:ext uri="{BB962C8B-B14F-4D97-AF65-F5344CB8AC3E}">
        <p14:creationId xmlns:p14="http://schemas.microsoft.com/office/powerpoint/2010/main" val="137621655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316421"/>
                                        </p:tgtEl>
                                        <p:attrNameLst>
                                          <p:attrName>style.visibility</p:attrName>
                                        </p:attrNameLst>
                                      </p:cBhvr>
                                      <p:to>
                                        <p:strVal val="visible"/>
                                      </p:to>
                                    </p:set>
                                    <p:anim calcmode="lin" valueType="num">
                                      <p:cBhvr>
                                        <p:cTn id="7" dur="500" fill="hold"/>
                                        <p:tgtEl>
                                          <p:spTgt spid="316421"/>
                                        </p:tgtEl>
                                        <p:attrNameLst>
                                          <p:attrName>ppt_w</p:attrName>
                                        </p:attrNameLst>
                                      </p:cBhvr>
                                      <p:tavLst>
                                        <p:tav tm="0">
                                          <p:val>
                                            <p:strVal val="2/3*#ppt_w"/>
                                          </p:val>
                                        </p:tav>
                                        <p:tav tm="100000">
                                          <p:val>
                                            <p:strVal val="#ppt_w"/>
                                          </p:val>
                                        </p:tav>
                                      </p:tavLst>
                                    </p:anim>
                                    <p:anim calcmode="lin" valueType="num">
                                      <p:cBhvr>
                                        <p:cTn id="8" dur="500" fill="hold"/>
                                        <p:tgtEl>
                                          <p:spTgt spid="316421"/>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1" fill="hold" grpId="0" nodeType="afterEffect">
                                  <p:stCondLst>
                                    <p:cond delay="2000"/>
                                  </p:stCondLst>
                                  <p:childTnLst>
                                    <p:set>
                                      <p:cBhvr>
                                        <p:cTn id="11" dur="1" fill="hold">
                                          <p:stCondLst>
                                            <p:cond delay="0"/>
                                          </p:stCondLst>
                                        </p:cTn>
                                        <p:tgtEl>
                                          <p:spTgt spid="316418"/>
                                        </p:tgtEl>
                                        <p:attrNameLst>
                                          <p:attrName>style.visibility</p:attrName>
                                        </p:attrNameLst>
                                      </p:cBhvr>
                                      <p:to>
                                        <p:strVal val="visible"/>
                                      </p:to>
                                    </p:set>
                                    <p:animEffect transition="in" filter="slide(fromTop)">
                                      <p:cBhvr>
                                        <p:cTn id="12" dur="500"/>
                                        <p:tgtEl>
                                          <p:spTgt spid="3164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6419"/>
                                        </p:tgtEl>
                                        <p:attrNameLst>
                                          <p:attrName>style.visibility</p:attrName>
                                        </p:attrNameLst>
                                      </p:cBhvr>
                                      <p:to>
                                        <p:strVal val="visible"/>
                                      </p:to>
                                    </p:set>
                                    <p:animEffect transition="in" filter="blinds(horizontal)">
                                      <p:cBhvr>
                                        <p:cTn id="17" dur="500"/>
                                        <p:tgtEl>
                                          <p:spTgt spid="316419"/>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316450"/>
                                        </p:tgtEl>
                                        <p:attrNameLst>
                                          <p:attrName>style.visibility</p:attrName>
                                        </p:attrNameLst>
                                      </p:cBhvr>
                                      <p:to>
                                        <p:strVal val="visible"/>
                                      </p:to>
                                    </p:set>
                                    <p:anim calcmode="lin" valueType="num">
                                      <p:cBhvr>
                                        <p:cTn id="22" dur="500" fill="hold"/>
                                        <p:tgtEl>
                                          <p:spTgt spid="316450"/>
                                        </p:tgtEl>
                                        <p:attrNameLst>
                                          <p:attrName>ppt_w</p:attrName>
                                        </p:attrNameLst>
                                      </p:cBhvr>
                                      <p:tavLst>
                                        <p:tav tm="0">
                                          <p:val>
                                            <p:strVal val="2/3*#ppt_w"/>
                                          </p:val>
                                        </p:tav>
                                        <p:tav tm="100000">
                                          <p:val>
                                            <p:strVal val="#ppt_w"/>
                                          </p:val>
                                        </p:tav>
                                      </p:tavLst>
                                    </p:anim>
                                    <p:anim calcmode="lin" valueType="num">
                                      <p:cBhvr>
                                        <p:cTn id="23" dur="500" fill="hold"/>
                                        <p:tgtEl>
                                          <p:spTgt spid="316450"/>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316451"/>
                                        </p:tgtEl>
                                        <p:attrNameLst>
                                          <p:attrName>style.visibility</p:attrName>
                                        </p:attrNameLst>
                                      </p:cBhvr>
                                      <p:to>
                                        <p:strVal val="visible"/>
                                      </p:to>
                                    </p:set>
                                    <p:animEffect transition="in" filter="slide(fromTop)">
                                      <p:cBhvr>
                                        <p:cTn id="28" dur="500"/>
                                        <p:tgtEl>
                                          <p:spTgt spid="316451"/>
                                        </p:tgtEl>
                                      </p:cBhvr>
                                    </p:animEffect>
                                  </p:childTnLst>
                                </p:cTn>
                              </p:par>
                            </p:childTnLst>
                          </p:cTn>
                        </p:par>
                        <p:par>
                          <p:cTn id="29" fill="hold">
                            <p:stCondLst>
                              <p:cond delay="500"/>
                            </p:stCondLst>
                            <p:childTnLst>
                              <p:par>
                                <p:cTn id="30" presetID="9" presetClass="entr" presetSubtype="0" fill="hold" grpId="0" nodeType="afterEffect">
                                  <p:stCondLst>
                                    <p:cond delay="200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autoUpdateAnimBg="0"/>
      <p:bldP spid="316419" grpId="0" autoUpdateAnimBg="0"/>
      <p:bldP spid="316421" grpId="0" autoUpdateAnimBg="0"/>
      <p:bldP spid="316450" grpId="0" autoUpdateAnimBg="0"/>
      <p:bldP spid="316451" grpId="0" autoUpdateAnimBg="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73" name="Text Box 29"/>
          <p:cNvSpPr txBox="1">
            <a:spLocks noChangeArrowheads="1"/>
          </p:cNvSpPr>
          <p:nvPr/>
        </p:nvSpPr>
        <p:spPr bwMode="auto">
          <a:xfrm>
            <a:off x="1217613" y="2128613"/>
            <a:ext cx="4094006" cy="370101"/>
          </a:xfrm>
          <a:prstGeom prst="rect">
            <a:avLst/>
          </a:prstGeom>
          <a:noFill/>
          <a:ln w="12700">
            <a:noFill/>
            <a:miter lim="800000"/>
            <a:headEnd/>
            <a:tailEnd/>
          </a:ln>
          <a:effectLst/>
        </p:spPr>
        <p:txBody>
          <a:bodyPr wrap="none">
            <a:spAutoFit/>
          </a:bodyPr>
          <a:lstStyle/>
          <a:p>
            <a:pPr algn="l"/>
            <a:r>
              <a:rPr lang="en-US" sz="1805" dirty="0">
                <a:latin typeface="+mn-lt"/>
              </a:rPr>
              <a:t>3.  Compute the value of the test statistic.</a:t>
            </a:r>
          </a:p>
        </p:txBody>
      </p:sp>
      <p:sp>
        <p:nvSpPr>
          <p:cNvPr id="313384" name="Text Box 40"/>
          <p:cNvSpPr txBox="1">
            <a:spLocks noChangeArrowheads="1"/>
          </p:cNvSpPr>
          <p:nvPr/>
        </p:nvSpPr>
        <p:spPr bwMode="auto">
          <a:xfrm>
            <a:off x="693795" y="1690679"/>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mc:AlternateContent xmlns:mc="http://schemas.openxmlformats.org/markup-compatibility/2006" xmlns:a14="http://schemas.microsoft.com/office/drawing/2010/main">
        <mc:Choice Requires="a14">
          <p:sp>
            <p:nvSpPr>
              <p:cNvPr id="11" name="TextBox 10"/>
              <p:cNvSpPr txBox="1"/>
              <p:nvPr/>
            </p:nvSpPr>
            <p:spPr>
              <a:xfrm>
                <a:off x="1918605" y="2581049"/>
                <a:ext cx="2151808"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𝑧</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e>
                          </m:d>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𝐷</m:t>
                              </m:r>
                            </m:e>
                            <m:sub>
                              <m:r>
                                <a:rPr lang="en-US" sz="1805" i="1">
                                  <a:latin typeface="Cambria Math"/>
                                </a:rPr>
                                <m:t>0</m:t>
                              </m:r>
                            </m:sub>
                          </m:sSub>
                        </m:num>
                        <m:den>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1</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2</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den>
                      </m:f>
                    </m:oMath>
                  </m:oMathPara>
                </a14:m>
                <a:endParaRPr lang="en-US" sz="1805" dirty="0">
                  <a:latin typeface="+mn-lt"/>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918605" y="2581049"/>
                <a:ext cx="2151808" cy="976806"/>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933161" y="3911373"/>
                <a:ext cx="3868944"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𝑧</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r>
                                <a:rPr lang="en-US" sz="1805" i="1">
                                  <a:latin typeface="Cambria Math"/>
                                </a:rPr>
                                <m:t>295−278</m:t>
                              </m:r>
                            </m:e>
                          </m:d>
                          <m:r>
                            <a:rPr lang="en-US" sz="1805" i="1">
                              <a:latin typeface="Cambria Math"/>
                            </a:rPr>
                            <m:t>−0</m:t>
                          </m:r>
                        </m:num>
                        <m:den>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(15)</m:t>
                                      </m:r>
                                    </m:e>
                                    <m:sup>
                                      <m:r>
                                        <a:rPr lang="en-US" sz="1805" i="1">
                                          <a:latin typeface="Cambria Math"/>
                                        </a:rPr>
                                        <m:t>2</m:t>
                                      </m:r>
                                    </m:sup>
                                  </m:sSup>
                                </m:num>
                                <m:den>
                                  <m:r>
                                    <a:rPr lang="en-US" sz="1805" i="1">
                                      <a:latin typeface="Cambria Math"/>
                                    </a:rPr>
                                    <m:t>120</m:t>
                                  </m:r>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(20)</m:t>
                                      </m:r>
                                    </m:e>
                                    <m:sup>
                                      <m:r>
                                        <a:rPr lang="en-US" sz="1805" i="1">
                                          <a:latin typeface="Cambria Math"/>
                                        </a:rPr>
                                        <m:t>2</m:t>
                                      </m:r>
                                    </m:sup>
                                  </m:sSup>
                                </m:num>
                                <m:den>
                                  <m:r>
                                    <a:rPr lang="en-US" sz="1805" i="1">
                                      <a:latin typeface="Cambria Math"/>
                                    </a:rPr>
                                    <m:t>80</m:t>
                                  </m:r>
                                </m:den>
                              </m:f>
                            </m:e>
                          </m:rad>
                        </m:den>
                      </m:f>
                      <m:r>
                        <a:rPr lang="en-US" sz="1805" i="1">
                          <a:latin typeface="Cambria Math"/>
                        </a:rPr>
                        <m:t>=</m:t>
                      </m:r>
                      <m:f>
                        <m:fPr>
                          <m:ctrlPr>
                            <a:rPr lang="en-US" sz="1805" i="1">
                              <a:latin typeface="Cambria Math" panose="02040503050406030204" pitchFamily="18" charset="0"/>
                            </a:rPr>
                          </m:ctrlPr>
                        </m:fPr>
                        <m:num>
                          <m:r>
                            <a:rPr lang="en-US" sz="1805" i="1">
                              <a:latin typeface="Cambria Math"/>
                            </a:rPr>
                            <m:t>17</m:t>
                          </m:r>
                        </m:num>
                        <m:den>
                          <m:r>
                            <a:rPr lang="en-US" sz="1805" i="1">
                              <a:latin typeface="Cambria Math"/>
                            </a:rPr>
                            <m:t>2.62</m:t>
                          </m:r>
                        </m:den>
                      </m:f>
                      <m:r>
                        <a:rPr lang="en-US" sz="1805" i="1">
                          <a:latin typeface="Cambria Math"/>
                        </a:rPr>
                        <m:t>=  6.49</m:t>
                      </m:r>
                    </m:oMath>
                  </m:oMathPara>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933161" y="3911373"/>
                <a:ext cx="3868944" cy="976806"/>
              </a:xfrm>
              <a:prstGeom prst="rect">
                <a:avLst/>
              </a:prstGeom>
              <a:blipFill>
                <a:blip r:embed="rId4"/>
                <a:stretch>
                  <a:fillRect/>
                </a:stretch>
              </a:blipFill>
              <a:effectLst/>
            </p:spPr>
            <p:txBody>
              <a:bodyPr/>
              <a:lstStyle/>
              <a:p>
                <a:r>
                  <a:rPr lang="en-US">
                    <a:noFill/>
                  </a:rPr>
                  <a:t> </a:t>
                </a:r>
              </a:p>
            </p:txBody>
          </p:sp>
        </mc:Fallback>
      </mc:AlternateContent>
      <p:sp>
        <p:nvSpPr>
          <p:cNvPr id="10" name="Rectangle 5"/>
          <p:cNvSpPr>
            <a:spLocks noChangeArrowheads="1"/>
          </p:cNvSpPr>
          <p:nvPr/>
        </p:nvSpPr>
        <p:spPr bwMode="auto">
          <a:xfrm>
            <a:off x="536331" y="1033714"/>
            <a:ext cx="7772400" cy="480206"/>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Known</a:t>
            </a:r>
          </a:p>
        </p:txBody>
      </p:sp>
    </p:spTree>
    <p:extLst>
      <p:ext uri="{BB962C8B-B14F-4D97-AF65-F5344CB8AC3E}">
        <p14:creationId xmlns:p14="http://schemas.microsoft.com/office/powerpoint/2010/main" val="216003044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313373"/>
                                        </p:tgtEl>
                                        <p:attrNameLst>
                                          <p:attrName>style.visibility</p:attrName>
                                        </p:attrNameLst>
                                      </p:cBhvr>
                                      <p:to>
                                        <p:strVal val="visible"/>
                                      </p:to>
                                    </p:set>
                                    <p:anim calcmode="lin" valueType="num">
                                      <p:cBhvr>
                                        <p:cTn id="7" dur="500" fill="hold"/>
                                        <p:tgtEl>
                                          <p:spTgt spid="313373"/>
                                        </p:tgtEl>
                                        <p:attrNameLst>
                                          <p:attrName>ppt_w</p:attrName>
                                        </p:attrNameLst>
                                      </p:cBhvr>
                                      <p:tavLst>
                                        <p:tav tm="0">
                                          <p:val>
                                            <p:strVal val="2/3*#ppt_w"/>
                                          </p:val>
                                        </p:tav>
                                        <p:tav tm="100000">
                                          <p:val>
                                            <p:strVal val="#ppt_w"/>
                                          </p:val>
                                        </p:tav>
                                      </p:tavLst>
                                    </p:anim>
                                    <p:anim calcmode="lin" valueType="num">
                                      <p:cBhvr>
                                        <p:cTn id="8" dur="500" fill="hold"/>
                                        <p:tgtEl>
                                          <p:spTgt spid="313373"/>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750"/>
                                        <p:tgtEl>
                                          <p:spTgt spid="11"/>
                                        </p:tgtEl>
                                      </p:cBhvr>
                                    </p:animEffect>
                                  </p:childTnLst>
                                </p:cTn>
                              </p:par>
                            </p:childTnLst>
                          </p:cTn>
                        </p:par>
                        <p:par>
                          <p:cTn id="14" fill="hold">
                            <p:stCondLst>
                              <p:cond delay="750"/>
                            </p:stCondLst>
                            <p:childTnLst>
                              <p:par>
                                <p:cTn id="15" presetID="22" presetClass="entr" presetSubtype="8" fill="hold" grpId="0" nodeType="afterEffect">
                                  <p:stCondLst>
                                    <p:cond delay="150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73" grpId="0" autoUpdateAnimBg="0"/>
      <p:bldP spid="11"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693794" y="1690679"/>
            <a:ext cx="2210926"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 </a:t>
            </a:r>
            <a:r>
              <a:rPr lang="en-US" sz="1805" dirty="0">
                <a:latin typeface="+mn-lt"/>
              </a:rPr>
              <a:t>–Value Approach</a:t>
            </a:r>
          </a:p>
        </p:txBody>
      </p:sp>
      <p:sp>
        <p:nvSpPr>
          <p:cNvPr id="319494" name="Text Box 6"/>
          <p:cNvSpPr txBox="1">
            <a:spLocks noChangeArrowheads="1"/>
          </p:cNvSpPr>
          <p:nvPr/>
        </p:nvSpPr>
        <p:spPr bwMode="auto">
          <a:xfrm>
            <a:off x="1209260" y="2193648"/>
            <a:ext cx="2541593" cy="370101"/>
          </a:xfrm>
          <a:prstGeom prst="rect">
            <a:avLst/>
          </a:prstGeom>
          <a:noFill/>
          <a:ln w="12700">
            <a:noFill/>
            <a:miter lim="800000"/>
            <a:headEnd/>
            <a:tailEnd/>
          </a:ln>
          <a:effectLst/>
        </p:spPr>
        <p:txBody>
          <a:bodyPr wrap="none">
            <a:spAutoFit/>
          </a:bodyPr>
          <a:lstStyle/>
          <a:p>
            <a:pPr algn="l"/>
            <a:r>
              <a:rPr lang="en-US" sz="1805" dirty="0">
                <a:latin typeface="+mn-lt"/>
              </a:rPr>
              <a:t>4.  Compute the </a:t>
            </a:r>
            <a:r>
              <a:rPr lang="en-US" sz="1805" i="1" dirty="0">
                <a:latin typeface="+mn-lt"/>
              </a:rPr>
              <a:t>p</a:t>
            </a:r>
            <a:r>
              <a:rPr lang="en-US" sz="1805" dirty="0">
                <a:latin typeface="+mn-lt"/>
              </a:rPr>
              <a:t>–value.</a:t>
            </a:r>
          </a:p>
        </p:txBody>
      </p:sp>
      <p:sp>
        <p:nvSpPr>
          <p:cNvPr id="319502" name="Rectangle 14"/>
          <p:cNvSpPr>
            <a:spLocks noChangeArrowheads="1"/>
          </p:cNvSpPr>
          <p:nvPr/>
        </p:nvSpPr>
        <p:spPr bwMode="auto">
          <a:xfrm>
            <a:off x="1635125" y="2641239"/>
            <a:ext cx="3387338" cy="370101"/>
          </a:xfrm>
          <a:prstGeom prst="rect">
            <a:avLst/>
          </a:prstGeom>
          <a:noFill/>
          <a:ln w="12700">
            <a:noFill/>
            <a:miter lim="800000"/>
            <a:headEnd/>
            <a:tailEnd/>
          </a:ln>
          <a:effectLst/>
        </p:spPr>
        <p:txBody>
          <a:bodyPr wrap="none">
            <a:spAutoFit/>
          </a:bodyPr>
          <a:lstStyle/>
          <a:p>
            <a:pPr algn="l"/>
            <a:r>
              <a:rPr lang="en-US" sz="1805" dirty="0">
                <a:latin typeface="+mn-lt"/>
              </a:rPr>
              <a:t>For </a:t>
            </a:r>
            <a:r>
              <a:rPr lang="en-US" sz="1805" i="1" dirty="0">
                <a:latin typeface="+mn-lt"/>
              </a:rPr>
              <a:t>z</a:t>
            </a:r>
            <a:r>
              <a:rPr lang="en-US" sz="1805" dirty="0">
                <a:latin typeface="+mn-lt"/>
              </a:rPr>
              <a:t> = 6.49, the </a:t>
            </a:r>
            <a:r>
              <a:rPr lang="en-US" sz="1805" i="1" dirty="0">
                <a:latin typeface="+mn-lt"/>
              </a:rPr>
              <a:t>p</a:t>
            </a:r>
            <a:r>
              <a:rPr lang="en-US" sz="1805" dirty="0">
                <a:latin typeface="+mn-lt"/>
              </a:rPr>
              <a:t> –value &lt; .0001. </a:t>
            </a:r>
          </a:p>
        </p:txBody>
      </p:sp>
      <p:sp>
        <p:nvSpPr>
          <p:cNvPr id="319530" name="Text Box 42"/>
          <p:cNvSpPr txBox="1">
            <a:spLocks noChangeArrowheads="1"/>
          </p:cNvSpPr>
          <p:nvPr/>
        </p:nvSpPr>
        <p:spPr bwMode="auto">
          <a:xfrm>
            <a:off x="1217614" y="3153284"/>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319533" name="Text Box 45"/>
          <p:cNvSpPr txBox="1">
            <a:spLocks noChangeArrowheads="1"/>
          </p:cNvSpPr>
          <p:nvPr/>
        </p:nvSpPr>
        <p:spPr bwMode="auto">
          <a:xfrm>
            <a:off x="1632783" y="3580585"/>
            <a:ext cx="3942874"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p</a:t>
            </a:r>
            <a:r>
              <a:rPr lang="en-US" sz="1805" dirty="0">
                <a:latin typeface="+mn-lt"/>
              </a:rPr>
              <a:t>–value </a:t>
            </a:r>
            <a:r>
              <a:rPr lang="en-US" sz="1805" u="sng" dirty="0">
                <a:latin typeface="+mn-lt"/>
              </a:rPr>
              <a:t>&lt;</a:t>
            </a:r>
            <a:r>
              <a:rPr lang="en-US" sz="1805" dirty="0">
                <a:latin typeface="+mn-lt"/>
              </a:rPr>
              <a:t> </a:t>
            </a:r>
            <a:r>
              <a:rPr lang="en-US" sz="1805" i="1" dirty="0">
                <a:latin typeface="Symbol" panose="05050102010706020507" pitchFamily="18" charset="2"/>
              </a:rPr>
              <a:t>a</a:t>
            </a:r>
            <a:r>
              <a:rPr lang="en-US" sz="1805" dirty="0">
                <a:latin typeface="+mn-lt"/>
              </a:rPr>
              <a:t> = .05, we reject </a:t>
            </a:r>
            <a:r>
              <a:rPr lang="en-US" sz="1805" i="1" dirty="0">
                <a:latin typeface="+mn-lt"/>
              </a:rPr>
              <a:t>H</a:t>
            </a:r>
            <a:r>
              <a:rPr lang="en-US" sz="1805" baseline="-25000" dirty="0">
                <a:latin typeface="+mn-lt"/>
              </a:rPr>
              <a:t>0</a:t>
            </a:r>
            <a:r>
              <a:rPr lang="en-US" sz="1805" dirty="0">
                <a:latin typeface="+mn-lt"/>
              </a:rPr>
              <a:t>.</a:t>
            </a:r>
          </a:p>
        </p:txBody>
      </p:sp>
      <p:sp>
        <p:nvSpPr>
          <p:cNvPr id="319534" name="Rectangle 46"/>
          <p:cNvSpPr>
            <a:spLocks noChangeArrowheads="1"/>
          </p:cNvSpPr>
          <p:nvPr/>
        </p:nvSpPr>
        <p:spPr bwMode="auto">
          <a:xfrm>
            <a:off x="1643763" y="4003627"/>
            <a:ext cx="5500671" cy="1198352"/>
          </a:xfrm>
          <a:prstGeom prst="rect">
            <a:avLst/>
          </a:prstGeom>
          <a:noFill/>
          <a:ln w="12700">
            <a:noFill/>
            <a:miter lim="800000"/>
            <a:headEnd/>
            <a:tailEnd/>
          </a:ln>
          <a:effectLst/>
        </p:spPr>
        <p:txBody>
          <a:bodyPr lIns="68034" tIns="33420" rIns="68034" bIns="33420"/>
          <a:lstStyle/>
          <a:p>
            <a:pPr algn="l">
              <a:lnSpc>
                <a:spcPct val="80000"/>
              </a:lnSpc>
              <a:spcBef>
                <a:spcPct val="20000"/>
              </a:spcBef>
              <a:buClr>
                <a:srgbClr val="66FFFF"/>
              </a:buClr>
              <a:buSzPct val="75000"/>
              <a:buFont typeface="Monotype Sorts" pitchFamily="2" charset="2"/>
              <a:buNone/>
            </a:pPr>
            <a:r>
              <a:rPr lang="en-US" sz="1805" dirty="0">
                <a:latin typeface="+mn-lt"/>
              </a:rPr>
              <a:t>     At the .05 level of significance, the sample evidence</a:t>
            </a:r>
          </a:p>
          <a:p>
            <a:pPr algn="l">
              <a:lnSpc>
                <a:spcPct val="80000"/>
              </a:lnSpc>
              <a:spcBef>
                <a:spcPct val="20000"/>
              </a:spcBef>
              <a:buClr>
                <a:srgbClr val="66FFFF"/>
              </a:buClr>
              <a:buSzPct val="75000"/>
              <a:buFont typeface="Monotype Sorts" pitchFamily="2" charset="2"/>
              <a:buNone/>
            </a:pPr>
            <a:r>
              <a:rPr lang="en-US" sz="1805" dirty="0">
                <a:latin typeface="+mn-lt"/>
              </a:rPr>
              <a:t>indicates the mean driving distance of Par, Inc. golf</a:t>
            </a:r>
          </a:p>
          <a:p>
            <a:pPr algn="l">
              <a:lnSpc>
                <a:spcPct val="80000"/>
              </a:lnSpc>
              <a:spcBef>
                <a:spcPct val="20000"/>
              </a:spcBef>
              <a:buClr>
                <a:srgbClr val="66FFFF"/>
              </a:buClr>
              <a:buSzPct val="75000"/>
              <a:buFont typeface="Monotype Sorts" pitchFamily="2" charset="2"/>
              <a:buNone/>
            </a:pPr>
            <a:r>
              <a:rPr lang="en-US" sz="1805" dirty="0">
                <a:latin typeface="+mn-lt"/>
              </a:rPr>
              <a:t>balls is greater than the mean driving distance of Rap,</a:t>
            </a:r>
          </a:p>
          <a:p>
            <a:pPr algn="l">
              <a:lnSpc>
                <a:spcPct val="80000"/>
              </a:lnSpc>
              <a:spcBef>
                <a:spcPct val="20000"/>
              </a:spcBef>
              <a:buClr>
                <a:srgbClr val="66FFFF"/>
              </a:buClr>
              <a:buSzPct val="75000"/>
              <a:buFont typeface="Monotype Sorts" pitchFamily="2" charset="2"/>
              <a:buNone/>
            </a:pPr>
            <a:r>
              <a:rPr lang="en-US" sz="1805" dirty="0">
                <a:latin typeface="+mn-lt"/>
              </a:rPr>
              <a:t>Ltd. golf balls.</a:t>
            </a:r>
          </a:p>
        </p:txBody>
      </p:sp>
      <p:sp>
        <p:nvSpPr>
          <p:cNvPr id="12" name="Rectangle 5"/>
          <p:cNvSpPr>
            <a:spLocks noChangeArrowheads="1"/>
          </p:cNvSpPr>
          <p:nvPr/>
        </p:nvSpPr>
        <p:spPr bwMode="auto">
          <a:xfrm>
            <a:off x="571500" y="1068529"/>
            <a:ext cx="7772400" cy="480206"/>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Known</a:t>
            </a:r>
          </a:p>
        </p:txBody>
      </p:sp>
    </p:spTree>
    <p:extLst>
      <p:ext uri="{BB962C8B-B14F-4D97-AF65-F5344CB8AC3E}">
        <p14:creationId xmlns:p14="http://schemas.microsoft.com/office/powerpoint/2010/main" val="241472039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19494"/>
                                        </p:tgtEl>
                                        <p:attrNameLst>
                                          <p:attrName>style.visibility</p:attrName>
                                        </p:attrNameLst>
                                      </p:cBhvr>
                                      <p:to>
                                        <p:strVal val="visible"/>
                                      </p:to>
                                    </p:set>
                                    <p:anim calcmode="lin" valueType="num">
                                      <p:cBhvr>
                                        <p:cTn id="7" dur="500" fill="hold"/>
                                        <p:tgtEl>
                                          <p:spTgt spid="319494"/>
                                        </p:tgtEl>
                                        <p:attrNameLst>
                                          <p:attrName>ppt_w</p:attrName>
                                        </p:attrNameLst>
                                      </p:cBhvr>
                                      <p:tavLst>
                                        <p:tav tm="0">
                                          <p:val>
                                            <p:strVal val="2/3*#ppt_w"/>
                                          </p:val>
                                        </p:tav>
                                        <p:tav tm="100000">
                                          <p:val>
                                            <p:strVal val="#ppt_w"/>
                                          </p:val>
                                        </p:tav>
                                      </p:tavLst>
                                    </p:anim>
                                    <p:anim calcmode="lin" valueType="num">
                                      <p:cBhvr>
                                        <p:cTn id="8" dur="500" fill="hold"/>
                                        <p:tgtEl>
                                          <p:spTgt spid="319494"/>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19502"/>
                                        </p:tgtEl>
                                        <p:attrNameLst>
                                          <p:attrName>style.visibility</p:attrName>
                                        </p:attrNameLst>
                                      </p:cBhvr>
                                      <p:to>
                                        <p:strVal val="visible"/>
                                      </p:to>
                                    </p:set>
                                    <p:animEffect transition="in" filter="slide(fromTop)">
                                      <p:cBhvr>
                                        <p:cTn id="13" dur="500"/>
                                        <p:tgtEl>
                                          <p:spTgt spid="319502"/>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319530"/>
                                        </p:tgtEl>
                                        <p:attrNameLst>
                                          <p:attrName>style.visibility</p:attrName>
                                        </p:attrNameLst>
                                      </p:cBhvr>
                                      <p:to>
                                        <p:strVal val="visible"/>
                                      </p:to>
                                    </p:set>
                                    <p:anim calcmode="lin" valueType="num">
                                      <p:cBhvr>
                                        <p:cTn id="18" dur="500" fill="hold"/>
                                        <p:tgtEl>
                                          <p:spTgt spid="319530"/>
                                        </p:tgtEl>
                                        <p:attrNameLst>
                                          <p:attrName>ppt_w</p:attrName>
                                        </p:attrNameLst>
                                      </p:cBhvr>
                                      <p:tavLst>
                                        <p:tav tm="0">
                                          <p:val>
                                            <p:strVal val="2/3*#ppt_w"/>
                                          </p:val>
                                        </p:tav>
                                        <p:tav tm="100000">
                                          <p:val>
                                            <p:strVal val="#ppt_w"/>
                                          </p:val>
                                        </p:tav>
                                      </p:tavLst>
                                    </p:anim>
                                    <p:anim calcmode="lin" valueType="num">
                                      <p:cBhvr>
                                        <p:cTn id="19" dur="500" fill="hold"/>
                                        <p:tgtEl>
                                          <p:spTgt spid="319530"/>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19533"/>
                                        </p:tgtEl>
                                        <p:attrNameLst>
                                          <p:attrName>style.visibility</p:attrName>
                                        </p:attrNameLst>
                                      </p:cBhvr>
                                      <p:to>
                                        <p:strVal val="visible"/>
                                      </p:to>
                                    </p:set>
                                    <p:animEffect transition="in" filter="slide(fromTop)">
                                      <p:cBhvr>
                                        <p:cTn id="24" dur="500"/>
                                        <p:tgtEl>
                                          <p:spTgt spid="319533"/>
                                        </p:tgtEl>
                                      </p:cBhvr>
                                    </p:animEffect>
                                  </p:childTnLst>
                                </p:cTn>
                              </p:par>
                            </p:childTnLst>
                          </p:cTn>
                        </p:par>
                        <p:par>
                          <p:cTn id="25" fill="hold">
                            <p:stCondLst>
                              <p:cond delay="500"/>
                            </p:stCondLst>
                            <p:childTnLst>
                              <p:par>
                                <p:cTn id="26" presetID="3" presetClass="entr" presetSubtype="10" fill="hold" grpId="0" nodeType="afterEffect">
                                  <p:stCondLst>
                                    <p:cond delay="2000"/>
                                  </p:stCondLst>
                                  <p:childTnLst>
                                    <p:set>
                                      <p:cBhvr>
                                        <p:cTn id="27" dur="1" fill="hold">
                                          <p:stCondLst>
                                            <p:cond delay="0"/>
                                          </p:stCondLst>
                                        </p:cTn>
                                        <p:tgtEl>
                                          <p:spTgt spid="319534"/>
                                        </p:tgtEl>
                                        <p:attrNameLst>
                                          <p:attrName>style.visibility</p:attrName>
                                        </p:attrNameLst>
                                      </p:cBhvr>
                                      <p:to>
                                        <p:strVal val="visible"/>
                                      </p:to>
                                    </p:set>
                                    <p:animEffect transition="in" filter="blinds(horizontal)">
                                      <p:cBhvr>
                                        <p:cTn id="28" dur="500"/>
                                        <p:tgtEl>
                                          <p:spTgt spid="319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4" grpId="0" autoUpdateAnimBg="0"/>
      <p:bldP spid="319502" grpId="0" autoUpdateAnimBg="0"/>
      <p:bldP spid="319530" grpId="0" autoUpdateAnimBg="0"/>
      <p:bldP spid="319533" grpId="0" autoUpdateAnimBg="0"/>
      <p:bldP spid="3195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60" name="Text Box 28"/>
          <p:cNvSpPr txBox="1">
            <a:spLocks noChangeArrowheads="1"/>
          </p:cNvSpPr>
          <p:nvPr/>
        </p:nvSpPr>
        <p:spPr bwMode="auto">
          <a:xfrm>
            <a:off x="1236664" y="3384382"/>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351262" name="Text Box 30"/>
          <p:cNvSpPr txBox="1">
            <a:spLocks noChangeArrowheads="1"/>
          </p:cNvSpPr>
          <p:nvPr/>
        </p:nvSpPr>
        <p:spPr bwMode="auto">
          <a:xfrm>
            <a:off x="2867205" y="3781939"/>
            <a:ext cx="3912610"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z</a:t>
            </a:r>
            <a:r>
              <a:rPr lang="en-US" sz="1805" dirty="0">
                <a:latin typeface="+mn-lt"/>
              </a:rPr>
              <a:t> = 6.49 </a:t>
            </a:r>
            <a:r>
              <a:rPr lang="en-US" sz="1805" u="sng" dirty="0">
                <a:latin typeface="+mn-lt"/>
              </a:rPr>
              <a:t>&gt;</a:t>
            </a:r>
            <a:r>
              <a:rPr lang="en-US" sz="1805" dirty="0">
                <a:latin typeface="+mn-lt"/>
              </a:rPr>
              <a:t> 1.645, we reject </a:t>
            </a:r>
            <a:r>
              <a:rPr lang="en-US" sz="1805" i="1" dirty="0">
                <a:latin typeface="+mn-lt"/>
              </a:rPr>
              <a:t>H</a:t>
            </a:r>
            <a:r>
              <a:rPr lang="en-US" sz="1805" baseline="-25000" dirty="0">
                <a:latin typeface="+mn-lt"/>
              </a:rPr>
              <a:t>0</a:t>
            </a:r>
            <a:r>
              <a:rPr lang="en-US" sz="1805" dirty="0">
                <a:latin typeface="+mn-lt"/>
              </a:rPr>
              <a:t>.</a:t>
            </a:r>
          </a:p>
        </p:txBody>
      </p:sp>
      <p:sp>
        <p:nvSpPr>
          <p:cNvPr id="351263" name="Text Box 31"/>
          <p:cNvSpPr txBox="1">
            <a:spLocks noChangeArrowheads="1"/>
          </p:cNvSpPr>
          <p:nvPr/>
        </p:nvSpPr>
        <p:spPr bwMode="auto">
          <a:xfrm>
            <a:off x="693795" y="1684351"/>
            <a:ext cx="2622577"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Critical Value Approach</a:t>
            </a:r>
          </a:p>
        </p:txBody>
      </p:sp>
      <p:sp>
        <p:nvSpPr>
          <p:cNvPr id="351266" name="Text Box 34"/>
          <p:cNvSpPr txBox="1">
            <a:spLocks noChangeArrowheads="1"/>
          </p:cNvSpPr>
          <p:nvPr/>
        </p:nvSpPr>
        <p:spPr bwMode="auto">
          <a:xfrm>
            <a:off x="3451126" y="2463780"/>
            <a:ext cx="2398477" cy="370101"/>
          </a:xfrm>
          <a:prstGeom prst="rect">
            <a:avLst/>
          </a:prstGeom>
          <a:noFill/>
          <a:ln w="12700">
            <a:noFill/>
            <a:miter lim="800000"/>
            <a:headEnd/>
            <a:tailEnd/>
          </a:ln>
          <a:effectLst/>
        </p:spPr>
        <p:txBody>
          <a:bodyPr wrap="none">
            <a:spAutoFit/>
          </a:bodyPr>
          <a:lstStyle/>
          <a:p>
            <a:r>
              <a:rPr lang="en-US" sz="1805" dirty="0">
                <a:latin typeface="+mn-lt"/>
              </a:rPr>
              <a:t>For </a:t>
            </a:r>
            <a:r>
              <a:rPr lang="en-US" sz="1805" i="1" dirty="0">
                <a:latin typeface="Symbol" panose="05050102010706020507" pitchFamily="18" charset="2"/>
              </a:rPr>
              <a:t>a</a:t>
            </a:r>
            <a:r>
              <a:rPr lang="en-US" sz="1805" dirty="0">
                <a:latin typeface="+mn-lt"/>
              </a:rPr>
              <a:t> = </a:t>
            </a:r>
            <a:r>
              <a:rPr lang="en-US" sz="1805">
                <a:latin typeface="+mn-lt"/>
              </a:rPr>
              <a:t>.</a:t>
            </a:r>
            <a:r>
              <a:rPr lang="en-US" sz="1805" smtClean="0">
                <a:latin typeface="+mn-lt"/>
              </a:rPr>
              <a:t>05,  </a:t>
            </a:r>
            <a:r>
              <a:rPr lang="en-US" sz="1805" i="1" dirty="0">
                <a:latin typeface="+mn-lt"/>
              </a:rPr>
              <a:t>z</a:t>
            </a:r>
            <a:r>
              <a:rPr lang="en-US" sz="1805" baseline="-25000" dirty="0">
                <a:latin typeface="+mn-lt"/>
              </a:rPr>
              <a:t>.01</a:t>
            </a:r>
            <a:r>
              <a:rPr lang="en-US" sz="1805" dirty="0">
                <a:latin typeface="+mn-lt"/>
              </a:rPr>
              <a:t> = 1.645</a:t>
            </a:r>
          </a:p>
        </p:txBody>
      </p:sp>
      <p:sp>
        <p:nvSpPr>
          <p:cNvPr id="351268" name="Text Box 36"/>
          <p:cNvSpPr txBox="1">
            <a:spLocks noChangeArrowheads="1"/>
          </p:cNvSpPr>
          <p:nvPr/>
        </p:nvSpPr>
        <p:spPr bwMode="auto">
          <a:xfrm>
            <a:off x="1217613" y="2114290"/>
            <a:ext cx="4837286" cy="370101"/>
          </a:xfrm>
          <a:prstGeom prst="rect">
            <a:avLst/>
          </a:prstGeom>
          <a:noFill/>
          <a:ln w="12700">
            <a:noFill/>
            <a:miter lim="800000"/>
            <a:headEnd/>
            <a:tailEnd/>
          </a:ln>
          <a:effectLst/>
        </p:spPr>
        <p:txBody>
          <a:bodyPr wrap="none">
            <a:spAutoFit/>
          </a:bodyPr>
          <a:lstStyle/>
          <a:p>
            <a:pPr algn="l"/>
            <a:r>
              <a:rPr lang="en-US" sz="1805" dirty="0">
                <a:latin typeface="+mn-lt"/>
              </a:rPr>
              <a:t>4.  Determine the critical value and rejection rule.</a:t>
            </a:r>
          </a:p>
        </p:txBody>
      </p:sp>
      <p:sp>
        <p:nvSpPr>
          <p:cNvPr id="351269" name="Text Box 37"/>
          <p:cNvSpPr txBox="1">
            <a:spLocks noChangeArrowheads="1"/>
          </p:cNvSpPr>
          <p:nvPr/>
        </p:nvSpPr>
        <p:spPr bwMode="auto">
          <a:xfrm>
            <a:off x="3596159" y="2881532"/>
            <a:ext cx="2110642" cy="370101"/>
          </a:xfrm>
          <a:prstGeom prst="rect">
            <a:avLst/>
          </a:prstGeom>
          <a:noFill/>
          <a:ln w="12700">
            <a:noFill/>
            <a:miter lim="800000"/>
            <a:headEnd/>
            <a:tailEnd/>
          </a:ln>
          <a:effectLst/>
        </p:spPr>
        <p:txBody>
          <a:bodyPr wrap="none">
            <a:spAutoFit/>
          </a:bodyPr>
          <a:lstStyle/>
          <a:p>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z</a:t>
            </a:r>
            <a:r>
              <a:rPr lang="en-US" sz="1805" dirty="0">
                <a:latin typeface="+mn-lt"/>
              </a:rPr>
              <a:t> </a:t>
            </a:r>
            <a:r>
              <a:rPr lang="en-US" sz="1805" u="sng" dirty="0">
                <a:latin typeface="+mn-lt"/>
              </a:rPr>
              <a:t>&gt;</a:t>
            </a:r>
            <a:r>
              <a:rPr lang="en-US" sz="1805" dirty="0">
                <a:latin typeface="+mn-lt"/>
              </a:rPr>
              <a:t> 1.645</a:t>
            </a:r>
          </a:p>
        </p:txBody>
      </p:sp>
      <p:sp>
        <p:nvSpPr>
          <p:cNvPr id="351270" name="Rectangle 38"/>
          <p:cNvSpPr>
            <a:spLocks noChangeArrowheads="1"/>
          </p:cNvSpPr>
          <p:nvPr/>
        </p:nvSpPr>
        <p:spPr bwMode="auto">
          <a:xfrm>
            <a:off x="2164493" y="4208954"/>
            <a:ext cx="5630281" cy="911893"/>
          </a:xfrm>
          <a:prstGeom prst="rect">
            <a:avLst/>
          </a:prstGeom>
          <a:noFill/>
          <a:ln w="12700">
            <a:noFill/>
            <a:miter lim="800000"/>
            <a:headEnd/>
            <a:tailEnd/>
          </a:ln>
          <a:effectLst/>
        </p:spPr>
        <p:txBody>
          <a:bodyPr lIns="68034" tIns="33420" rIns="68034" bIns="33420"/>
          <a:lstStyle/>
          <a:p>
            <a:pPr algn="l">
              <a:lnSpc>
                <a:spcPct val="80000"/>
              </a:lnSpc>
              <a:spcBef>
                <a:spcPct val="20000"/>
              </a:spcBef>
              <a:buClr>
                <a:srgbClr val="66FFFF"/>
              </a:buClr>
              <a:buSzPct val="75000"/>
              <a:buFont typeface="Monotype Sorts" pitchFamily="2" charset="2"/>
              <a:buNone/>
            </a:pPr>
            <a:r>
              <a:rPr lang="en-US" sz="1805" dirty="0">
                <a:latin typeface="+mn-lt"/>
              </a:rPr>
              <a:t>     The sample evidence indicates the mean driving</a:t>
            </a:r>
          </a:p>
          <a:p>
            <a:pPr algn="l">
              <a:lnSpc>
                <a:spcPct val="80000"/>
              </a:lnSpc>
              <a:spcBef>
                <a:spcPct val="20000"/>
              </a:spcBef>
              <a:buClr>
                <a:srgbClr val="66FFFF"/>
              </a:buClr>
              <a:buSzPct val="75000"/>
              <a:buFont typeface="Monotype Sorts" pitchFamily="2" charset="2"/>
              <a:buNone/>
            </a:pPr>
            <a:r>
              <a:rPr lang="en-US" sz="1805" dirty="0">
                <a:latin typeface="+mn-lt"/>
              </a:rPr>
              <a:t>distance of Par, Inc. golf balls is greater than the mean</a:t>
            </a:r>
          </a:p>
          <a:p>
            <a:pPr algn="l">
              <a:lnSpc>
                <a:spcPct val="80000"/>
              </a:lnSpc>
              <a:spcBef>
                <a:spcPct val="20000"/>
              </a:spcBef>
              <a:buClr>
                <a:srgbClr val="66FFFF"/>
              </a:buClr>
              <a:buSzPct val="75000"/>
              <a:buFont typeface="Monotype Sorts" pitchFamily="2" charset="2"/>
              <a:buNone/>
            </a:pPr>
            <a:r>
              <a:rPr lang="en-US" sz="1805" dirty="0">
                <a:latin typeface="+mn-lt"/>
              </a:rPr>
              <a:t>driving distance of Rap, Ltd. golf balls.</a:t>
            </a:r>
          </a:p>
        </p:txBody>
      </p:sp>
      <p:sp>
        <p:nvSpPr>
          <p:cNvPr id="13" name="Rectangle 5"/>
          <p:cNvSpPr>
            <a:spLocks noChangeArrowheads="1"/>
          </p:cNvSpPr>
          <p:nvPr/>
        </p:nvSpPr>
        <p:spPr bwMode="auto">
          <a:xfrm>
            <a:off x="571500" y="1071396"/>
            <a:ext cx="7772400" cy="480206"/>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Known</a:t>
            </a:r>
          </a:p>
        </p:txBody>
      </p:sp>
    </p:spTree>
    <p:extLst>
      <p:ext uri="{BB962C8B-B14F-4D97-AF65-F5344CB8AC3E}">
        <p14:creationId xmlns:p14="http://schemas.microsoft.com/office/powerpoint/2010/main" val="21524560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51268"/>
                                        </p:tgtEl>
                                        <p:attrNameLst>
                                          <p:attrName>style.visibility</p:attrName>
                                        </p:attrNameLst>
                                      </p:cBhvr>
                                      <p:to>
                                        <p:strVal val="visible"/>
                                      </p:to>
                                    </p:set>
                                    <p:anim calcmode="lin" valueType="num">
                                      <p:cBhvr>
                                        <p:cTn id="7" dur="500" fill="hold"/>
                                        <p:tgtEl>
                                          <p:spTgt spid="351268"/>
                                        </p:tgtEl>
                                        <p:attrNameLst>
                                          <p:attrName>ppt_w</p:attrName>
                                        </p:attrNameLst>
                                      </p:cBhvr>
                                      <p:tavLst>
                                        <p:tav tm="0">
                                          <p:val>
                                            <p:strVal val="2/3*#ppt_w"/>
                                          </p:val>
                                        </p:tav>
                                        <p:tav tm="100000">
                                          <p:val>
                                            <p:strVal val="#ppt_w"/>
                                          </p:val>
                                        </p:tav>
                                      </p:tavLst>
                                    </p:anim>
                                    <p:anim calcmode="lin" valueType="num">
                                      <p:cBhvr>
                                        <p:cTn id="8" dur="500" fill="hold"/>
                                        <p:tgtEl>
                                          <p:spTgt spid="351268"/>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2000"/>
                                  </p:stCondLst>
                                  <p:childTnLst>
                                    <p:set>
                                      <p:cBhvr>
                                        <p:cTn id="11" dur="1" fill="hold">
                                          <p:stCondLst>
                                            <p:cond delay="0"/>
                                          </p:stCondLst>
                                        </p:cTn>
                                        <p:tgtEl>
                                          <p:spTgt spid="351266"/>
                                        </p:tgtEl>
                                        <p:attrNameLst>
                                          <p:attrName>style.visibility</p:attrName>
                                        </p:attrNameLst>
                                      </p:cBhvr>
                                      <p:to>
                                        <p:strVal val="visible"/>
                                      </p:to>
                                    </p:set>
                                    <p:animEffect transition="in" filter="slide(fromTop)">
                                      <p:cBhvr>
                                        <p:cTn id="12" dur="500"/>
                                        <p:tgtEl>
                                          <p:spTgt spid="35126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51269"/>
                                        </p:tgtEl>
                                        <p:attrNameLst>
                                          <p:attrName>style.visibility</p:attrName>
                                        </p:attrNameLst>
                                      </p:cBhvr>
                                      <p:to>
                                        <p:strVal val="visible"/>
                                      </p:to>
                                    </p:set>
                                    <p:animEffect transition="in" filter="slide(fromTop)">
                                      <p:cBhvr>
                                        <p:cTn id="17" dur="500"/>
                                        <p:tgtEl>
                                          <p:spTgt spid="351269"/>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351260"/>
                                        </p:tgtEl>
                                        <p:attrNameLst>
                                          <p:attrName>style.visibility</p:attrName>
                                        </p:attrNameLst>
                                      </p:cBhvr>
                                      <p:to>
                                        <p:strVal val="visible"/>
                                      </p:to>
                                    </p:set>
                                    <p:anim calcmode="lin" valueType="num">
                                      <p:cBhvr>
                                        <p:cTn id="22" dur="500" fill="hold"/>
                                        <p:tgtEl>
                                          <p:spTgt spid="351260"/>
                                        </p:tgtEl>
                                        <p:attrNameLst>
                                          <p:attrName>ppt_w</p:attrName>
                                        </p:attrNameLst>
                                      </p:cBhvr>
                                      <p:tavLst>
                                        <p:tav tm="0">
                                          <p:val>
                                            <p:strVal val="2/3*#ppt_w"/>
                                          </p:val>
                                        </p:tav>
                                        <p:tav tm="100000">
                                          <p:val>
                                            <p:strVal val="#ppt_w"/>
                                          </p:val>
                                        </p:tav>
                                      </p:tavLst>
                                    </p:anim>
                                    <p:anim calcmode="lin" valueType="num">
                                      <p:cBhvr>
                                        <p:cTn id="23" dur="500" fill="hold"/>
                                        <p:tgtEl>
                                          <p:spTgt spid="351260"/>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351262"/>
                                        </p:tgtEl>
                                        <p:attrNameLst>
                                          <p:attrName>style.visibility</p:attrName>
                                        </p:attrNameLst>
                                      </p:cBhvr>
                                      <p:to>
                                        <p:strVal val="visible"/>
                                      </p:to>
                                    </p:set>
                                    <p:animEffect transition="in" filter="slide(fromTop)">
                                      <p:cBhvr>
                                        <p:cTn id="28" dur="500"/>
                                        <p:tgtEl>
                                          <p:spTgt spid="351262"/>
                                        </p:tgtEl>
                                      </p:cBhvr>
                                    </p:animEffect>
                                  </p:childTnLst>
                                </p:cTn>
                              </p:par>
                            </p:childTnLst>
                          </p:cTn>
                        </p:par>
                        <p:par>
                          <p:cTn id="29" fill="hold">
                            <p:stCondLst>
                              <p:cond delay="500"/>
                            </p:stCondLst>
                            <p:childTnLst>
                              <p:par>
                                <p:cTn id="30" presetID="3" presetClass="entr" presetSubtype="10" fill="hold" grpId="0" nodeType="afterEffect">
                                  <p:stCondLst>
                                    <p:cond delay="2000"/>
                                  </p:stCondLst>
                                  <p:childTnLst>
                                    <p:set>
                                      <p:cBhvr>
                                        <p:cTn id="31" dur="1" fill="hold">
                                          <p:stCondLst>
                                            <p:cond delay="0"/>
                                          </p:stCondLst>
                                        </p:cTn>
                                        <p:tgtEl>
                                          <p:spTgt spid="351270"/>
                                        </p:tgtEl>
                                        <p:attrNameLst>
                                          <p:attrName>style.visibility</p:attrName>
                                        </p:attrNameLst>
                                      </p:cBhvr>
                                      <p:to>
                                        <p:strVal val="visible"/>
                                      </p:to>
                                    </p:set>
                                    <p:animEffect transition="in" filter="blinds(horizontal)">
                                      <p:cBhvr>
                                        <p:cTn id="32" dur="500"/>
                                        <p:tgtEl>
                                          <p:spTgt spid="35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60" grpId="0" autoUpdateAnimBg="0"/>
      <p:bldP spid="351262" grpId="0" autoUpdateAnimBg="0"/>
      <p:bldP spid="351266" grpId="0" autoUpdateAnimBg="0"/>
      <p:bldP spid="351268" grpId="0" autoUpdateAnimBg="0"/>
      <p:bldP spid="351269" grpId="0" autoUpdateAnimBg="0"/>
      <p:bldP spid="35127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527539" y="1180858"/>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a:t>
            </a:r>
            <a:r>
              <a:rPr lang="en-US" sz="2400" b="1" i="1" dirty="0">
                <a:latin typeface="Symbol" panose="05050102010706020507" pitchFamily="18" charset="2"/>
              </a:rPr>
              <a:t>s</a:t>
            </a:r>
            <a:r>
              <a:rPr lang="en-US" sz="2400" b="1" baseline="-25000" dirty="0">
                <a:latin typeface="+mn-lt"/>
              </a:rPr>
              <a:t> 1</a:t>
            </a:r>
            <a:r>
              <a:rPr lang="en-US" sz="2400" b="1" dirty="0">
                <a:latin typeface="+mn-lt"/>
              </a:rPr>
              <a:t> and </a:t>
            </a:r>
            <a:r>
              <a:rPr lang="en-US" sz="2400" b="1" i="1" dirty="0">
                <a:latin typeface="Symbol" panose="05050102010706020507" pitchFamily="18" charset="2"/>
              </a:rPr>
              <a:t>s</a:t>
            </a:r>
            <a:r>
              <a:rPr lang="en-US" sz="2400" b="1" baseline="-25000" dirty="0">
                <a:latin typeface="+mn-lt"/>
              </a:rPr>
              <a:t> 2</a:t>
            </a:r>
            <a:r>
              <a:rPr lang="en-US" sz="2400" b="1" dirty="0">
                <a:latin typeface="+mn-lt"/>
              </a:rPr>
              <a:t> Unknown</a:t>
            </a:r>
          </a:p>
        </p:txBody>
      </p:sp>
      <p:sp>
        <p:nvSpPr>
          <p:cNvPr id="330755" name="Rectangle 3"/>
          <p:cNvSpPr>
            <a:spLocks noChangeArrowheads="1"/>
          </p:cNvSpPr>
          <p:nvPr/>
        </p:nvSpPr>
        <p:spPr bwMode="auto">
          <a:xfrm>
            <a:off x="685800" y="2206658"/>
            <a:ext cx="7772400" cy="966863"/>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Interval Estimation of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p>
          <a:p>
            <a:pPr marL="257827" indent="-257827">
              <a:spcBef>
                <a:spcPct val="20000"/>
              </a:spcBef>
              <a:buSzPct val="100000"/>
              <a:buFont typeface="Arial" panose="020B0604020202020204" pitchFamily="34" charset="0"/>
              <a:buChar char="•"/>
            </a:pPr>
            <a:r>
              <a:rPr lang="en-US" sz="1805" dirty="0">
                <a:latin typeface="+mn-lt"/>
              </a:rPr>
              <a:t>Hypothesis Tests About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endParaRPr lang="en-US" sz="1805" dirty="0">
              <a:latin typeface="+mn-lt"/>
            </a:endParaRPr>
          </a:p>
        </p:txBody>
      </p:sp>
    </p:spTree>
    <p:extLst>
      <p:ext uri="{BB962C8B-B14F-4D97-AF65-F5344CB8AC3E}">
        <p14:creationId xmlns:p14="http://schemas.microsoft.com/office/powerpoint/2010/main" val="1606709122"/>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19384" y="1063754"/>
            <a:ext cx="7905231" cy="854955"/>
          </a:xfrm>
          <a:noFill/>
          <a:ln/>
        </p:spPr>
        <p:txBody>
          <a:bodyPr>
            <a:normAutofit/>
          </a:bodyPr>
          <a:lstStyle/>
          <a:p>
            <a:r>
              <a:rPr lang="en-US" sz="2400" dirty="0"/>
              <a:t>Inference About Means and Proportions with Two Populations</a:t>
            </a:r>
          </a:p>
        </p:txBody>
      </p:sp>
      <p:sp>
        <p:nvSpPr>
          <p:cNvPr id="5125" name="Rectangle 5"/>
          <p:cNvSpPr>
            <a:spLocks noGrp="1" noChangeArrowheads="1"/>
          </p:cNvSpPr>
          <p:nvPr>
            <p:ph idx="1"/>
          </p:nvPr>
        </p:nvSpPr>
        <p:spPr>
          <a:xfrm>
            <a:off x="693934" y="2262460"/>
            <a:ext cx="6517084" cy="687501"/>
          </a:xfrm>
          <a:noFill/>
          <a:ln/>
        </p:spPr>
        <p:txBody>
          <a:bodyPr>
            <a:normAutofit/>
          </a:bodyPr>
          <a:lstStyle/>
          <a:p>
            <a:pPr marL="228600" indent="-228600">
              <a:lnSpc>
                <a:spcPct val="90000"/>
              </a:lnSpc>
            </a:pPr>
            <a:r>
              <a:rPr lang="en-US" sz="1800" dirty="0"/>
              <a:t>Inferences About the Difference Between Two Population Means: </a:t>
            </a:r>
            <a:r>
              <a:rPr lang="en-US" sz="1800" i="1" dirty="0">
                <a:latin typeface="Symbol" panose="05050102010706020507" pitchFamily="18" charset="2"/>
              </a:rPr>
              <a:t>s</a:t>
            </a:r>
            <a:r>
              <a:rPr lang="en-US" sz="1800" dirty="0"/>
              <a:t> </a:t>
            </a:r>
            <a:r>
              <a:rPr lang="en-US" sz="1800" baseline="-25000" dirty="0"/>
              <a:t>1</a:t>
            </a:r>
            <a:r>
              <a:rPr lang="en-US" sz="1800" dirty="0"/>
              <a:t> and </a:t>
            </a:r>
            <a:r>
              <a:rPr lang="en-US" sz="1800" i="1" dirty="0">
                <a:latin typeface="Symbol" panose="05050102010706020507" pitchFamily="18" charset="2"/>
              </a:rPr>
              <a:t>s</a:t>
            </a:r>
            <a:r>
              <a:rPr lang="en-US" sz="1800" dirty="0">
                <a:latin typeface="Symbol" panose="05050102010706020507" pitchFamily="18" charset="2"/>
              </a:rPr>
              <a:t> </a:t>
            </a:r>
            <a:r>
              <a:rPr lang="en-US" sz="1800" baseline="-25000" dirty="0"/>
              <a:t>2</a:t>
            </a:r>
            <a:r>
              <a:rPr lang="en-US" sz="1800" dirty="0"/>
              <a:t> Known</a:t>
            </a:r>
          </a:p>
        </p:txBody>
      </p:sp>
      <p:sp>
        <p:nvSpPr>
          <p:cNvPr id="5133" name="Text Box 13"/>
          <p:cNvSpPr txBox="1">
            <a:spLocks noChangeArrowheads="1"/>
          </p:cNvSpPr>
          <p:nvPr/>
        </p:nvSpPr>
        <p:spPr bwMode="auto">
          <a:xfrm>
            <a:off x="708025" y="3669138"/>
            <a:ext cx="6622220" cy="592342"/>
          </a:xfrm>
          <a:prstGeom prst="rect">
            <a:avLst/>
          </a:prstGeom>
          <a:noFill/>
          <a:ln w="12700">
            <a:noFill/>
            <a:miter lim="800000"/>
            <a:headEnd/>
            <a:tailEnd/>
          </a:ln>
          <a:effectLst/>
        </p:spPr>
        <p:txBody>
          <a:bodyPr wrap="square">
            <a:spAutoFit/>
          </a:bodyPr>
          <a:lstStyle/>
          <a:p>
            <a:pPr marL="228600" indent="-228600">
              <a:lnSpc>
                <a:spcPct val="90000"/>
              </a:lnSpc>
              <a:spcBef>
                <a:spcPct val="20000"/>
              </a:spcBef>
              <a:buSzPct val="100000"/>
              <a:buFont typeface="Arial" panose="020B0604020202020204" pitchFamily="34" charset="0"/>
              <a:buChar char="•"/>
            </a:pPr>
            <a:r>
              <a:rPr lang="en-US" dirty="0">
                <a:latin typeface="+mn-lt"/>
              </a:rPr>
              <a:t>Inferences About the Difference Between Two Population Means:  Matched Samples</a:t>
            </a:r>
          </a:p>
        </p:txBody>
      </p:sp>
      <p:sp>
        <p:nvSpPr>
          <p:cNvPr id="5134" name="Text Box 14"/>
          <p:cNvSpPr txBox="1">
            <a:spLocks noChangeArrowheads="1"/>
          </p:cNvSpPr>
          <p:nvPr/>
        </p:nvSpPr>
        <p:spPr bwMode="auto">
          <a:xfrm>
            <a:off x="708025" y="2949961"/>
            <a:ext cx="6622220" cy="592342"/>
          </a:xfrm>
          <a:prstGeom prst="rect">
            <a:avLst/>
          </a:prstGeom>
          <a:noFill/>
          <a:ln w="12700">
            <a:noFill/>
            <a:miter lim="800000"/>
            <a:headEnd/>
            <a:tailEnd/>
          </a:ln>
          <a:effectLst/>
        </p:spPr>
        <p:txBody>
          <a:bodyPr wrap="square">
            <a:spAutoFit/>
          </a:bodyPr>
          <a:lstStyle/>
          <a:p>
            <a:pPr marL="228600" indent="-228600">
              <a:lnSpc>
                <a:spcPct val="90000"/>
              </a:lnSpc>
              <a:spcBef>
                <a:spcPct val="20000"/>
              </a:spcBef>
              <a:buSzPct val="100000"/>
              <a:buFont typeface="Arial" panose="020B0604020202020204" pitchFamily="34" charset="0"/>
              <a:buChar char="•"/>
            </a:pPr>
            <a:r>
              <a:rPr lang="en-US" dirty="0">
                <a:latin typeface="+mn-lt"/>
              </a:rPr>
              <a:t>Inferences About the Difference Between Two Population Means:  </a:t>
            </a:r>
            <a:r>
              <a:rPr lang="en-US" i="1" dirty="0">
                <a:latin typeface="Symbol" panose="05050102010706020507" pitchFamily="18" charset="2"/>
              </a:rPr>
              <a:t>s</a:t>
            </a:r>
            <a:r>
              <a:rPr lang="en-US" dirty="0">
                <a:latin typeface="+mn-lt"/>
              </a:rPr>
              <a:t> </a:t>
            </a:r>
            <a:r>
              <a:rPr lang="en-US" baseline="-25000" dirty="0">
                <a:latin typeface="+mn-lt"/>
              </a:rPr>
              <a:t>1</a:t>
            </a:r>
            <a:r>
              <a:rPr lang="en-US" dirty="0">
                <a:latin typeface="+mn-lt"/>
              </a:rPr>
              <a:t> and </a:t>
            </a:r>
            <a:r>
              <a:rPr lang="en-US" i="1" dirty="0">
                <a:latin typeface="Symbol" panose="05050102010706020507" pitchFamily="18" charset="2"/>
              </a:rPr>
              <a:t>s</a:t>
            </a:r>
            <a:r>
              <a:rPr lang="en-US" dirty="0">
                <a:latin typeface="+mn-lt"/>
              </a:rPr>
              <a:t> </a:t>
            </a:r>
            <a:r>
              <a:rPr lang="en-US" baseline="-25000" dirty="0">
                <a:latin typeface="+mn-lt"/>
              </a:rPr>
              <a:t>2</a:t>
            </a:r>
            <a:r>
              <a:rPr lang="en-US" dirty="0">
                <a:latin typeface="+mn-lt"/>
              </a:rPr>
              <a:t> Unknown</a:t>
            </a:r>
          </a:p>
        </p:txBody>
      </p:sp>
    </p:spTree>
    <p:extLst>
      <p:ext uri="{BB962C8B-B14F-4D97-AF65-F5344CB8AC3E}">
        <p14:creationId xmlns:p14="http://schemas.microsoft.com/office/powerpoint/2010/main" val="355495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500" fill="hold"/>
                                        <p:tgtEl>
                                          <p:spTgt spid="5125"/>
                                        </p:tgtEl>
                                        <p:attrNameLst>
                                          <p:attrName>ppt_w</p:attrName>
                                        </p:attrNameLst>
                                      </p:cBhvr>
                                      <p:tavLst>
                                        <p:tav tm="0">
                                          <p:val>
                                            <p:strVal val="2/3*#ppt_w"/>
                                          </p:val>
                                        </p:tav>
                                        <p:tav tm="100000">
                                          <p:val>
                                            <p:strVal val="#ppt_w"/>
                                          </p:val>
                                        </p:tav>
                                      </p:tavLst>
                                    </p:anim>
                                    <p:anim calcmode="lin" valueType="num">
                                      <p:cBhvr>
                                        <p:cTn id="8" dur="500" fill="hold"/>
                                        <p:tgtEl>
                                          <p:spTgt spid="5125"/>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5134"/>
                                        </p:tgtEl>
                                        <p:attrNameLst>
                                          <p:attrName>style.visibility</p:attrName>
                                        </p:attrNameLst>
                                      </p:cBhvr>
                                      <p:to>
                                        <p:strVal val="visible"/>
                                      </p:to>
                                    </p:set>
                                    <p:anim calcmode="lin" valueType="num">
                                      <p:cBhvr>
                                        <p:cTn id="13" dur="500" fill="hold"/>
                                        <p:tgtEl>
                                          <p:spTgt spid="5134"/>
                                        </p:tgtEl>
                                        <p:attrNameLst>
                                          <p:attrName>ppt_w</p:attrName>
                                        </p:attrNameLst>
                                      </p:cBhvr>
                                      <p:tavLst>
                                        <p:tav tm="0">
                                          <p:val>
                                            <p:strVal val="2/3*#ppt_w"/>
                                          </p:val>
                                        </p:tav>
                                        <p:tav tm="100000">
                                          <p:val>
                                            <p:strVal val="#ppt_w"/>
                                          </p:val>
                                        </p:tav>
                                      </p:tavLst>
                                    </p:anim>
                                    <p:anim calcmode="lin" valueType="num">
                                      <p:cBhvr>
                                        <p:cTn id="14" dur="500" fill="hold"/>
                                        <p:tgtEl>
                                          <p:spTgt spid="5134"/>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5133"/>
                                        </p:tgtEl>
                                        <p:attrNameLst>
                                          <p:attrName>style.visibility</p:attrName>
                                        </p:attrNameLst>
                                      </p:cBhvr>
                                      <p:to>
                                        <p:strVal val="visible"/>
                                      </p:to>
                                    </p:set>
                                    <p:anim calcmode="lin" valueType="num">
                                      <p:cBhvr>
                                        <p:cTn id="19" dur="500" fill="hold"/>
                                        <p:tgtEl>
                                          <p:spTgt spid="5133"/>
                                        </p:tgtEl>
                                        <p:attrNameLst>
                                          <p:attrName>ppt_w</p:attrName>
                                        </p:attrNameLst>
                                      </p:cBhvr>
                                      <p:tavLst>
                                        <p:tav tm="0">
                                          <p:val>
                                            <p:strVal val="2/3*#ppt_w"/>
                                          </p:val>
                                        </p:tav>
                                        <p:tav tm="100000">
                                          <p:val>
                                            <p:strVal val="#ppt_w"/>
                                          </p:val>
                                        </p:tav>
                                      </p:tavLst>
                                    </p:anim>
                                    <p:anim calcmode="lin" valueType="num">
                                      <p:cBhvr>
                                        <p:cTn id="20" dur="500" fill="hold"/>
                                        <p:tgtEl>
                                          <p:spTgt spid="513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autoUpdateAnimBg="0"/>
      <p:bldP spid="5133" grpId="0" autoUpdateAnimBg="0"/>
      <p:bldP spid="513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518746" y="1105267"/>
            <a:ext cx="7772400" cy="481453"/>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
        <p:nvSpPr>
          <p:cNvPr id="353283" name="Rectangle 3"/>
          <p:cNvSpPr>
            <a:spLocks noChangeArrowheads="1"/>
          </p:cNvSpPr>
          <p:nvPr/>
        </p:nvSpPr>
        <p:spPr bwMode="auto">
          <a:xfrm>
            <a:off x="881063" y="1806480"/>
            <a:ext cx="7772400" cy="526367"/>
          </a:xfrm>
          <a:prstGeom prst="rect">
            <a:avLst/>
          </a:prstGeom>
          <a:noFill/>
          <a:ln w="12700">
            <a:noFill/>
            <a:miter lim="800000"/>
            <a:headEnd/>
            <a:tailEnd/>
          </a:ln>
          <a:effectLst/>
        </p:spPr>
        <p:txBody>
          <a:bodyPr lIns="68034" tIns="33420" rIns="68034" bIns="33420"/>
          <a:lstStyle/>
          <a:p>
            <a:pPr marL="257827" indent="-257827">
              <a:spcBef>
                <a:spcPct val="20000"/>
              </a:spcBef>
              <a:buClr>
                <a:srgbClr val="66FFFF"/>
              </a:buClr>
              <a:buSzPct val="75000"/>
            </a:pPr>
            <a:r>
              <a:rPr lang="en-US" sz="1805" dirty="0">
                <a:latin typeface="+mn-lt"/>
              </a:rPr>
              <a:t>	When </a:t>
            </a:r>
            <a:r>
              <a:rPr lang="en-US" sz="1805" i="1" dirty="0">
                <a:latin typeface="Symbol" panose="05050102010706020507" pitchFamily="18" charset="2"/>
              </a:rPr>
              <a:t>s</a:t>
            </a:r>
            <a:r>
              <a:rPr lang="en-US" sz="1805" baseline="-25000" dirty="0">
                <a:latin typeface="+mn-lt"/>
              </a:rPr>
              <a:t> 1</a:t>
            </a:r>
            <a:r>
              <a:rPr lang="en-US" sz="1805" dirty="0">
                <a:latin typeface="+mn-lt"/>
              </a:rPr>
              <a:t> and </a:t>
            </a:r>
            <a:r>
              <a:rPr lang="en-US" sz="1805" i="1" dirty="0">
                <a:latin typeface="Symbol" panose="05050102010706020507" pitchFamily="18" charset="2"/>
              </a:rPr>
              <a:t>s</a:t>
            </a:r>
            <a:r>
              <a:rPr lang="en-US" sz="1805" baseline="-25000" dirty="0">
                <a:latin typeface="+mn-lt"/>
              </a:rPr>
              <a:t> 2</a:t>
            </a:r>
            <a:r>
              <a:rPr lang="en-US" sz="1805" dirty="0">
                <a:latin typeface="+mn-lt"/>
              </a:rPr>
              <a:t> are unknown, we will:</a:t>
            </a:r>
          </a:p>
        </p:txBody>
      </p:sp>
      <p:sp>
        <p:nvSpPr>
          <p:cNvPr id="353284" name="Text Box 4"/>
          <p:cNvSpPr txBox="1">
            <a:spLocks noChangeArrowheads="1"/>
          </p:cNvSpPr>
          <p:nvPr/>
        </p:nvSpPr>
        <p:spPr bwMode="auto">
          <a:xfrm>
            <a:off x="809626" y="2759986"/>
            <a:ext cx="2808589" cy="370101"/>
          </a:xfrm>
          <a:prstGeom prst="rect">
            <a:avLst/>
          </a:prstGeom>
          <a:noFill/>
          <a:ln w="12700">
            <a:noFill/>
            <a:miter lim="800000"/>
            <a:headEnd/>
            <a:tailEnd/>
          </a:ln>
          <a:effectLst/>
        </p:spPr>
        <p:txBody>
          <a:bodyPr wrap="none">
            <a:spAutoFit/>
          </a:bodyPr>
          <a:lstStyle/>
          <a:p>
            <a:pPr marL="601595" lvl="1" indent="-257827">
              <a:spcBef>
                <a:spcPct val="20000"/>
              </a:spcBef>
              <a:buSzPct val="100000"/>
              <a:buFont typeface="Arial" panose="020B0604020202020204" pitchFamily="34" charset="0"/>
              <a:buChar char="•"/>
            </a:pPr>
            <a:r>
              <a:rPr lang="en-US" sz="1805" dirty="0">
                <a:latin typeface="+mn-lt"/>
              </a:rPr>
              <a:t>replace </a:t>
            </a:r>
            <a:r>
              <a:rPr lang="en-US" sz="1805" i="1" dirty="0" err="1">
                <a:latin typeface="+mn-lt"/>
              </a:rPr>
              <a:t>z</a:t>
            </a:r>
            <a:r>
              <a:rPr lang="en-US" sz="1805" i="1" baseline="-25000" dirty="0" err="1">
                <a:latin typeface="Symbol" panose="05050102010706020507" pitchFamily="18" charset="2"/>
              </a:rPr>
              <a:t>a</a:t>
            </a:r>
            <a:r>
              <a:rPr lang="en-US" sz="1805" baseline="-25000" dirty="0">
                <a:latin typeface="+mn-lt"/>
              </a:rPr>
              <a:t>/2</a:t>
            </a:r>
            <a:r>
              <a:rPr lang="en-US" sz="1805" dirty="0">
                <a:latin typeface="+mn-lt"/>
              </a:rPr>
              <a:t> with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a:t>
            </a:r>
            <a:r>
              <a:rPr lang="en-US" sz="1805" dirty="0">
                <a:latin typeface="+mn-lt"/>
              </a:rPr>
              <a:t>. </a:t>
            </a:r>
          </a:p>
        </p:txBody>
      </p:sp>
      <p:sp>
        <p:nvSpPr>
          <p:cNvPr id="353285" name="Text Box 5"/>
          <p:cNvSpPr txBox="1">
            <a:spLocks noChangeArrowheads="1"/>
          </p:cNvSpPr>
          <p:nvPr/>
        </p:nvSpPr>
        <p:spPr bwMode="auto">
          <a:xfrm>
            <a:off x="800101" y="2138293"/>
            <a:ext cx="6409367" cy="647870"/>
          </a:xfrm>
          <a:prstGeom prst="rect">
            <a:avLst/>
          </a:prstGeom>
          <a:noFill/>
          <a:ln w="12700">
            <a:noFill/>
            <a:miter lim="800000"/>
            <a:headEnd/>
            <a:tailEnd/>
          </a:ln>
          <a:effectLst/>
        </p:spPr>
        <p:txBody>
          <a:bodyPr wrap="square">
            <a:spAutoFit/>
          </a:bodyPr>
          <a:lstStyle/>
          <a:p>
            <a:pPr marL="601595" lvl="1" indent="-257827">
              <a:spcBef>
                <a:spcPct val="20000"/>
              </a:spcBef>
              <a:buSzPct val="100000"/>
              <a:buFont typeface="Arial" panose="020B0604020202020204" pitchFamily="34" charset="0"/>
              <a:buChar char="•"/>
            </a:pPr>
            <a:r>
              <a:rPr lang="en-US" sz="1805" dirty="0">
                <a:latin typeface="+mn-lt"/>
              </a:rPr>
              <a:t>use the sample standard deviations </a:t>
            </a:r>
            <a:r>
              <a:rPr lang="en-US" sz="1805" i="1" dirty="0">
                <a:latin typeface="+mn-lt"/>
              </a:rPr>
              <a:t>s</a:t>
            </a:r>
            <a:r>
              <a:rPr lang="en-US" sz="1805" baseline="-25000" dirty="0">
                <a:latin typeface="+mn-lt"/>
              </a:rPr>
              <a:t>1</a:t>
            </a:r>
            <a:r>
              <a:rPr lang="en-US" sz="1805" dirty="0">
                <a:latin typeface="+mn-lt"/>
              </a:rPr>
              <a:t> and </a:t>
            </a:r>
            <a:r>
              <a:rPr lang="en-US" sz="1805" i="1" dirty="0">
                <a:latin typeface="+mn-lt"/>
              </a:rPr>
              <a:t>s</a:t>
            </a:r>
            <a:r>
              <a:rPr lang="en-US" sz="1805" baseline="-25000" dirty="0">
                <a:latin typeface="+mn-lt"/>
              </a:rPr>
              <a:t>2 </a:t>
            </a:r>
            <a:r>
              <a:rPr lang="en-US" sz="1805" dirty="0">
                <a:latin typeface="+mn-lt"/>
              </a:rPr>
              <a:t>as estimates of </a:t>
            </a:r>
            <a:r>
              <a:rPr lang="en-US" sz="1805" i="1" dirty="0">
                <a:latin typeface="Symbol" panose="05050102010706020507" pitchFamily="18" charset="2"/>
              </a:rPr>
              <a:t>s</a:t>
            </a:r>
            <a:r>
              <a:rPr lang="en-US" sz="1805" baseline="-25000" dirty="0">
                <a:latin typeface="+mn-lt"/>
              </a:rPr>
              <a:t> 1</a:t>
            </a:r>
            <a:r>
              <a:rPr lang="en-US" sz="1805" dirty="0">
                <a:latin typeface="+mn-lt"/>
              </a:rPr>
              <a:t> and </a:t>
            </a:r>
            <a:r>
              <a:rPr lang="en-US" sz="1805" i="1" dirty="0">
                <a:latin typeface="Symbol" panose="05050102010706020507" pitchFamily="18" charset="2"/>
              </a:rPr>
              <a:t>s</a:t>
            </a:r>
            <a:r>
              <a:rPr lang="en-US" sz="1805" baseline="-25000" dirty="0">
                <a:latin typeface="+mn-lt"/>
              </a:rPr>
              <a:t> 2</a:t>
            </a:r>
            <a:r>
              <a:rPr lang="en-US" sz="1805" dirty="0">
                <a:latin typeface="+mn-lt"/>
              </a:rPr>
              <a:t> , and</a:t>
            </a:r>
          </a:p>
        </p:txBody>
      </p:sp>
    </p:spTree>
    <p:extLst>
      <p:ext uri="{BB962C8B-B14F-4D97-AF65-F5344CB8AC3E}">
        <p14:creationId xmlns:p14="http://schemas.microsoft.com/office/powerpoint/2010/main" val="250603868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53283">
                                            <p:txEl>
                                              <p:pRg st="0" end="0"/>
                                            </p:txEl>
                                          </p:spTgt>
                                        </p:tgtEl>
                                        <p:attrNameLst>
                                          <p:attrName>style.visibility</p:attrName>
                                        </p:attrNameLst>
                                      </p:cBhvr>
                                      <p:to>
                                        <p:strVal val="visible"/>
                                      </p:to>
                                    </p:set>
                                    <p:animEffect transition="in" filter="slide(fromTop)">
                                      <p:cBhvr>
                                        <p:cTn id="7" dur="500"/>
                                        <p:tgtEl>
                                          <p:spTgt spid="35328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2000"/>
                                  </p:stCondLst>
                                  <p:childTnLst>
                                    <p:set>
                                      <p:cBhvr>
                                        <p:cTn id="10" dur="1" fill="hold">
                                          <p:stCondLst>
                                            <p:cond delay="0"/>
                                          </p:stCondLst>
                                        </p:cTn>
                                        <p:tgtEl>
                                          <p:spTgt spid="353285"/>
                                        </p:tgtEl>
                                        <p:attrNameLst>
                                          <p:attrName>style.visibility</p:attrName>
                                        </p:attrNameLst>
                                      </p:cBhvr>
                                      <p:to>
                                        <p:strVal val="visible"/>
                                      </p:to>
                                    </p:set>
                                    <p:animEffect transition="in" filter="blinds(horizontal)">
                                      <p:cBhvr>
                                        <p:cTn id="11" dur="500"/>
                                        <p:tgtEl>
                                          <p:spTgt spid="353285"/>
                                        </p:tgtEl>
                                      </p:cBhvr>
                                    </p:animEffect>
                                  </p:childTnLst>
                                </p:cTn>
                              </p:par>
                            </p:childTnLst>
                          </p:cTn>
                        </p:par>
                        <p:par>
                          <p:cTn id="12" fill="hold">
                            <p:stCondLst>
                              <p:cond delay="3000"/>
                            </p:stCondLst>
                            <p:childTnLst>
                              <p:par>
                                <p:cTn id="13" presetID="3" presetClass="entr" presetSubtype="10" fill="hold" grpId="0" nodeType="afterEffect">
                                  <p:stCondLst>
                                    <p:cond delay="2000"/>
                                  </p:stCondLst>
                                  <p:childTnLst>
                                    <p:set>
                                      <p:cBhvr>
                                        <p:cTn id="14" dur="1" fill="hold">
                                          <p:stCondLst>
                                            <p:cond delay="0"/>
                                          </p:stCondLst>
                                        </p:cTn>
                                        <p:tgtEl>
                                          <p:spTgt spid="353284"/>
                                        </p:tgtEl>
                                        <p:attrNameLst>
                                          <p:attrName>style.visibility</p:attrName>
                                        </p:attrNameLst>
                                      </p:cBhvr>
                                      <p:to>
                                        <p:strVal val="visible"/>
                                      </p:to>
                                    </p:set>
                                    <p:animEffect transition="in" filter="blinds(horizontal)">
                                      <p:cBhvr>
                                        <p:cTn id="15" dur="500"/>
                                        <p:tgtEl>
                                          <p:spTgt spid="353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3" grpId="0" build="p" autoUpdateAnimBg="0"/>
      <p:bldP spid="353284" grpId="0" autoUpdateAnimBg="0"/>
      <p:bldP spid="35328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9" name="Text Box 5"/>
          <p:cNvSpPr txBox="1">
            <a:spLocks noChangeArrowheads="1"/>
          </p:cNvSpPr>
          <p:nvPr/>
        </p:nvSpPr>
        <p:spPr bwMode="auto">
          <a:xfrm>
            <a:off x="1582634" y="3294987"/>
            <a:ext cx="4152547"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where the degrees of freedom for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a:t>
            </a:r>
            <a:r>
              <a:rPr lang="en-US" sz="1805" dirty="0">
                <a:latin typeface="+mn-lt"/>
              </a:rPr>
              <a:t> are:</a:t>
            </a:r>
          </a:p>
        </p:txBody>
      </p:sp>
      <p:sp>
        <p:nvSpPr>
          <p:cNvPr id="328711" name="Rectangle 7"/>
          <p:cNvSpPr>
            <a:spLocks noChangeArrowheads="1"/>
          </p:cNvSpPr>
          <p:nvPr/>
        </p:nvSpPr>
        <p:spPr bwMode="auto">
          <a:xfrm>
            <a:off x="693795" y="1685736"/>
            <a:ext cx="7772400" cy="458334"/>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Interval Estimate</a:t>
            </a:r>
          </a:p>
        </p:txBody>
      </p:sp>
      <mc:AlternateContent xmlns:mc="http://schemas.openxmlformats.org/markup-compatibility/2006" xmlns:a14="http://schemas.microsoft.com/office/drawing/2010/main">
        <mc:Choice Requires="a14">
          <p:sp>
            <p:nvSpPr>
              <p:cNvPr id="10" name="TextBox 9"/>
              <p:cNvSpPr txBox="1"/>
              <p:nvPr/>
            </p:nvSpPr>
            <p:spPr>
              <a:xfrm>
                <a:off x="2024299" y="2220227"/>
                <a:ext cx="3102388"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ea typeface="Cambria Math"/>
                        </a:rPr>
                        <m:t>±</m:t>
                      </m:r>
                      <m:sSub>
                        <m:sSubPr>
                          <m:ctrlPr>
                            <a:rPr lang="en-US" sz="1805" i="1">
                              <a:latin typeface="Cambria Math" panose="02040503050406030204" pitchFamily="18" charset="0"/>
                              <a:ea typeface="Cambria Math"/>
                            </a:rPr>
                          </m:ctrlPr>
                        </m:sSubPr>
                        <m:e>
                          <m:r>
                            <a:rPr lang="en-US" sz="1805" i="1">
                              <a:latin typeface="Cambria Math"/>
                              <a:ea typeface="Cambria Math"/>
                            </a:rPr>
                            <m:t>𝑡</m:t>
                          </m:r>
                        </m:e>
                        <m:sub>
                          <m:r>
                            <a:rPr lang="en-US" sz="1805" i="1">
                              <a:latin typeface="Cambria Math"/>
                              <a:ea typeface="Cambria Math"/>
                            </a:rPr>
                            <m:t>𝛼</m:t>
                          </m:r>
                          <m:r>
                            <a:rPr lang="en-US" sz="1805" i="1">
                              <a:latin typeface="Cambria Math"/>
                              <a:ea typeface="Cambria Math"/>
                            </a:rPr>
                            <m:t>/2</m:t>
                          </m:r>
                        </m:sub>
                      </m:sSub>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024299" y="2220227"/>
                <a:ext cx="3102388" cy="913007"/>
              </a:xfrm>
              <a:prstGeom prst="rect">
                <a:avLst/>
              </a:prstGeom>
              <a:blipFill>
                <a:blip r:embed="rId3"/>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680348" y="3718775"/>
                <a:ext cx="4128951" cy="127669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𝑑𝑓</m:t>
                      </m:r>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d>
                            </m:e>
                            <m:sup>
                              <m:r>
                                <a:rPr lang="en-US" sz="1805" i="1">
                                  <a:latin typeface="Cambria Math"/>
                                </a:rPr>
                                <m:t>2</m:t>
                              </m:r>
                            </m:sup>
                          </m:sSup>
                        </m:num>
                        <m:den>
                          <m:f>
                            <m:fPr>
                              <m:ctrlPr>
                                <a:rPr lang="en-US" sz="1805" i="1">
                                  <a:latin typeface="Cambria Math" panose="02040503050406030204" pitchFamily="18" charset="0"/>
                                </a:rPr>
                              </m:ctrlPr>
                            </m:fPr>
                            <m:num>
                              <m:r>
                                <a:rPr lang="en-US" sz="1805" i="1">
                                  <a:latin typeface="Cambria Math"/>
                                </a:rPr>
                                <m:t>1</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r>
                                <a:rPr lang="en-US" sz="1805" i="1">
                                  <a:latin typeface="Cambria Math"/>
                                </a:rPr>
                                <m:t>−1</m:t>
                              </m:r>
                            </m:den>
                          </m:f>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e>
                              </m:d>
                            </m:e>
                            <m:sup>
                              <m:r>
                                <a:rPr lang="en-US" sz="1805" i="1">
                                  <a:latin typeface="Cambria Math"/>
                                </a:rPr>
                                <m:t>2</m:t>
                              </m:r>
                            </m:sup>
                          </m:sSup>
                          <m:r>
                            <a:rPr lang="en-US" sz="1805" i="1">
                              <a:latin typeface="Cambria Math"/>
                            </a:rPr>
                            <m:t>+</m:t>
                          </m:r>
                          <m:f>
                            <m:fPr>
                              <m:ctrlPr>
                                <a:rPr lang="en-US" sz="1805" i="1">
                                  <a:latin typeface="Cambria Math" panose="02040503050406030204" pitchFamily="18" charset="0"/>
                                </a:rPr>
                              </m:ctrlPr>
                            </m:fPr>
                            <m:num>
                              <m:r>
                                <a:rPr lang="en-US" sz="1805" i="1">
                                  <a:latin typeface="Cambria Math"/>
                                </a:rPr>
                                <m:t>1</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r>
                                <a:rPr lang="en-US" sz="1805" i="1">
                                  <a:latin typeface="Cambria Math"/>
                                </a:rPr>
                                <m:t>−1</m:t>
                              </m:r>
                            </m:den>
                          </m:f>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d>
                            </m:e>
                            <m:sup>
                              <m:r>
                                <a:rPr lang="en-US" sz="1805" i="1">
                                  <a:latin typeface="Cambria Math"/>
                                </a:rPr>
                                <m:t>2</m:t>
                              </m:r>
                            </m:sup>
                          </m:sSup>
                        </m:den>
                      </m:f>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680348" y="3718775"/>
                <a:ext cx="4128951" cy="1276696"/>
              </a:xfrm>
              <a:prstGeom prst="rect">
                <a:avLst/>
              </a:prstGeom>
              <a:blipFill>
                <a:blip r:embed="rId4"/>
                <a:stretch>
                  <a:fillRect/>
                </a:stretch>
              </a:blipFill>
              <a:effectLst/>
            </p:spPr>
            <p:txBody>
              <a:bodyPr/>
              <a:lstStyle/>
              <a:p>
                <a:r>
                  <a:rPr lang="en-US">
                    <a:noFill/>
                  </a:rPr>
                  <a:t> </a:t>
                </a:r>
              </a:p>
            </p:txBody>
          </p:sp>
        </mc:Fallback>
      </mc:AlternateContent>
      <p:sp>
        <p:nvSpPr>
          <p:cNvPr id="11" name="Rectangle 2"/>
          <p:cNvSpPr>
            <a:spLocks noChangeArrowheads="1"/>
          </p:cNvSpPr>
          <p:nvPr/>
        </p:nvSpPr>
        <p:spPr bwMode="auto">
          <a:xfrm>
            <a:off x="448408" y="951421"/>
            <a:ext cx="7772400" cy="481453"/>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Tree>
    <p:extLst>
      <p:ext uri="{BB962C8B-B14F-4D97-AF65-F5344CB8AC3E}">
        <p14:creationId xmlns:p14="http://schemas.microsoft.com/office/powerpoint/2010/main" val="232072532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1000"/>
                            </p:stCondLst>
                            <p:childTnLst>
                              <p:par>
                                <p:cTn id="9" presetID="12" presetClass="entr" presetSubtype="1" fill="hold" grpId="0" nodeType="afterEffect">
                                  <p:stCondLst>
                                    <p:cond delay="2000"/>
                                  </p:stCondLst>
                                  <p:childTnLst>
                                    <p:set>
                                      <p:cBhvr>
                                        <p:cTn id="10" dur="1" fill="hold">
                                          <p:stCondLst>
                                            <p:cond delay="0"/>
                                          </p:stCondLst>
                                        </p:cTn>
                                        <p:tgtEl>
                                          <p:spTgt spid="328709"/>
                                        </p:tgtEl>
                                        <p:attrNameLst>
                                          <p:attrName>style.visibility</p:attrName>
                                        </p:attrNameLst>
                                      </p:cBhvr>
                                      <p:to>
                                        <p:strVal val="visible"/>
                                      </p:to>
                                    </p:set>
                                    <p:animEffect transition="in" filter="slide(fromTop)">
                                      <p:cBhvr>
                                        <p:cTn id="11" dur="500"/>
                                        <p:tgtEl>
                                          <p:spTgt spid="328709"/>
                                        </p:tgtEl>
                                      </p:cBhvr>
                                    </p:animEffect>
                                  </p:childTnLst>
                                </p:cTn>
                              </p:par>
                            </p:childTnLst>
                          </p:cTn>
                        </p:par>
                        <p:par>
                          <p:cTn id="12" fill="hold">
                            <p:stCondLst>
                              <p:cond delay="3500"/>
                            </p:stCondLst>
                            <p:childTnLst>
                              <p:par>
                                <p:cTn id="13" presetID="22" presetClass="entr" presetSubtype="8" fill="hold" grpId="0" nodeType="afterEffect">
                                  <p:stCondLst>
                                    <p:cond delay="7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9" grpId="0" autoUpdateAnimBg="0"/>
      <p:bldP spid="10"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692264" y="2033920"/>
            <a:ext cx="8072438" cy="401042"/>
          </a:xfrm>
          <a:prstGeom prst="rect">
            <a:avLst/>
          </a:prstGeom>
          <a:noFill/>
          <a:ln w="12700">
            <a:noFill/>
            <a:miter lim="800000"/>
            <a:headEnd/>
            <a:tailEnd/>
          </a:ln>
          <a:effectLst/>
        </p:spPr>
        <p:txBody>
          <a:bodyPr lIns="68034" tIns="33420" rIns="68034" bIns="33420"/>
          <a:lstStyle/>
          <a:p>
            <a:pPr>
              <a:buSzPct val="100000"/>
            </a:pPr>
            <a:r>
              <a:rPr lang="en-US" sz="2000" b="1" dirty="0">
                <a:latin typeface="+mn-lt"/>
              </a:rPr>
              <a:t>Example:  Swope Motors </a:t>
            </a:r>
          </a:p>
        </p:txBody>
      </p:sp>
      <p:sp>
        <p:nvSpPr>
          <p:cNvPr id="208991" name="Rectangle 95"/>
          <p:cNvSpPr>
            <a:spLocks noChangeArrowheads="1"/>
          </p:cNvSpPr>
          <p:nvPr/>
        </p:nvSpPr>
        <p:spPr bwMode="auto">
          <a:xfrm>
            <a:off x="535781" y="1094276"/>
            <a:ext cx="8072438" cy="632314"/>
          </a:xfrm>
          <a:prstGeom prst="rect">
            <a:avLst/>
          </a:prstGeom>
          <a:noFill/>
          <a:ln w="12700">
            <a:noFill/>
            <a:miter lim="800000"/>
            <a:headEnd/>
            <a:tailEnd/>
          </a:ln>
          <a:effectLst/>
        </p:spPr>
        <p:txBody>
          <a:bodyPr lIns="68034" tIns="33420" rIns="68034" bIns="33420" anchor="ctr"/>
          <a:lstStyle/>
          <a:p>
            <a:pPr algn="l">
              <a:lnSpc>
                <a:spcPct val="90000"/>
              </a:lnSpc>
              <a:spcBef>
                <a:spcPct val="20000"/>
              </a:spcBef>
              <a:buClr>
                <a:srgbClr val="66FFFF"/>
              </a:buClr>
              <a:buSzPct val="75000"/>
              <a:buFont typeface="Monotype Sorts" pitchFamily="2" charset="2"/>
              <a:buNone/>
            </a:pPr>
            <a:r>
              <a:rPr lang="en-US" sz="2400" b="1" dirty="0">
                <a:latin typeface="+mn-lt"/>
              </a:rPr>
              <a:t>Difference Between Two Population Means:  </a:t>
            </a:r>
            <a:r>
              <a:rPr lang="en-US" sz="2400" b="1" i="1" dirty="0">
                <a:latin typeface="Symbol" panose="05050102010706020507" pitchFamily="18" charset="2"/>
              </a:rPr>
              <a:t>s </a:t>
            </a:r>
            <a:r>
              <a:rPr lang="en-US" sz="2400" b="1" baseline="-25000" dirty="0">
                <a:latin typeface="+mn-lt"/>
              </a:rPr>
              <a:t>1</a:t>
            </a:r>
            <a:r>
              <a:rPr lang="en-US" sz="2400" b="1" dirty="0">
                <a:latin typeface="+mn-lt"/>
              </a:rPr>
              <a:t> and </a:t>
            </a:r>
            <a:r>
              <a:rPr lang="en-US" sz="2400" b="1" i="1" dirty="0">
                <a:latin typeface="Symbol" panose="05050102010706020507" pitchFamily="18" charset="2"/>
              </a:rPr>
              <a:t>s </a:t>
            </a:r>
            <a:r>
              <a:rPr lang="en-US" sz="2400" b="1" baseline="-25000" dirty="0">
                <a:latin typeface="+mn-lt"/>
              </a:rPr>
              <a:t>2</a:t>
            </a:r>
            <a:r>
              <a:rPr lang="en-US" sz="2400" b="1" dirty="0">
                <a:latin typeface="+mn-lt"/>
              </a:rPr>
              <a:t> Unknown</a:t>
            </a:r>
          </a:p>
        </p:txBody>
      </p:sp>
      <p:sp>
        <p:nvSpPr>
          <p:cNvPr id="208993" name="Text Box 97"/>
          <p:cNvSpPr txBox="1">
            <a:spLocks noChangeArrowheads="1"/>
          </p:cNvSpPr>
          <p:nvPr/>
        </p:nvSpPr>
        <p:spPr bwMode="auto">
          <a:xfrm>
            <a:off x="955675" y="2403772"/>
            <a:ext cx="7426326" cy="923330"/>
          </a:xfrm>
          <a:prstGeom prst="rect">
            <a:avLst/>
          </a:prstGeom>
          <a:noFill/>
          <a:ln w="12700">
            <a:noFill/>
            <a:miter lim="800000"/>
            <a:headEnd/>
            <a:tailEnd/>
          </a:ln>
          <a:effectLst/>
        </p:spPr>
        <p:txBody>
          <a:bodyPr wrap="square">
            <a:spAutoFit/>
          </a:bodyPr>
          <a:lstStyle/>
          <a:p>
            <a:r>
              <a:rPr lang="en-US" dirty="0">
                <a:latin typeface="+mn-lt"/>
              </a:rPr>
              <a:t>Swope Motors of Elizabethtown sells the Ford Focus car.  Swope Motors road tested the 24 Ford Focus cars and 28 Toyota Corollas to compare miles-per-gallon (mpg) performance. The sample statistics are below.</a:t>
            </a:r>
          </a:p>
        </p:txBody>
      </p:sp>
      <p:sp>
        <p:nvSpPr>
          <p:cNvPr id="5" name="Text Box 5">
            <a:extLst>
              <a:ext uri="{FF2B5EF4-FFF2-40B4-BE49-F238E27FC236}">
                <a16:creationId xmlns:a16="http://schemas.microsoft.com/office/drawing/2014/main" id="{50EDB423-C1E2-4055-9A4C-449ABADAF126}"/>
              </a:ext>
            </a:extLst>
          </p:cNvPr>
          <p:cNvSpPr txBox="1">
            <a:spLocks noChangeArrowheads="1"/>
          </p:cNvSpPr>
          <p:nvPr/>
        </p:nvSpPr>
        <p:spPr bwMode="auto">
          <a:xfrm>
            <a:off x="1719075" y="4396346"/>
            <a:ext cx="1313693" cy="370101"/>
          </a:xfrm>
          <a:prstGeom prst="rect">
            <a:avLst/>
          </a:prstGeom>
          <a:noFill/>
          <a:ln w="12700">
            <a:noFill/>
            <a:miter lim="800000"/>
            <a:headEnd/>
            <a:tailEnd/>
          </a:ln>
          <a:effectLst/>
        </p:spPr>
        <p:txBody>
          <a:bodyPr wrap="none">
            <a:spAutoFit/>
          </a:bodyPr>
          <a:lstStyle/>
          <a:p>
            <a:r>
              <a:rPr lang="en-US" sz="1805" b="1" dirty="0">
                <a:latin typeface="+mn-lt"/>
              </a:rPr>
              <a:t>Sample Size</a:t>
            </a:r>
          </a:p>
        </p:txBody>
      </p:sp>
      <p:sp>
        <p:nvSpPr>
          <p:cNvPr id="6" name="Text Box 6">
            <a:extLst>
              <a:ext uri="{FF2B5EF4-FFF2-40B4-BE49-F238E27FC236}">
                <a16:creationId xmlns:a16="http://schemas.microsoft.com/office/drawing/2014/main" id="{AE93ADE0-B9B8-4355-B8AE-19ABDA1A7ABE}"/>
              </a:ext>
            </a:extLst>
          </p:cNvPr>
          <p:cNvSpPr txBox="1">
            <a:spLocks noChangeArrowheads="1"/>
          </p:cNvSpPr>
          <p:nvPr/>
        </p:nvSpPr>
        <p:spPr bwMode="auto">
          <a:xfrm>
            <a:off x="1721138" y="4725773"/>
            <a:ext cx="1500732" cy="370101"/>
          </a:xfrm>
          <a:prstGeom prst="rect">
            <a:avLst/>
          </a:prstGeom>
          <a:noFill/>
          <a:ln w="12700">
            <a:noFill/>
            <a:miter lim="800000"/>
            <a:headEnd/>
            <a:tailEnd/>
          </a:ln>
          <a:effectLst/>
        </p:spPr>
        <p:txBody>
          <a:bodyPr wrap="none">
            <a:spAutoFit/>
          </a:bodyPr>
          <a:lstStyle/>
          <a:p>
            <a:r>
              <a:rPr lang="en-US" sz="1805" b="1">
                <a:latin typeface="+mn-lt"/>
              </a:rPr>
              <a:t>Sample Mean</a:t>
            </a:r>
          </a:p>
        </p:txBody>
      </p:sp>
      <p:sp>
        <p:nvSpPr>
          <p:cNvPr id="7" name="Text Box 7">
            <a:extLst>
              <a:ext uri="{FF2B5EF4-FFF2-40B4-BE49-F238E27FC236}">
                <a16:creationId xmlns:a16="http://schemas.microsoft.com/office/drawing/2014/main" id="{6E610E21-DAF3-4646-B244-B489CFC1D8BB}"/>
              </a:ext>
            </a:extLst>
          </p:cNvPr>
          <p:cNvSpPr txBox="1">
            <a:spLocks noChangeArrowheads="1"/>
          </p:cNvSpPr>
          <p:nvPr/>
        </p:nvSpPr>
        <p:spPr bwMode="auto">
          <a:xfrm>
            <a:off x="1715202" y="5055201"/>
            <a:ext cx="1786708" cy="370101"/>
          </a:xfrm>
          <a:prstGeom prst="rect">
            <a:avLst/>
          </a:prstGeom>
          <a:noFill/>
          <a:ln w="12700">
            <a:noFill/>
            <a:miter lim="800000"/>
            <a:headEnd/>
            <a:tailEnd/>
          </a:ln>
          <a:effectLst/>
        </p:spPr>
        <p:txBody>
          <a:bodyPr wrap="none">
            <a:spAutoFit/>
          </a:bodyPr>
          <a:lstStyle/>
          <a:p>
            <a:r>
              <a:rPr lang="en-US" sz="1805" b="1" dirty="0">
                <a:latin typeface="+mn-lt"/>
              </a:rPr>
              <a:t>Sample Std. Dev.</a:t>
            </a:r>
          </a:p>
        </p:txBody>
      </p:sp>
      <p:sp>
        <p:nvSpPr>
          <p:cNvPr id="8" name="Text Box 8">
            <a:extLst>
              <a:ext uri="{FF2B5EF4-FFF2-40B4-BE49-F238E27FC236}">
                <a16:creationId xmlns:a16="http://schemas.microsoft.com/office/drawing/2014/main" id="{404CBA15-20EA-4C18-892C-8C9AD97D293B}"/>
              </a:ext>
            </a:extLst>
          </p:cNvPr>
          <p:cNvSpPr txBox="1">
            <a:spLocks noChangeArrowheads="1"/>
          </p:cNvSpPr>
          <p:nvPr/>
        </p:nvSpPr>
        <p:spPr bwMode="auto">
          <a:xfrm>
            <a:off x="3428859" y="3780460"/>
            <a:ext cx="1208536" cy="647870"/>
          </a:xfrm>
          <a:prstGeom prst="rect">
            <a:avLst/>
          </a:prstGeom>
          <a:noFill/>
          <a:ln w="12700">
            <a:noFill/>
            <a:miter lim="800000"/>
            <a:headEnd/>
            <a:tailEnd/>
          </a:ln>
          <a:effectLst/>
        </p:spPr>
        <p:txBody>
          <a:bodyPr wrap="none">
            <a:spAutoFit/>
          </a:bodyPr>
          <a:lstStyle/>
          <a:p>
            <a:r>
              <a:rPr lang="en-US" sz="1805" b="1" dirty="0">
                <a:latin typeface="+mn-lt"/>
              </a:rPr>
              <a:t>Sample #1</a:t>
            </a:r>
          </a:p>
          <a:p>
            <a:r>
              <a:rPr lang="en-US" sz="1805" b="1" dirty="0">
                <a:latin typeface="+mn-lt"/>
              </a:rPr>
              <a:t>Ford Focus</a:t>
            </a:r>
          </a:p>
        </p:txBody>
      </p:sp>
      <p:sp>
        <p:nvSpPr>
          <p:cNvPr id="9" name="Text Box 9">
            <a:extLst>
              <a:ext uri="{FF2B5EF4-FFF2-40B4-BE49-F238E27FC236}">
                <a16:creationId xmlns:a16="http://schemas.microsoft.com/office/drawing/2014/main" id="{A019EE18-D979-4507-ADD5-2DC5B7C4D28A}"/>
              </a:ext>
            </a:extLst>
          </p:cNvPr>
          <p:cNvSpPr txBox="1">
            <a:spLocks noChangeArrowheads="1"/>
          </p:cNvSpPr>
          <p:nvPr/>
        </p:nvSpPr>
        <p:spPr bwMode="auto">
          <a:xfrm>
            <a:off x="4811235" y="3780460"/>
            <a:ext cx="1555169" cy="647870"/>
          </a:xfrm>
          <a:prstGeom prst="rect">
            <a:avLst/>
          </a:prstGeom>
          <a:noFill/>
          <a:ln w="12700">
            <a:noFill/>
            <a:miter lim="800000"/>
            <a:headEnd/>
            <a:tailEnd/>
          </a:ln>
          <a:effectLst/>
        </p:spPr>
        <p:txBody>
          <a:bodyPr wrap="none">
            <a:spAutoFit/>
          </a:bodyPr>
          <a:lstStyle/>
          <a:p>
            <a:r>
              <a:rPr lang="en-US" sz="1805" b="1" dirty="0">
                <a:latin typeface="+mn-lt"/>
              </a:rPr>
              <a:t>Sample #2</a:t>
            </a:r>
          </a:p>
          <a:p>
            <a:r>
              <a:rPr lang="en-US" sz="1805" b="1" dirty="0">
                <a:latin typeface="+mn-lt"/>
              </a:rPr>
              <a:t>Toyota Corolla</a:t>
            </a:r>
          </a:p>
        </p:txBody>
      </p:sp>
      <p:sp>
        <p:nvSpPr>
          <p:cNvPr id="10" name="Text Box 10">
            <a:extLst>
              <a:ext uri="{FF2B5EF4-FFF2-40B4-BE49-F238E27FC236}">
                <a16:creationId xmlns:a16="http://schemas.microsoft.com/office/drawing/2014/main" id="{2CF5B2FF-ACF1-4BB6-B548-C6D387E9D00B}"/>
              </a:ext>
            </a:extLst>
          </p:cNvPr>
          <p:cNvSpPr txBox="1">
            <a:spLocks noChangeArrowheads="1"/>
          </p:cNvSpPr>
          <p:nvPr/>
        </p:nvSpPr>
        <p:spPr bwMode="auto">
          <a:xfrm>
            <a:off x="3488471" y="4396346"/>
            <a:ext cx="2190536" cy="370101"/>
          </a:xfrm>
          <a:prstGeom prst="rect">
            <a:avLst/>
          </a:prstGeom>
          <a:noFill/>
          <a:ln w="12700">
            <a:noFill/>
            <a:miter lim="800000"/>
            <a:headEnd/>
            <a:tailEnd/>
          </a:ln>
          <a:effectLst/>
        </p:spPr>
        <p:txBody>
          <a:bodyPr wrap="none">
            <a:spAutoFit/>
          </a:bodyPr>
          <a:lstStyle/>
          <a:p>
            <a:pPr algn="l"/>
            <a:r>
              <a:rPr lang="en-US" sz="1805" dirty="0">
                <a:latin typeface="+mn-lt"/>
              </a:rPr>
              <a:t>24 cars	 </a:t>
            </a:r>
            <a:r>
              <a:rPr lang="en-US" sz="1805" i="1" dirty="0">
                <a:latin typeface="+mn-lt"/>
              </a:rPr>
              <a:t>       </a:t>
            </a:r>
            <a:r>
              <a:rPr lang="en-US" sz="1805" dirty="0">
                <a:latin typeface="+mn-lt"/>
              </a:rPr>
              <a:t>28 cars</a:t>
            </a:r>
          </a:p>
        </p:txBody>
      </p:sp>
      <p:sp>
        <p:nvSpPr>
          <p:cNvPr id="11" name="Text Box 11">
            <a:extLst>
              <a:ext uri="{FF2B5EF4-FFF2-40B4-BE49-F238E27FC236}">
                <a16:creationId xmlns:a16="http://schemas.microsoft.com/office/drawing/2014/main" id="{1C087E1D-D928-4633-A0F0-45E95C541983}"/>
              </a:ext>
            </a:extLst>
          </p:cNvPr>
          <p:cNvSpPr txBox="1">
            <a:spLocks noChangeArrowheads="1"/>
          </p:cNvSpPr>
          <p:nvPr/>
        </p:nvSpPr>
        <p:spPr bwMode="auto">
          <a:xfrm>
            <a:off x="3491364" y="4725773"/>
            <a:ext cx="2414444" cy="370101"/>
          </a:xfrm>
          <a:prstGeom prst="rect">
            <a:avLst/>
          </a:prstGeom>
          <a:noFill/>
          <a:ln w="12700">
            <a:noFill/>
            <a:miter lim="800000"/>
            <a:headEnd/>
            <a:tailEnd/>
          </a:ln>
          <a:effectLst/>
        </p:spPr>
        <p:txBody>
          <a:bodyPr wrap="none">
            <a:spAutoFit/>
          </a:bodyPr>
          <a:lstStyle/>
          <a:p>
            <a:r>
              <a:rPr lang="en-US" sz="1805" dirty="0">
                <a:latin typeface="+mn-lt"/>
              </a:rPr>
              <a:t>29.8 mpg         27.3 mpg</a:t>
            </a:r>
          </a:p>
        </p:txBody>
      </p:sp>
      <p:sp>
        <p:nvSpPr>
          <p:cNvPr id="12" name="Text Box 12">
            <a:extLst>
              <a:ext uri="{FF2B5EF4-FFF2-40B4-BE49-F238E27FC236}">
                <a16:creationId xmlns:a16="http://schemas.microsoft.com/office/drawing/2014/main" id="{6541113D-4809-4E71-A6BE-FD6D80A5D37D}"/>
              </a:ext>
            </a:extLst>
          </p:cNvPr>
          <p:cNvSpPr txBox="1">
            <a:spLocks noChangeArrowheads="1"/>
          </p:cNvSpPr>
          <p:nvPr/>
        </p:nvSpPr>
        <p:spPr bwMode="auto">
          <a:xfrm>
            <a:off x="3482074" y="5055201"/>
            <a:ext cx="2414444" cy="370101"/>
          </a:xfrm>
          <a:prstGeom prst="rect">
            <a:avLst/>
          </a:prstGeom>
          <a:noFill/>
          <a:ln w="12700">
            <a:noFill/>
            <a:miter lim="800000"/>
            <a:headEnd/>
            <a:tailEnd/>
          </a:ln>
          <a:effectLst/>
        </p:spPr>
        <p:txBody>
          <a:bodyPr wrap="none">
            <a:spAutoFit/>
          </a:bodyPr>
          <a:lstStyle/>
          <a:p>
            <a:r>
              <a:rPr lang="en-US" sz="1805" dirty="0">
                <a:latin typeface="+mn-lt"/>
              </a:rPr>
              <a:t>2.56 mpg         1.81 mpg</a:t>
            </a:r>
          </a:p>
        </p:txBody>
      </p:sp>
    </p:spTree>
    <p:extLst>
      <p:ext uri="{BB962C8B-B14F-4D97-AF65-F5344CB8AC3E}">
        <p14:creationId xmlns:p14="http://schemas.microsoft.com/office/powerpoint/2010/main" val="246154297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8993"/>
                                        </p:tgtEl>
                                        <p:attrNameLst>
                                          <p:attrName>style.visibility</p:attrName>
                                        </p:attrNameLst>
                                      </p:cBhvr>
                                      <p:to>
                                        <p:strVal val="visible"/>
                                      </p:to>
                                    </p:set>
                                    <p:animEffect transition="in" filter="blinds(horizontal)">
                                      <p:cBhvr>
                                        <p:cTn id="7" dur="500"/>
                                        <p:tgtEl>
                                          <p:spTgt spid="208993"/>
                                        </p:tgtEl>
                                      </p:cBhvr>
                                    </p:animEffect>
                                  </p:childTnLst>
                                </p:cTn>
                              </p:par>
                            </p:childTnLst>
                          </p:cTn>
                        </p:par>
                        <p:par>
                          <p:cTn id="8" fill="hold">
                            <p:stCondLst>
                              <p:cond delay="500"/>
                            </p:stCondLst>
                            <p:childTnLst>
                              <p:par>
                                <p:cTn id="9" presetID="12" presetClass="entr" presetSubtype="1"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slide(fromTop)">
                                      <p:cBhvr>
                                        <p:cTn id="11" dur="500"/>
                                        <p:tgtEl>
                                          <p:spTgt spid="8"/>
                                        </p:tgtEl>
                                      </p:cBhvr>
                                    </p:animEffect>
                                  </p:childTnLst>
                                </p:cTn>
                              </p:par>
                            </p:childTnLst>
                          </p:cTn>
                        </p:par>
                        <p:par>
                          <p:cTn id="12" fill="hold">
                            <p:stCondLst>
                              <p:cond delay="2000"/>
                            </p:stCondLst>
                            <p:childTnLst>
                              <p:par>
                                <p:cTn id="13" presetID="12" presetClass="entr" presetSubtype="1" fill="hold" grpId="0" nodeType="afterEffect">
                                  <p:stCondLst>
                                    <p:cond delay="1000"/>
                                  </p:stCondLst>
                                  <p:childTnLst>
                                    <p:set>
                                      <p:cBhvr>
                                        <p:cTn id="14" dur="1" fill="hold">
                                          <p:stCondLst>
                                            <p:cond delay="0"/>
                                          </p:stCondLst>
                                        </p:cTn>
                                        <p:tgtEl>
                                          <p:spTgt spid="9"/>
                                        </p:tgtEl>
                                        <p:attrNameLst>
                                          <p:attrName>style.visibility</p:attrName>
                                        </p:attrNameLst>
                                      </p:cBhvr>
                                      <p:to>
                                        <p:strVal val="visible"/>
                                      </p:to>
                                    </p:set>
                                    <p:animEffect transition="in" filter="slide(fromTop)">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Left)">
                                      <p:cBhvr>
                                        <p:cTn id="20" dur="500"/>
                                        <p:tgtEl>
                                          <p:spTgt spid="10"/>
                                        </p:tgtEl>
                                      </p:cBhvr>
                                    </p:animEffect>
                                  </p:childTnLst>
                                </p:cTn>
                              </p:par>
                            </p:childTnLst>
                          </p:cTn>
                        </p:par>
                        <p:par>
                          <p:cTn id="21" fill="hold">
                            <p:stCondLst>
                              <p:cond delay="500"/>
                            </p:stCondLst>
                            <p:childTnLst>
                              <p:par>
                                <p:cTn id="22" presetID="12" presetClass="entr" presetSubtype="8" fill="hold" grpId="0" nodeType="afterEffect">
                                  <p:stCondLst>
                                    <p:cond delay="1000"/>
                                  </p:stCondLst>
                                  <p:childTnLst>
                                    <p:set>
                                      <p:cBhvr>
                                        <p:cTn id="23" dur="1" fill="hold">
                                          <p:stCondLst>
                                            <p:cond delay="0"/>
                                          </p:stCondLst>
                                        </p:cTn>
                                        <p:tgtEl>
                                          <p:spTgt spid="5"/>
                                        </p:tgtEl>
                                        <p:attrNameLst>
                                          <p:attrName>style.visibility</p:attrName>
                                        </p:attrNameLst>
                                      </p:cBhvr>
                                      <p:to>
                                        <p:strVal val="visible"/>
                                      </p:to>
                                    </p:set>
                                    <p:animEffect transition="in" filter="slide(from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lide(fromLeft)">
                                      <p:cBhvr>
                                        <p:cTn id="29" dur="500"/>
                                        <p:tgtEl>
                                          <p:spTgt spid="11"/>
                                        </p:tgtEl>
                                      </p:cBhvr>
                                    </p:animEffect>
                                  </p:childTnLst>
                                </p:cTn>
                              </p:par>
                            </p:childTnLst>
                          </p:cTn>
                        </p:par>
                        <p:par>
                          <p:cTn id="30" fill="hold">
                            <p:stCondLst>
                              <p:cond delay="500"/>
                            </p:stCondLst>
                            <p:childTnLst>
                              <p:par>
                                <p:cTn id="31" presetID="12" presetClass="entr" presetSubtype="8" fill="hold" grpId="0" nodeType="afterEffect">
                                  <p:stCondLst>
                                    <p:cond delay="1000"/>
                                  </p:stCondLst>
                                  <p:childTnLst>
                                    <p:set>
                                      <p:cBhvr>
                                        <p:cTn id="32" dur="1" fill="hold">
                                          <p:stCondLst>
                                            <p:cond delay="0"/>
                                          </p:stCondLst>
                                        </p:cTn>
                                        <p:tgtEl>
                                          <p:spTgt spid="6"/>
                                        </p:tgtEl>
                                        <p:attrNameLst>
                                          <p:attrName>style.visibility</p:attrName>
                                        </p:attrNameLst>
                                      </p:cBhvr>
                                      <p:to>
                                        <p:strVal val="visible"/>
                                      </p:to>
                                    </p:set>
                                    <p:animEffect transition="in" filter="slide(fromLeft)">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lide(fromLeft)">
                                      <p:cBhvr>
                                        <p:cTn id="38" dur="500"/>
                                        <p:tgtEl>
                                          <p:spTgt spid="12"/>
                                        </p:tgtEl>
                                      </p:cBhvr>
                                    </p:animEffect>
                                  </p:childTnLst>
                                </p:cTn>
                              </p:par>
                            </p:childTnLst>
                          </p:cTn>
                        </p:par>
                        <p:par>
                          <p:cTn id="39" fill="hold">
                            <p:stCondLst>
                              <p:cond delay="500"/>
                            </p:stCondLst>
                            <p:childTnLst>
                              <p:par>
                                <p:cTn id="40" presetID="12" presetClass="entr" presetSubtype="8" fill="hold" grpId="0" nodeType="afterEffect">
                                  <p:stCondLst>
                                    <p:cond delay="1000"/>
                                  </p:stCondLst>
                                  <p:childTnLst>
                                    <p:set>
                                      <p:cBhvr>
                                        <p:cTn id="41" dur="1" fill="hold">
                                          <p:stCondLst>
                                            <p:cond delay="0"/>
                                          </p:stCondLst>
                                        </p:cTn>
                                        <p:tgtEl>
                                          <p:spTgt spid="7"/>
                                        </p:tgtEl>
                                        <p:attrNameLst>
                                          <p:attrName>style.visibility</p:attrName>
                                        </p:attrNameLst>
                                      </p:cBhvr>
                                      <p:to>
                                        <p:strVal val="visible"/>
                                      </p:to>
                                    </p:set>
                                    <p:animEffect transition="in" filter="slide(fromLeft)">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93" grpId="0" autoUpdateAnimBg="0"/>
      <p:bldP spid="5"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448" name="Text Box 96"/>
          <p:cNvSpPr txBox="1">
            <a:spLocks noChangeArrowheads="1"/>
          </p:cNvSpPr>
          <p:nvPr/>
        </p:nvSpPr>
        <p:spPr bwMode="auto">
          <a:xfrm>
            <a:off x="993774" y="2386840"/>
            <a:ext cx="7672388" cy="647870"/>
          </a:xfrm>
          <a:prstGeom prst="rect">
            <a:avLst/>
          </a:prstGeom>
          <a:noFill/>
          <a:ln w="12700">
            <a:noFill/>
            <a:miter lim="800000"/>
            <a:headEnd/>
            <a:tailEnd/>
          </a:ln>
          <a:effectLst/>
        </p:spPr>
        <p:txBody>
          <a:bodyPr>
            <a:spAutoFit/>
          </a:bodyPr>
          <a:lstStyle/>
          <a:p>
            <a:pPr algn="l">
              <a:spcBef>
                <a:spcPct val="20000"/>
              </a:spcBef>
              <a:buClr>
                <a:srgbClr val="66FFFF"/>
              </a:buClr>
              <a:buSzPct val="75000"/>
              <a:buFont typeface="Monotype Sorts" pitchFamily="2" charset="2"/>
              <a:buNone/>
            </a:pPr>
            <a:r>
              <a:rPr lang="en-US" sz="1805" dirty="0">
                <a:latin typeface="+mn-lt"/>
              </a:rPr>
              <a:t>Let us develop a 95% confidence interval estimate of the difference between the mpg performances of the two models of automobile.</a:t>
            </a:r>
          </a:p>
        </p:txBody>
      </p:sp>
      <p:sp>
        <p:nvSpPr>
          <p:cNvPr id="356450" name="Rectangle 98"/>
          <p:cNvSpPr>
            <a:spLocks noChangeArrowheads="1"/>
          </p:cNvSpPr>
          <p:nvPr/>
        </p:nvSpPr>
        <p:spPr bwMode="auto">
          <a:xfrm>
            <a:off x="687330" y="2065158"/>
            <a:ext cx="7939088" cy="401042"/>
          </a:xfrm>
          <a:prstGeom prst="rect">
            <a:avLst/>
          </a:prstGeom>
          <a:noFill/>
          <a:ln w="12700">
            <a:noFill/>
            <a:miter lim="800000"/>
            <a:headEnd/>
            <a:tailEnd/>
          </a:ln>
          <a:effectLst/>
        </p:spPr>
        <p:txBody>
          <a:bodyPr lIns="68034" tIns="33420" rIns="68034" bIns="33420"/>
          <a:lstStyle/>
          <a:p>
            <a:pPr>
              <a:lnSpc>
                <a:spcPct val="90000"/>
              </a:lnSpc>
              <a:spcBef>
                <a:spcPct val="20000"/>
              </a:spcBef>
              <a:buSzPct val="100000"/>
            </a:pPr>
            <a:r>
              <a:rPr lang="en-US" sz="2000" b="1" dirty="0">
                <a:latin typeface="+mn-lt"/>
              </a:rPr>
              <a:t>Example:  Swope Motors</a:t>
            </a:r>
          </a:p>
        </p:txBody>
      </p:sp>
      <p:sp>
        <p:nvSpPr>
          <p:cNvPr id="6" name="Rectangle 95"/>
          <p:cNvSpPr>
            <a:spLocks noChangeArrowheads="1"/>
          </p:cNvSpPr>
          <p:nvPr/>
        </p:nvSpPr>
        <p:spPr bwMode="auto">
          <a:xfrm>
            <a:off x="593724" y="1180491"/>
            <a:ext cx="8072438" cy="632314"/>
          </a:xfrm>
          <a:prstGeom prst="rect">
            <a:avLst/>
          </a:prstGeom>
          <a:noFill/>
          <a:ln w="12700">
            <a:noFill/>
            <a:miter lim="800000"/>
            <a:headEnd/>
            <a:tailEnd/>
          </a:ln>
          <a:effectLst/>
        </p:spPr>
        <p:txBody>
          <a:bodyPr lIns="68034" tIns="33420" rIns="68034" bIns="33420" anchor="ctr"/>
          <a:lstStyle/>
          <a:p>
            <a:pPr algn="l">
              <a:lnSpc>
                <a:spcPct val="90000"/>
              </a:lnSpc>
              <a:spcBef>
                <a:spcPct val="20000"/>
              </a:spcBef>
              <a:buClr>
                <a:srgbClr val="66FFFF"/>
              </a:buClr>
              <a:buSzPct val="75000"/>
              <a:buFont typeface="Monotype Sorts" pitchFamily="2" charset="2"/>
              <a:buNone/>
            </a:pPr>
            <a:r>
              <a:rPr lang="en-US" sz="2400" b="1" dirty="0">
                <a:latin typeface="+mn-lt"/>
              </a:rPr>
              <a:t>Difference Between Two Population Means:  </a:t>
            </a:r>
            <a:r>
              <a:rPr lang="en-US" sz="2400" b="1" i="1" dirty="0">
                <a:latin typeface="Symbol" panose="05050102010706020507" pitchFamily="18" charset="2"/>
              </a:rPr>
              <a:t>s </a:t>
            </a:r>
            <a:r>
              <a:rPr lang="en-US" sz="2400" b="1" baseline="-25000" dirty="0">
                <a:latin typeface="+mn-lt"/>
              </a:rPr>
              <a:t>1</a:t>
            </a:r>
            <a:r>
              <a:rPr lang="en-US" sz="2400" b="1" dirty="0">
                <a:latin typeface="+mn-lt"/>
              </a:rPr>
              <a:t> and </a:t>
            </a:r>
            <a:r>
              <a:rPr lang="en-US" sz="2400" b="1" i="1" dirty="0">
                <a:latin typeface="Symbol" panose="05050102010706020507" pitchFamily="18" charset="2"/>
              </a:rPr>
              <a:t>s </a:t>
            </a:r>
            <a:r>
              <a:rPr lang="en-US" sz="2400" b="1" baseline="-25000" dirty="0">
                <a:latin typeface="+mn-lt"/>
              </a:rPr>
              <a:t>2</a:t>
            </a:r>
            <a:r>
              <a:rPr lang="en-US" sz="2400" b="1" dirty="0">
                <a:latin typeface="+mn-lt"/>
              </a:rPr>
              <a:t> Unknown</a:t>
            </a:r>
          </a:p>
        </p:txBody>
      </p:sp>
    </p:spTree>
    <p:extLst>
      <p:ext uri="{BB962C8B-B14F-4D97-AF65-F5344CB8AC3E}">
        <p14:creationId xmlns:p14="http://schemas.microsoft.com/office/powerpoint/2010/main" val="62840601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6448"/>
                                        </p:tgtEl>
                                        <p:attrNameLst>
                                          <p:attrName>style.visibility</p:attrName>
                                        </p:attrNameLst>
                                      </p:cBhvr>
                                      <p:to>
                                        <p:strVal val="visible"/>
                                      </p:to>
                                    </p:set>
                                    <p:animEffect transition="in" filter="blinds(horizontal)">
                                      <p:cBhvr>
                                        <p:cTn id="7" dur="500"/>
                                        <p:tgtEl>
                                          <p:spTgt spid="356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44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10946" name="Text Box 2"/>
              <p:cNvSpPr txBox="1">
                <a:spLocks noChangeArrowheads="1"/>
              </p:cNvSpPr>
              <p:nvPr/>
            </p:nvSpPr>
            <p:spPr bwMode="auto">
              <a:xfrm>
                <a:off x="1193799" y="1909451"/>
                <a:ext cx="3420039"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Point estimate of </a:t>
                </a:r>
                <a:r>
                  <a:rPr lang="en-US" sz="1805" i="1" dirty="0">
                    <a:latin typeface="Symbol" panose="05050102010706020507" pitchFamily="18" charset="2"/>
                  </a:rPr>
                  <a:t></a:t>
                </a:r>
                <a:r>
                  <a:rPr lang="en-US" sz="1805" baseline="-25000" dirty="0">
                    <a:latin typeface="+mn-lt"/>
                  </a:rPr>
                  <a:t>1</a:t>
                </a:r>
                <a:r>
                  <a:rPr lang="en-US" sz="1805" dirty="0">
                    <a:latin typeface="+mn-lt"/>
                  </a:rPr>
                  <a:t> - </a:t>
                </a:r>
                <a:r>
                  <a:rPr lang="en-US" sz="1805" i="1" dirty="0">
                    <a:latin typeface="Symbol" panose="05050102010706020507" pitchFamily="18" charset="2"/>
                  </a:rPr>
                  <a:t></a:t>
                </a:r>
                <a:r>
                  <a:rPr lang="en-US" sz="1805" baseline="-25000" dirty="0">
                    <a:latin typeface="+mn-lt"/>
                  </a:rPr>
                  <a:t>2 </a:t>
                </a:r>
                <a:r>
                  <a:rPr lang="en-US" sz="1805" dirty="0">
                    <a:latin typeface="+mn-lt"/>
                  </a:rPr>
                  <a:t>=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rPr>
                      <m:t> </m:t>
                    </m:r>
                  </m:oMath>
                </a14:m>
                <a:endParaRPr lang="en-US" sz="1805" dirty="0">
                  <a:latin typeface="+mn-lt"/>
                </a:endParaRPr>
              </a:p>
            </p:txBody>
          </p:sp>
        </mc:Choice>
        <mc:Fallback xmlns="">
          <p:sp>
            <p:nvSpPr>
              <p:cNvPr id="210946" name="Text Box 2"/>
              <p:cNvSpPr txBox="1">
                <a:spLocks noRot="1" noChangeAspect="1" noMove="1" noResize="1" noEditPoints="1" noAdjustHandles="1" noChangeArrowheads="1" noChangeShapeType="1" noTextEdit="1"/>
              </p:cNvSpPr>
              <p:nvPr/>
            </p:nvSpPr>
            <p:spPr bwMode="auto">
              <a:xfrm>
                <a:off x="1193799" y="1909451"/>
                <a:ext cx="3420039" cy="370101"/>
              </a:xfrm>
              <a:prstGeom prst="rect">
                <a:avLst/>
              </a:prstGeom>
              <a:blipFill>
                <a:blip r:embed="rId3"/>
                <a:stretch>
                  <a:fillRect l="-1604" t="-9836" r="-2317" b="-26230"/>
                </a:stretch>
              </a:blipFill>
              <a:ln w="12700">
                <a:noFill/>
                <a:miter lim="800000"/>
                <a:headEnd/>
                <a:tailEnd/>
              </a:ln>
              <a:effectLst/>
            </p:spPr>
            <p:txBody>
              <a:bodyPr/>
              <a:lstStyle/>
              <a:p>
                <a:r>
                  <a:rPr lang="en-US">
                    <a:noFill/>
                  </a:rPr>
                  <a:t> </a:t>
                </a:r>
              </a:p>
            </p:txBody>
          </p:sp>
        </mc:Fallback>
      </mc:AlternateContent>
      <p:sp>
        <p:nvSpPr>
          <p:cNvPr id="210948" name="Rectangle 4"/>
          <p:cNvSpPr>
            <a:spLocks noChangeArrowheads="1"/>
          </p:cNvSpPr>
          <p:nvPr/>
        </p:nvSpPr>
        <p:spPr bwMode="auto">
          <a:xfrm>
            <a:off x="536330" y="1080262"/>
            <a:ext cx="7772400" cy="502497"/>
          </a:xfrm>
          <a:prstGeom prst="rect">
            <a:avLst/>
          </a:prstGeom>
          <a:noFill/>
          <a:ln w="12700">
            <a:noFill/>
            <a:miter lim="800000"/>
            <a:headEnd/>
            <a:tailEnd/>
          </a:ln>
          <a:effectLst/>
        </p:spPr>
        <p:txBody>
          <a:bodyPr lIns="68034" tIns="33420" rIns="68034" bIns="33420" anchor="ctr"/>
          <a:lstStyle/>
          <a:p>
            <a:pPr algn="l"/>
            <a:r>
              <a:rPr lang="en-US" sz="2400" b="1" dirty="0">
                <a:latin typeface="+mn-lt"/>
              </a:rPr>
              <a:t>Point Estimate of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endParaRPr lang="en-US" sz="2400" b="1" dirty="0">
              <a:latin typeface="+mn-lt"/>
            </a:endParaRPr>
          </a:p>
        </p:txBody>
      </p:sp>
      <p:sp>
        <p:nvSpPr>
          <p:cNvPr id="211041" name="Text Box 97"/>
          <p:cNvSpPr txBox="1">
            <a:spLocks noChangeArrowheads="1"/>
          </p:cNvSpPr>
          <p:nvPr/>
        </p:nvSpPr>
        <p:spPr bwMode="auto">
          <a:xfrm>
            <a:off x="1212094" y="2429770"/>
            <a:ext cx="7373766" cy="981166"/>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where:</a:t>
            </a:r>
          </a:p>
          <a:p>
            <a:pPr algn="l">
              <a:lnSpc>
                <a:spcPct val="90000"/>
              </a:lnSpc>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mean miles-per-gallon for the population of Ford Focus cars</a:t>
            </a:r>
          </a:p>
          <a:p>
            <a:pPr algn="l">
              <a:lnSpc>
                <a:spcPct val="90000"/>
              </a:lnSpc>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 mean miles-per-gallon for the population of Toyota Corolla cars</a:t>
            </a:r>
          </a:p>
        </p:txBody>
      </p:sp>
      <p:sp>
        <p:nvSpPr>
          <p:cNvPr id="211044" name="Text Box 100"/>
          <p:cNvSpPr txBox="1">
            <a:spLocks noChangeArrowheads="1"/>
          </p:cNvSpPr>
          <p:nvPr/>
        </p:nvSpPr>
        <p:spPr bwMode="auto">
          <a:xfrm>
            <a:off x="4377295" y="1918411"/>
            <a:ext cx="1346844" cy="370101"/>
          </a:xfrm>
          <a:prstGeom prst="rect">
            <a:avLst/>
          </a:prstGeom>
          <a:noFill/>
          <a:ln w="12700">
            <a:noFill/>
            <a:miter lim="800000"/>
            <a:headEnd/>
            <a:tailEnd/>
          </a:ln>
          <a:effectLst/>
        </p:spPr>
        <p:txBody>
          <a:bodyPr wrap="none">
            <a:spAutoFit/>
          </a:bodyPr>
          <a:lstStyle/>
          <a:p>
            <a:r>
              <a:rPr lang="en-US" sz="1805" dirty="0">
                <a:latin typeface="+mn-lt"/>
              </a:rPr>
              <a:t>= 29.8 - 27.3</a:t>
            </a:r>
          </a:p>
        </p:txBody>
      </p:sp>
      <p:sp>
        <p:nvSpPr>
          <p:cNvPr id="211045" name="Text Box 101"/>
          <p:cNvSpPr txBox="1">
            <a:spLocks noChangeArrowheads="1"/>
          </p:cNvSpPr>
          <p:nvPr/>
        </p:nvSpPr>
        <p:spPr bwMode="auto">
          <a:xfrm>
            <a:off x="5647597" y="1909228"/>
            <a:ext cx="1218603" cy="370101"/>
          </a:xfrm>
          <a:prstGeom prst="rect">
            <a:avLst/>
          </a:prstGeom>
          <a:noFill/>
          <a:ln w="12700">
            <a:noFill/>
            <a:miter lim="800000"/>
            <a:headEnd/>
            <a:tailEnd/>
          </a:ln>
          <a:effectLst/>
        </p:spPr>
        <p:txBody>
          <a:bodyPr wrap="none">
            <a:spAutoFit/>
          </a:bodyPr>
          <a:lstStyle/>
          <a:p>
            <a:r>
              <a:rPr lang="en-US" sz="1805" dirty="0">
                <a:latin typeface="+mn-lt"/>
              </a:rPr>
              <a:t>=   2.5 mpg</a:t>
            </a:r>
          </a:p>
        </p:txBody>
      </p:sp>
    </p:spTree>
    <p:extLst>
      <p:ext uri="{BB962C8B-B14F-4D97-AF65-F5344CB8AC3E}">
        <p14:creationId xmlns:p14="http://schemas.microsoft.com/office/powerpoint/2010/main" val="274855060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10946"/>
                                        </p:tgtEl>
                                        <p:attrNameLst>
                                          <p:attrName>style.visibility</p:attrName>
                                        </p:attrNameLst>
                                      </p:cBhvr>
                                      <p:to>
                                        <p:strVal val="visible"/>
                                      </p:to>
                                    </p:set>
                                    <p:animEffect transition="in" filter="slide(fromLeft)">
                                      <p:cBhvr>
                                        <p:cTn id="7" dur="500"/>
                                        <p:tgtEl>
                                          <p:spTgt spid="210946"/>
                                        </p:tgtEl>
                                      </p:cBhvr>
                                    </p:animEffect>
                                  </p:childTnLst>
                                </p:cTn>
                              </p:par>
                            </p:childTnLst>
                          </p:cTn>
                        </p:par>
                        <p:par>
                          <p:cTn id="8" fill="hold">
                            <p:stCondLst>
                              <p:cond delay="500"/>
                            </p:stCondLst>
                            <p:childTnLst>
                              <p:par>
                                <p:cTn id="9" presetID="12" presetClass="entr" presetSubtype="8" fill="hold" grpId="0" nodeType="afterEffect">
                                  <p:stCondLst>
                                    <p:cond delay="2000"/>
                                  </p:stCondLst>
                                  <p:childTnLst>
                                    <p:set>
                                      <p:cBhvr>
                                        <p:cTn id="10" dur="1" fill="hold">
                                          <p:stCondLst>
                                            <p:cond delay="0"/>
                                          </p:stCondLst>
                                        </p:cTn>
                                        <p:tgtEl>
                                          <p:spTgt spid="211044"/>
                                        </p:tgtEl>
                                        <p:attrNameLst>
                                          <p:attrName>style.visibility</p:attrName>
                                        </p:attrNameLst>
                                      </p:cBhvr>
                                      <p:to>
                                        <p:strVal val="visible"/>
                                      </p:to>
                                    </p:set>
                                    <p:animEffect transition="in" filter="slide(fromLeft)">
                                      <p:cBhvr>
                                        <p:cTn id="11" dur="500"/>
                                        <p:tgtEl>
                                          <p:spTgt spid="211044"/>
                                        </p:tgtEl>
                                      </p:cBhvr>
                                    </p:animEffect>
                                  </p:childTnLst>
                                </p:cTn>
                              </p:par>
                            </p:childTnLst>
                          </p:cTn>
                        </p:par>
                        <p:par>
                          <p:cTn id="12" fill="hold">
                            <p:stCondLst>
                              <p:cond delay="3000"/>
                            </p:stCondLst>
                            <p:childTnLst>
                              <p:par>
                                <p:cTn id="13" presetID="12" presetClass="entr" presetSubtype="1" fill="hold" grpId="0" nodeType="afterEffect">
                                  <p:stCondLst>
                                    <p:cond delay="2000"/>
                                  </p:stCondLst>
                                  <p:childTnLst>
                                    <p:set>
                                      <p:cBhvr>
                                        <p:cTn id="14" dur="1" fill="hold">
                                          <p:stCondLst>
                                            <p:cond delay="0"/>
                                          </p:stCondLst>
                                        </p:cTn>
                                        <p:tgtEl>
                                          <p:spTgt spid="211045"/>
                                        </p:tgtEl>
                                        <p:attrNameLst>
                                          <p:attrName>style.visibility</p:attrName>
                                        </p:attrNameLst>
                                      </p:cBhvr>
                                      <p:to>
                                        <p:strVal val="visible"/>
                                      </p:to>
                                    </p:set>
                                    <p:animEffect transition="in" filter="slide(fromTop)">
                                      <p:cBhvr>
                                        <p:cTn id="15" dur="500"/>
                                        <p:tgtEl>
                                          <p:spTgt spid="211045"/>
                                        </p:tgtEl>
                                      </p:cBhvr>
                                    </p:animEffect>
                                  </p:childTnLst>
                                </p:cTn>
                              </p:par>
                            </p:childTnLst>
                          </p:cTn>
                        </p:par>
                        <p:par>
                          <p:cTn id="16" fill="hold">
                            <p:stCondLst>
                              <p:cond delay="5500"/>
                            </p:stCondLst>
                            <p:childTnLst>
                              <p:par>
                                <p:cTn id="17" presetID="3" presetClass="entr" presetSubtype="10" fill="hold" grpId="0" nodeType="afterEffect">
                                  <p:stCondLst>
                                    <p:cond delay="2000"/>
                                  </p:stCondLst>
                                  <p:childTnLst>
                                    <p:set>
                                      <p:cBhvr>
                                        <p:cTn id="18" dur="1" fill="hold">
                                          <p:stCondLst>
                                            <p:cond delay="0"/>
                                          </p:stCondLst>
                                        </p:cTn>
                                        <p:tgtEl>
                                          <p:spTgt spid="211041"/>
                                        </p:tgtEl>
                                        <p:attrNameLst>
                                          <p:attrName>style.visibility</p:attrName>
                                        </p:attrNameLst>
                                      </p:cBhvr>
                                      <p:to>
                                        <p:strVal val="visible"/>
                                      </p:to>
                                    </p:set>
                                    <p:animEffect transition="in" filter="blinds(horizontal)">
                                      <p:cBhvr>
                                        <p:cTn id="19" dur="500"/>
                                        <p:tgtEl>
                                          <p:spTgt spid="211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utoUpdateAnimBg="0"/>
      <p:bldP spid="211041" grpId="0" autoUpdateAnimBg="0"/>
      <p:bldP spid="211044" grpId="0" autoUpdateAnimBg="0"/>
      <p:bldP spid="21104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98" name="Rectangle 94"/>
          <p:cNvSpPr>
            <a:spLocks noChangeArrowheads="1"/>
          </p:cNvSpPr>
          <p:nvPr/>
        </p:nvSpPr>
        <p:spPr bwMode="auto">
          <a:xfrm>
            <a:off x="566559" y="1089363"/>
            <a:ext cx="7772400" cy="518980"/>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
        <p:nvSpPr>
          <p:cNvPr id="354399" name="Text Box 95"/>
          <p:cNvSpPr txBox="1">
            <a:spLocks noChangeArrowheads="1"/>
          </p:cNvSpPr>
          <p:nvPr/>
        </p:nvSpPr>
        <p:spPr bwMode="auto">
          <a:xfrm>
            <a:off x="939190" y="1902547"/>
            <a:ext cx="3540072"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The degrees of freedom for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a:t>
            </a:r>
            <a:r>
              <a:rPr lang="en-US" sz="1805" dirty="0">
                <a:latin typeface="+mn-lt"/>
              </a:rPr>
              <a:t> are:</a:t>
            </a:r>
          </a:p>
        </p:txBody>
      </p:sp>
      <p:sp>
        <p:nvSpPr>
          <p:cNvPr id="354402" name="Text Box 98"/>
          <p:cNvSpPr txBox="1">
            <a:spLocks noChangeArrowheads="1"/>
          </p:cNvSpPr>
          <p:nvPr/>
        </p:nvSpPr>
        <p:spPr bwMode="auto">
          <a:xfrm>
            <a:off x="1825538" y="3912249"/>
            <a:ext cx="3900427"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with </a:t>
            </a:r>
            <a:r>
              <a:rPr lang="en-US" sz="1805" i="1" dirty="0">
                <a:latin typeface="Symbol" panose="05050102010706020507" pitchFamily="18" charset="2"/>
              </a:rPr>
              <a:t>a</a:t>
            </a:r>
            <a:r>
              <a:rPr lang="en-US" sz="1805" dirty="0">
                <a:latin typeface="+mn-lt"/>
              </a:rPr>
              <a:t>/2 = .05 and </a:t>
            </a:r>
            <a:r>
              <a:rPr lang="en-US" sz="1805" i="1" dirty="0" err="1">
                <a:latin typeface="+mn-lt"/>
              </a:rPr>
              <a:t>df</a:t>
            </a:r>
            <a:r>
              <a:rPr lang="en-US" sz="1805" dirty="0">
                <a:latin typeface="+mn-lt"/>
              </a:rPr>
              <a:t> = 41, </a:t>
            </a:r>
            <a:r>
              <a:rPr lang="en-US" sz="1805" i="1" dirty="0">
                <a:latin typeface="+mn-lt"/>
              </a:rPr>
              <a:t>t</a:t>
            </a:r>
            <a:r>
              <a:rPr lang="en-US" sz="1805" i="1" baseline="-25000" dirty="0">
                <a:latin typeface="Symbol" panose="05050102010706020507" pitchFamily="18" charset="2"/>
              </a:rPr>
              <a:t>a</a:t>
            </a:r>
            <a:r>
              <a:rPr lang="en-US" sz="1805" baseline="-25000" dirty="0">
                <a:latin typeface="+mn-lt"/>
              </a:rPr>
              <a:t>/2</a:t>
            </a:r>
            <a:r>
              <a:rPr lang="en-US" sz="1805" dirty="0">
                <a:latin typeface="+mn-lt"/>
              </a:rPr>
              <a:t> =   2.021</a:t>
            </a:r>
          </a:p>
        </p:txBody>
      </p:sp>
      <mc:AlternateContent xmlns:mc="http://schemas.openxmlformats.org/markup-compatibility/2006" xmlns:a14="http://schemas.microsoft.com/office/drawing/2010/main">
        <mc:Choice Requires="a14">
          <p:sp>
            <p:nvSpPr>
              <p:cNvPr id="2" name="TextBox 1"/>
              <p:cNvSpPr txBox="1"/>
              <p:nvPr/>
            </p:nvSpPr>
            <p:spPr>
              <a:xfrm>
                <a:off x="1478883" y="2456376"/>
                <a:ext cx="6082563" cy="1282274"/>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effectLst/>
                          <a:latin typeface="Cambria Math"/>
                        </a:rPr>
                        <m:t>𝑑𝑓</m:t>
                      </m:r>
                      <m:r>
                        <a:rPr lang="en-US" b="0" i="1" smtClean="0">
                          <a:solidFill>
                            <a:schemeClr val="tx1"/>
                          </a:solidFill>
                          <a:effectLst/>
                          <a:latin typeface="Cambria Math"/>
                        </a:rPr>
                        <m:t>=</m:t>
                      </m:r>
                      <m:f>
                        <m:fPr>
                          <m:ctrlPr>
                            <a:rPr lang="en-US" b="0" i="1" smtClean="0">
                              <a:solidFill>
                                <a:schemeClr val="tx1"/>
                              </a:solidFill>
                              <a:effectLst/>
                              <a:latin typeface="Cambria Math" panose="02040503050406030204" pitchFamily="18" charset="0"/>
                            </a:rPr>
                          </m:ctrlPr>
                        </m:fPr>
                        <m:num>
                          <m:sSup>
                            <m:sSupPr>
                              <m:ctrlPr>
                                <a:rPr lang="en-US" b="0" i="1" smtClean="0">
                                  <a:solidFill>
                                    <a:schemeClr val="tx1"/>
                                  </a:solidFill>
                                  <a:effectLst/>
                                  <a:latin typeface="Cambria Math" panose="02040503050406030204" pitchFamily="18" charset="0"/>
                                </a:rPr>
                              </m:ctrlPr>
                            </m:sSupPr>
                            <m:e>
                              <m:d>
                                <m:dPr>
                                  <m:begChr m:val="["/>
                                  <m:endChr m:val="]"/>
                                  <m:ctrlPr>
                                    <a:rPr lang="en-US" b="0" i="1" smtClean="0">
                                      <a:solidFill>
                                        <a:schemeClr val="tx1"/>
                                      </a:solidFill>
                                      <a:effectLst/>
                                      <a:latin typeface="Cambria Math" panose="02040503050406030204" pitchFamily="18" charset="0"/>
                                    </a:rPr>
                                  </m:ctrlPr>
                                </m:dPr>
                                <m:e>
                                  <m:f>
                                    <m:fPr>
                                      <m:ctrlPr>
                                        <a:rPr lang="en-US" i="1">
                                          <a:solidFill>
                                            <a:schemeClr val="tx1"/>
                                          </a:solidFill>
                                          <a:effectLst/>
                                          <a:latin typeface="Cambria Math" panose="02040503050406030204" pitchFamily="18" charset="0"/>
                                        </a:rPr>
                                      </m:ctrlPr>
                                    </m:fPr>
                                    <m:num>
                                      <m:sSup>
                                        <m:sSupPr>
                                          <m:ctrlPr>
                                            <a:rPr lang="en-US" i="1" smtClean="0">
                                              <a:solidFill>
                                                <a:schemeClr val="tx1"/>
                                              </a:solidFill>
                                              <a:effectLst/>
                                              <a:latin typeface="Cambria Math" panose="02040503050406030204" pitchFamily="18" charset="0"/>
                                            </a:rPr>
                                          </m:ctrlPr>
                                        </m:sSupPr>
                                        <m:e>
                                          <m:r>
                                            <a:rPr lang="en-US" b="0" i="1" smtClean="0">
                                              <a:solidFill>
                                                <a:schemeClr val="tx1"/>
                                              </a:solidFill>
                                              <a:effectLst/>
                                              <a:latin typeface="Cambria Math"/>
                                            </a:rPr>
                                            <m:t>(</m:t>
                                          </m:r>
                                          <m:r>
                                            <a:rPr lang="en-US" i="1">
                                              <a:solidFill>
                                                <a:schemeClr val="tx1"/>
                                              </a:solidFill>
                                              <a:effectLst/>
                                              <a:latin typeface="Cambria Math"/>
                                            </a:rPr>
                                            <m:t>2.56</m:t>
                                          </m:r>
                                          <m:r>
                                            <a:rPr lang="en-US" b="0" i="1" smtClean="0">
                                              <a:solidFill>
                                                <a:schemeClr val="tx1"/>
                                              </a:solidFill>
                                              <a:effectLst/>
                                              <a:latin typeface="Cambria Math"/>
                                            </a:rPr>
                                            <m:t>)</m:t>
                                          </m:r>
                                        </m:e>
                                        <m:sup>
                                          <m:r>
                                            <a:rPr lang="en-US" i="1">
                                              <a:solidFill>
                                                <a:schemeClr val="tx1"/>
                                              </a:solidFill>
                                              <a:effectLst/>
                                              <a:latin typeface="Cambria Math"/>
                                            </a:rPr>
                                            <m:t>2</m:t>
                                          </m:r>
                                        </m:sup>
                                      </m:sSup>
                                    </m:num>
                                    <m:den>
                                      <m:r>
                                        <a:rPr lang="en-US" i="1">
                                          <a:solidFill>
                                            <a:schemeClr val="tx1"/>
                                          </a:solidFill>
                                          <a:effectLst/>
                                          <a:latin typeface="Cambria Math"/>
                                        </a:rPr>
                                        <m:t>24</m:t>
                                      </m:r>
                                    </m:den>
                                  </m:f>
                                  <m:r>
                                    <a:rPr lang="en-US" i="1">
                                      <a:solidFill>
                                        <a:schemeClr val="tx1"/>
                                      </a:solidFill>
                                      <a:effectLst/>
                                      <a:latin typeface="Cambria Math"/>
                                    </a:rPr>
                                    <m:t>+</m:t>
                                  </m:r>
                                  <m:f>
                                    <m:fPr>
                                      <m:ctrlPr>
                                        <a:rPr lang="en-US" i="1">
                                          <a:solidFill>
                                            <a:schemeClr val="tx1"/>
                                          </a:solidFill>
                                          <a:effectLst/>
                                          <a:latin typeface="Cambria Math" panose="02040503050406030204" pitchFamily="18" charset="0"/>
                                        </a:rPr>
                                      </m:ctrlPr>
                                    </m:fPr>
                                    <m:num>
                                      <m:sSup>
                                        <m:sSupPr>
                                          <m:ctrlPr>
                                            <a:rPr lang="en-US" i="1">
                                              <a:solidFill>
                                                <a:schemeClr val="tx1"/>
                                              </a:solidFill>
                                              <a:effectLst/>
                                              <a:latin typeface="Cambria Math" panose="02040503050406030204" pitchFamily="18" charset="0"/>
                                            </a:rPr>
                                          </m:ctrlPr>
                                        </m:sSupPr>
                                        <m:e>
                                          <m:r>
                                            <a:rPr lang="en-US" b="0" i="1" smtClean="0">
                                              <a:solidFill>
                                                <a:schemeClr val="tx1"/>
                                              </a:solidFill>
                                              <a:effectLst/>
                                              <a:latin typeface="Cambria Math"/>
                                            </a:rPr>
                                            <m:t>(</m:t>
                                          </m:r>
                                          <m:r>
                                            <a:rPr lang="en-US" i="1">
                                              <a:solidFill>
                                                <a:schemeClr val="tx1"/>
                                              </a:solidFill>
                                              <a:effectLst/>
                                              <a:latin typeface="Cambria Math"/>
                                            </a:rPr>
                                            <m:t>1.81</m:t>
                                          </m:r>
                                          <m:r>
                                            <a:rPr lang="en-US" b="0" i="1" smtClean="0">
                                              <a:solidFill>
                                                <a:schemeClr val="tx1"/>
                                              </a:solidFill>
                                              <a:effectLst/>
                                              <a:latin typeface="Cambria Math"/>
                                            </a:rPr>
                                            <m:t>)</m:t>
                                          </m:r>
                                        </m:e>
                                        <m:sup>
                                          <m:r>
                                            <a:rPr lang="en-US" i="1">
                                              <a:solidFill>
                                                <a:schemeClr val="tx1"/>
                                              </a:solidFill>
                                              <a:effectLst/>
                                              <a:latin typeface="Cambria Math"/>
                                            </a:rPr>
                                            <m:t>2</m:t>
                                          </m:r>
                                        </m:sup>
                                      </m:sSup>
                                    </m:num>
                                    <m:den>
                                      <m:r>
                                        <a:rPr lang="en-US" i="1">
                                          <a:solidFill>
                                            <a:schemeClr val="tx1"/>
                                          </a:solidFill>
                                          <a:effectLst/>
                                          <a:latin typeface="Cambria Math"/>
                                        </a:rPr>
                                        <m:t>28</m:t>
                                      </m:r>
                                    </m:den>
                                  </m:f>
                                </m:e>
                              </m:d>
                            </m:e>
                            <m:sup>
                              <m:r>
                                <a:rPr lang="en-US" b="0" i="1" smtClean="0">
                                  <a:solidFill>
                                    <a:schemeClr val="tx1"/>
                                  </a:solidFill>
                                  <a:effectLst/>
                                  <a:latin typeface="Cambria Math"/>
                                </a:rPr>
                                <m:t>2</m:t>
                              </m:r>
                            </m:sup>
                          </m:sSup>
                        </m:num>
                        <m:den>
                          <m:f>
                            <m:fPr>
                              <m:ctrlPr>
                                <a:rPr lang="en-US" b="0" i="1" smtClean="0">
                                  <a:solidFill>
                                    <a:schemeClr val="tx1"/>
                                  </a:solidFill>
                                  <a:effectLst/>
                                  <a:latin typeface="Cambria Math" panose="02040503050406030204" pitchFamily="18" charset="0"/>
                                </a:rPr>
                              </m:ctrlPr>
                            </m:fPr>
                            <m:num>
                              <m:r>
                                <a:rPr lang="en-US" b="0" i="1" smtClean="0">
                                  <a:solidFill>
                                    <a:schemeClr val="tx1"/>
                                  </a:solidFill>
                                  <a:effectLst/>
                                  <a:latin typeface="Cambria Math"/>
                                </a:rPr>
                                <m:t>1</m:t>
                              </m:r>
                            </m:num>
                            <m:den>
                              <m:r>
                                <a:rPr lang="en-US" b="0" i="1" smtClean="0">
                                  <a:solidFill>
                                    <a:schemeClr val="tx1"/>
                                  </a:solidFill>
                                  <a:effectLst/>
                                  <a:latin typeface="Cambria Math"/>
                                </a:rPr>
                                <m:t>24−1</m:t>
                              </m:r>
                            </m:den>
                          </m:f>
                          <m:sSup>
                            <m:sSupPr>
                              <m:ctrlPr>
                                <a:rPr lang="en-US" b="0" i="1" smtClean="0">
                                  <a:solidFill>
                                    <a:schemeClr val="tx1"/>
                                  </a:solidFill>
                                  <a:effectLst/>
                                  <a:latin typeface="Cambria Math" panose="02040503050406030204" pitchFamily="18" charset="0"/>
                                </a:rPr>
                              </m:ctrlPr>
                            </m:sSupPr>
                            <m:e>
                              <m:d>
                                <m:dPr>
                                  <m:begChr m:val="["/>
                                  <m:endChr m:val="]"/>
                                  <m:ctrlPr>
                                    <a:rPr lang="en-US" b="0" i="1" smtClean="0">
                                      <a:solidFill>
                                        <a:schemeClr val="tx1"/>
                                      </a:solidFill>
                                      <a:effectLst/>
                                      <a:latin typeface="Cambria Math" panose="02040503050406030204" pitchFamily="18" charset="0"/>
                                    </a:rPr>
                                  </m:ctrlPr>
                                </m:dPr>
                                <m:e>
                                  <m:f>
                                    <m:fPr>
                                      <m:ctrlPr>
                                        <a:rPr lang="en-US" b="0" i="1" smtClean="0">
                                          <a:solidFill>
                                            <a:schemeClr val="tx1"/>
                                          </a:solidFill>
                                          <a:effectLst/>
                                          <a:latin typeface="Cambria Math" panose="02040503050406030204" pitchFamily="18" charset="0"/>
                                        </a:rPr>
                                      </m:ctrlPr>
                                    </m:fPr>
                                    <m:num>
                                      <m:sSup>
                                        <m:sSupPr>
                                          <m:ctrlPr>
                                            <a:rPr lang="en-US" b="0" i="1" smtClean="0">
                                              <a:solidFill>
                                                <a:schemeClr val="tx1"/>
                                              </a:solidFill>
                                              <a:effectLst/>
                                              <a:latin typeface="Cambria Math" panose="02040503050406030204" pitchFamily="18" charset="0"/>
                                            </a:rPr>
                                          </m:ctrlPr>
                                        </m:sSupPr>
                                        <m:e>
                                          <m:r>
                                            <a:rPr lang="en-US" b="0" i="1" smtClean="0">
                                              <a:solidFill>
                                                <a:schemeClr val="tx1"/>
                                              </a:solidFill>
                                              <a:effectLst/>
                                              <a:latin typeface="Cambria Math"/>
                                            </a:rPr>
                                            <m:t>(2.56)</m:t>
                                          </m:r>
                                        </m:e>
                                        <m:sup>
                                          <m:r>
                                            <a:rPr lang="en-US" b="0" i="1" smtClean="0">
                                              <a:solidFill>
                                                <a:schemeClr val="tx1"/>
                                              </a:solidFill>
                                              <a:effectLst/>
                                              <a:latin typeface="Cambria Math"/>
                                            </a:rPr>
                                            <m:t>2</m:t>
                                          </m:r>
                                        </m:sup>
                                      </m:sSup>
                                    </m:num>
                                    <m:den>
                                      <m:r>
                                        <a:rPr lang="en-US" b="0" i="1" smtClean="0">
                                          <a:solidFill>
                                            <a:schemeClr val="tx1"/>
                                          </a:solidFill>
                                          <a:effectLst/>
                                          <a:latin typeface="Cambria Math"/>
                                        </a:rPr>
                                        <m:t>24</m:t>
                                      </m:r>
                                    </m:den>
                                  </m:f>
                                </m:e>
                              </m:d>
                            </m:e>
                            <m:sup>
                              <m:r>
                                <a:rPr lang="en-US" b="0" i="1" smtClean="0">
                                  <a:solidFill>
                                    <a:schemeClr val="tx1"/>
                                  </a:solidFill>
                                  <a:effectLst/>
                                  <a:latin typeface="Cambria Math"/>
                                </a:rPr>
                                <m:t>2</m:t>
                              </m:r>
                            </m:sup>
                          </m:sSup>
                          <m:r>
                            <a:rPr lang="en-US" b="0" i="1" smtClean="0">
                              <a:solidFill>
                                <a:schemeClr val="tx1"/>
                              </a:solidFill>
                              <a:effectLst/>
                              <a:latin typeface="Cambria Math"/>
                            </a:rPr>
                            <m:t>+</m:t>
                          </m:r>
                          <m:f>
                            <m:fPr>
                              <m:ctrlPr>
                                <a:rPr lang="en-US" i="1" smtClean="0">
                                  <a:solidFill>
                                    <a:schemeClr val="tx1"/>
                                  </a:solidFill>
                                  <a:effectLst/>
                                  <a:latin typeface="Cambria Math" panose="02040503050406030204" pitchFamily="18" charset="0"/>
                                </a:rPr>
                              </m:ctrlPr>
                            </m:fPr>
                            <m:num>
                              <m:r>
                                <a:rPr lang="en-US" i="1">
                                  <a:solidFill>
                                    <a:schemeClr val="tx1"/>
                                  </a:solidFill>
                                  <a:effectLst/>
                                  <a:latin typeface="Cambria Math"/>
                                </a:rPr>
                                <m:t>1</m:t>
                              </m:r>
                            </m:num>
                            <m:den>
                              <m:r>
                                <a:rPr lang="en-US" i="1">
                                  <a:solidFill>
                                    <a:schemeClr val="tx1"/>
                                  </a:solidFill>
                                  <a:effectLst/>
                                  <a:latin typeface="Cambria Math"/>
                                </a:rPr>
                                <m:t>2</m:t>
                              </m:r>
                              <m:r>
                                <a:rPr lang="en-US" b="0" i="1" smtClean="0">
                                  <a:solidFill>
                                    <a:schemeClr val="tx1"/>
                                  </a:solidFill>
                                  <a:effectLst/>
                                  <a:latin typeface="Cambria Math"/>
                                </a:rPr>
                                <m:t>8</m:t>
                              </m:r>
                              <m:r>
                                <a:rPr lang="en-US" i="1">
                                  <a:solidFill>
                                    <a:schemeClr val="tx1"/>
                                  </a:solidFill>
                                  <a:effectLst/>
                                  <a:latin typeface="Cambria Math"/>
                                </a:rPr>
                                <m:t>−1</m:t>
                              </m:r>
                            </m:den>
                          </m:f>
                          <m:sSup>
                            <m:sSupPr>
                              <m:ctrlPr>
                                <a:rPr lang="en-US" i="1">
                                  <a:solidFill>
                                    <a:schemeClr val="tx1"/>
                                  </a:solidFill>
                                  <a:effectLst/>
                                  <a:latin typeface="Cambria Math" panose="02040503050406030204" pitchFamily="18" charset="0"/>
                                </a:rPr>
                              </m:ctrlPr>
                            </m:sSupPr>
                            <m:e>
                              <m:d>
                                <m:dPr>
                                  <m:begChr m:val="["/>
                                  <m:endChr m:val="]"/>
                                  <m:ctrlPr>
                                    <a:rPr lang="en-US" i="1">
                                      <a:solidFill>
                                        <a:schemeClr val="tx1"/>
                                      </a:solidFill>
                                      <a:effectLst/>
                                      <a:latin typeface="Cambria Math" panose="02040503050406030204" pitchFamily="18" charset="0"/>
                                    </a:rPr>
                                  </m:ctrlPr>
                                </m:dPr>
                                <m:e>
                                  <m:f>
                                    <m:fPr>
                                      <m:ctrlPr>
                                        <a:rPr lang="en-US" i="1">
                                          <a:solidFill>
                                            <a:schemeClr val="tx1"/>
                                          </a:solidFill>
                                          <a:effectLst/>
                                          <a:latin typeface="Cambria Math" panose="02040503050406030204" pitchFamily="18" charset="0"/>
                                        </a:rPr>
                                      </m:ctrlPr>
                                    </m:fPr>
                                    <m:num>
                                      <m:sSup>
                                        <m:sSupPr>
                                          <m:ctrlPr>
                                            <a:rPr lang="en-US" i="1">
                                              <a:solidFill>
                                                <a:schemeClr val="tx1"/>
                                              </a:solidFill>
                                              <a:effectLst/>
                                              <a:latin typeface="Cambria Math" panose="02040503050406030204" pitchFamily="18" charset="0"/>
                                            </a:rPr>
                                          </m:ctrlPr>
                                        </m:sSupPr>
                                        <m:e>
                                          <m:r>
                                            <a:rPr lang="en-US" i="1">
                                              <a:solidFill>
                                                <a:schemeClr val="tx1"/>
                                              </a:solidFill>
                                              <a:effectLst/>
                                              <a:latin typeface="Cambria Math"/>
                                            </a:rPr>
                                            <m:t>(</m:t>
                                          </m:r>
                                          <m:r>
                                            <a:rPr lang="en-US" b="0" i="1" smtClean="0">
                                              <a:solidFill>
                                                <a:schemeClr val="tx1"/>
                                              </a:solidFill>
                                              <a:effectLst/>
                                              <a:latin typeface="Cambria Math"/>
                                            </a:rPr>
                                            <m:t>1.81</m:t>
                                          </m:r>
                                          <m:r>
                                            <a:rPr lang="en-US" i="1">
                                              <a:solidFill>
                                                <a:schemeClr val="tx1"/>
                                              </a:solidFill>
                                              <a:effectLst/>
                                              <a:latin typeface="Cambria Math"/>
                                            </a:rPr>
                                            <m:t>)</m:t>
                                          </m:r>
                                        </m:e>
                                        <m:sup>
                                          <m:r>
                                            <a:rPr lang="en-US" i="1">
                                              <a:solidFill>
                                                <a:schemeClr val="tx1"/>
                                              </a:solidFill>
                                              <a:effectLst/>
                                              <a:latin typeface="Cambria Math"/>
                                            </a:rPr>
                                            <m:t>2</m:t>
                                          </m:r>
                                        </m:sup>
                                      </m:sSup>
                                    </m:num>
                                    <m:den>
                                      <m:r>
                                        <a:rPr lang="en-US" i="1">
                                          <a:solidFill>
                                            <a:schemeClr val="tx1"/>
                                          </a:solidFill>
                                          <a:effectLst/>
                                          <a:latin typeface="Cambria Math"/>
                                        </a:rPr>
                                        <m:t>2</m:t>
                                      </m:r>
                                      <m:r>
                                        <a:rPr lang="en-US" b="0" i="1" smtClean="0">
                                          <a:solidFill>
                                            <a:schemeClr val="tx1"/>
                                          </a:solidFill>
                                          <a:effectLst/>
                                          <a:latin typeface="Cambria Math"/>
                                        </a:rPr>
                                        <m:t>8</m:t>
                                      </m:r>
                                    </m:den>
                                  </m:f>
                                </m:e>
                              </m:d>
                            </m:e>
                            <m:sup>
                              <m:r>
                                <a:rPr lang="en-US" b="0" i="1" smtClean="0">
                                  <a:solidFill>
                                    <a:schemeClr val="tx1"/>
                                  </a:solidFill>
                                  <a:effectLst/>
                                  <a:latin typeface="Cambria Math"/>
                                </a:rPr>
                                <m:t>2</m:t>
                              </m:r>
                            </m:sup>
                          </m:sSup>
                        </m:den>
                      </m:f>
                      <m:r>
                        <a:rPr lang="en-US" b="0" i="1" smtClean="0">
                          <a:solidFill>
                            <a:schemeClr val="tx1"/>
                          </a:solidFill>
                          <a:effectLst/>
                          <a:latin typeface="Cambria Math"/>
                        </a:rPr>
                        <m:t>=40.59=   41</m:t>
                      </m:r>
                    </m:oMath>
                  </m:oMathPara>
                </a14:m>
                <a:endParaRPr lang="en-US" dirty="0">
                  <a:solidFill>
                    <a:schemeClr val="tx1"/>
                  </a:solidFill>
                  <a:effectLst/>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478883" y="2456376"/>
                <a:ext cx="6082563" cy="1282274"/>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16067310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54399"/>
                                        </p:tgtEl>
                                        <p:attrNameLst>
                                          <p:attrName>style.visibility</p:attrName>
                                        </p:attrNameLst>
                                      </p:cBhvr>
                                      <p:to>
                                        <p:strVal val="visible"/>
                                      </p:to>
                                    </p:set>
                                    <p:animEffect transition="in" filter="slide(fromTop)">
                                      <p:cBhvr>
                                        <p:cTn id="7" dur="500"/>
                                        <p:tgtEl>
                                          <p:spTgt spid="354399"/>
                                        </p:tgtEl>
                                      </p:cBhvr>
                                    </p:animEffect>
                                  </p:childTnLst>
                                </p:cTn>
                              </p:par>
                            </p:childTnLst>
                          </p:cTn>
                        </p:par>
                        <p:par>
                          <p:cTn id="8" fill="hold">
                            <p:stCondLst>
                              <p:cond delay="500"/>
                            </p:stCondLst>
                            <p:childTnLst>
                              <p:par>
                                <p:cTn id="9" presetID="22" presetClass="entr" presetSubtype="8"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354402"/>
                                        </p:tgtEl>
                                        <p:attrNameLst>
                                          <p:attrName>style.visibility</p:attrName>
                                        </p:attrNameLst>
                                      </p:cBhvr>
                                      <p:to>
                                        <p:strVal val="visible"/>
                                      </p:to>
                                    </p:set>
                                    <p:animEffect transition="in" filter="slide(fromTop)">
                                      <p:cBhvr>
                                        <p:cTn id="16" dur="500"/>
                                        <p:tgtEl>
                                          <p:spTgt spid="354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99" grpId="0" autoUpdateAnimBg="0"/>
      <p:bldP spid="354402" grpId="0" autoUpdateAnimBg="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98" name="Text Box 106"/>
          <p:cNvSpPr txBox="1">
            <a:spLocks noChangeArrowheads="1"/>
          </p:cNvSpPr>
          <p:nvPr/>
        </p:nvSpPr>
        <p:spPr bwMode="auto">
          <a:xfrm>
            <a:off x="1258945" y="4470548"/>
            <a:ext cx="6626110" cy="925638"/>
          </a:xfrm>
          <a:prstGeom prst="rect">
            <a:avLst/>
          </a:prstGeom>
          <a:noFill/>
          <a:ln w="12700">
            <a:noFill/>
            <a:miter lim="800000"/>
            <a:headEnd/>
            <a:tailEnd/>
          </a:ln>
          <a:effectLst/>
        </p:spPr>
        <p:txBody>
          <a:bodyPr wrap="square">
            <a:spAutoFit/>
          </a:bodyPr>
          <a:lstStyle/>
          <a:p>
            <a:pPr algn="l"/>
            <a:r>
              <a:rPr lang="en-US" sz="1805" dirty="0">
                <a:latin typeface="+mn-lt"/>
              </a:rPr>
              <a:t>We are 95% confident that the difference between the miles-per-gallon performances of the Ford Focus and the Toyota Corolla is 1.24 to 3.76 mpg.</a:t>
            </a:r>
          </a:p>
        </p:txBody>
      </p:sp>
      <p:sp>
        <p:nvSpPr>
          <p:cNvPr id="213099" name="Text Box 107"/>
          <p:cNvSpPr txBox="1">
            <a:spLocks noChangeArrowheads="1"/>
          </p:cNvSpPr>
          <p:nvPr/>
        </p:nvSpPr>
        <p:spPr bwMode="auto">
          <a:xfrm>
            <a:off x="1661004" y="3934157"/>
            <a:ext cx="3266600" cy="370101"/>
          </a:xfrm>
          <a:prstGeom prst="rect">
            <a:avLst/>
          </a:prstGeom>
          <a:noFill/>
          <a:ln w="12700">
            <a:noFill/>
            <a:miter lim="800000"/>
            <a:headEnd/>
            <a:tailEnd/>
          </a:ln>
          <a:effectLst/>
        </p:spPr>
        <p:txBody>
          <a:bodyPr wrap="none">
            <a:spAutoFit/>
          </a:bodyPr>
          <a:lstStyle/>
          <a:p>
            <a:pPr algn="l"/>
            <a:r>
              <a:rPr lang="en-US" sz="1805" dirty="0">
                <a:latin typeface="+mn-lt"/>
              </a:rPr>
              <a:t>2.5 </a:t>
            </a:r>
            <a:r>
              <a:rPr lang="en-US" sz="1805" u="sng" dirty="0">
                <a:latin typeface="+mn-lt"/>
              </a:rPr>
              <a:t>+</a:t>
            </a:r>
            <a:r>
              <a:rPr lang="en-US" sz="1805" dirty="0">
                <a:latin typeface="+mn-lt"/>
              </a:rPr>
              <a:t> 1.26  or     1.24 to 3.76 mpg</a:t>
            </a:r>
          </a:p>
        </p:txBody>
      </p:sp>
      <mc:AlternateContent xmlns:mc="http://schemas.openxmlformats.org/markup-compatibility/2006" xmlns:a14="http://schemas.microsoft.com/office/drawing/2010/main">
        <mc:Choice Requires="a14">
          <p:sp>
            <p:nvSpPr>
              <p:cNvPr id="10" name="TextBox 9"/>
              <p:cNvSpPr txBox="1"/>
              <p:nvPr/>
            </p:nvSpPr>
            <p:spPr>
              <a:xfrm>
                <a:off x="1604771" y="2854860"/>
                <a:ext cx="4134273"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smtClean="0">
                          <a:latin typeface="Cambria Math"/>
                        </a:rPr>
                        <m:t>29.8−27.3±</m:t>
                      </m:r>
                      <m:r>
                        <a:rPr lang="en-US" sz="1805" b="0" i="1" smtClean="0">
                          <a:latin typeface="Cambria Math" panose="02040503050406030204" pitchFamily="18" charset="0"/>
                        </a:rPr>
                        <m:t>2.021</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(2.56)</m:t>
                                  </m:r>
                                </m:e>
                                <m:sup>
                                  <m:r>
                                    <a:rPr lang="en-US" sz="1805" i="1">
                                      <a:latin typeface="Cambria Math"/>
                                    </a:rPr>
                                    <m:t>2</m:t>
                                  </m:r>
                                </m:sup>
                              </m:sSup>
                            </m:num>
                            <m:den>
                              <m:r>
                                <a:rPr lang="en-US" sz="1805" i="1">
                                  <a:latin typeface="Cambria Math"/>
                                </a:rPr>
                                <m:t>24</m:t>
                              </m:r>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(1.81)</m:t>
                                  </m:r>
                                </m:e>
                                <m:sup>
                                  <m:r>
                                    <a:rPr lang="en-US" sz="1805" i="1">
                                      <a:latin typeface="Cambria Math"/>
                                    </a:rPr>
                                    <m:t>2</m:t>
                                  </m:r>
                                </m:sup>
                              </m:sSup>
                            </m:num>
                            <m:den>
                              <m:r>
                                <a:rPr lang="en-US" sz="1805" i="1">
                                  <a:latin typeface="Cambria Math"/>
                                </a:rPr>
                                <m:t>28</m:t>
                              </m:r>
                            </m:den>
                          </m:f>
                        </m:e>
                      </m:rad>
                    </m:oMath>
                  </m:oMathPara>
                </a14:m>
                <a:endParaRPr lang="en-US" sz="1805" dirty="0">
                  <a:latin typeface="+mn-lt"/>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604771" y="2854860"/>
                <a:ext cx="4134273" cy="913007"/>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567620" y="1870847"/>
                <a:ext cx="3102388"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ea typeface="Cambria Math"/>
                        </a:rPr>
                        <m:t>±</m:t>
                      </m:r>
                      <m:sSub>
                        <m:sSubPr>
                          <m:ctrlPr>
                            <a:rPr lang="en-US" sz="1805" i="1">
                              <a:latin typeface="Cambria Math" panose="02040503050406030204" pitchFamily="18" charset="0"/>
                              <a:ea typeface="Cambria Math"/>
                            </a:rPr>
                          </m:ctrlPr>
                        </m:sSubPr>
                        <m:e>
                          <m:r>
                            <a:rPr lang="en-US" sz="1805" i="1">
                              <a:latin typeface="Cambria Math"/>
                              <a:ea typeface="Cambria Math"/>
                            </a:rPr>
                            <m:t>𝑡</m:t>
                          </m:r>
                        </m:e>
                        <m:sub>
                          <m:r>
                            <a:rPr lang="en-US" sz="1805" i="1">
                              <a:latin typeface="Cambria Math"/>
                              <a:ea typeface="Cambria Math"/>
                            </a:rPr>
                            <m:t>𝛼</m:t>
                          </m:r>
                          <m:r>
                            <a:rPr lang="en-US" sz="1805" i="1">
                              <a:latin typeface="Cambria Math"/>
                              <a:ea typeface="Cambria Math"/>
                            </a:rPr>
                            <m:t>/2</m:t>
                          </m:r>
                        </m:sub>
                      </m:sSub>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567620" y="1870847"/>
                <a:ext cx="3102388" cy="913007"/>
              </a:xfrm>
              <a:prstGeom prst="rect">
                <a:avLst/>
              </a:prstGeom>
              <a:blipFill>
                <a:blip r:embed="rId5"/>
                <a:stretch>
                  <a:fillRect/>
                </a:stretch>
              </a:blipFill>
              <a:effectLst/>
            </p:spPr>
            <p:txBody>
              <a:bodyPr/>
              <a:lstStyle/>
              <a:p>
                <a:r>
                  <a:rPr lang="en-US">
                    <a:noFill/>
                  </a:rPr>
                  <a:t> </a:t>
                </a:r>
              </a:p>
            </p:txBody>
          </p:sp>
        </mc:Fallback>
      </mc:AlternateContent>
      <p:sp>
        <p:nvSpPr>
          <p:cNvPr id="9" name="Rectangle 94"/>
          <p:cNvSpPr>
            <a:spLocks noChangeArrowheads="1"/>
          </p:cNvSpPr>
          <p:nvPr/>
        </p:nvSpPr>
        <p:spPr bwMode="auto">
          <a:xfrm>
            <a:off x="424994" y="1096195"/>
            <a:ext cx="7772400" cy="518980"/>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graphicFrame>
        <p:nvGraphicFramePr>
          <p:cNvPr id="2" name="Object 1">
            <a:extLst>
              <a:ext uri="{FF2B5EF4-FFF2-40B4-BE49-F238E27FC236}">
                <a16:creationId xmlns:a16="http://schemas.microsoft.com/office/drawing/2014/main" id="{76ADBA5C-68D0-4C72-91B4-D153720270F1}"/>
              </a:ext>
            </a:extLst>
          </p:cNvPr>
          <p:cNvGraphicFramePr>
            <a:graphicFrameLocks noChangeAspect="1"/>
          </p:cNvGraphicFramePr>
          <p:nvPr>
            <p:extLst>
              <p:ext uri="{D42A27DB-BD31-4B8C-83A1-F6EECF244321}">
                <p14:modId xmlns:p14="http://schemas.microsoft.com/office/powerpoint/2010/main" val="3399433632"/>
              </p:ext>
            </p:extLst>
          </p:nvPr>
        </p:nvGraphicFramePr>
        <p:xfrm>
          <a:off x="7885055" y="5761805"/>
          <a:ext cx="914400" cy="771525"/>
        </p:xfrm>
        <a:graphic>
          <a:graphicData uri="http://schemas.openxmlformats.org/presentationml/2006/ole">
            <mc:AlternateContent xmlns:mc="http://schemas.openxmlformats.org/markup-compatibility/2006">
              <mc:Choice xmlns:v="urn:schemas-microsoft-com:vml" Requires="v">
                <p:oleObj spid="_x0000_s1035" name="Worksheet" showAsIcon="1" r:id="rId6" imgW="914400" imgH="771480" progId="Excel.Sheet.12">
                  <p:embed/>
                </p:oleObj>
              </mc:Choice>
              <mc:Fallback>
                <p:oleObj name="Worksheet" showAsIcon="1" r:id="rId6" imgW="914400" imgH="771480" progId="Excel.Sheet.12">
                  <p:embed/>
                  <p:pic>
                    <p:nvPicPr>
                      <p:cNvPr id="0" name=""/>
                      <p:cNvPicPr/>
                      <p:nvPr/>
                    </p:nvPicPr>
                    <p:blipFill>
                      <a:blip r:embed="rId7"/>
                      <a:stretch>
                        <a:fillRect/>
                      </a:stretch>
                    </p:blipFill>
                    <p:spPr>
                      <a:xfrm>
                        <a:off x="7885055" y="576180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754380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125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13099"/>
                                        </p:tgtEl>
                                        <p:attrNameLst>
                                          <p:attrName>style.visibility</p:attrName>
                                        </p:attrNameLst>
                                      </p:cBhvr>
                                      <p:to>
                                        <p:strVal val="visible"/>
                                      </p:to>
                                    </p:set>
                                    <p:animEffect transition="in" filter="slide(fromLeft)">
                                      <p:cBhvr>
                                        <p:cTn id="16" dur="750"/>
                                        <p:tgtEl>
                                          <p:spTgt spid="21309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13098"/>
                                        </p:tgtEl>
                                        <p:attrNameLst>
                                          <p:attrName>style.visibility</p:attrName>
                                        </p:attrNameLst>
                                      </p:cBhvr>
                                      <p:to>
                                        <p:strVal val="visible"/>
                                      </p:to>
                                    </p:set>
                                    <p:animEffect transition="in" filter="blinds(horizontal)">
                                      <p:cBhvr>
                                        <p:cTn id="21" dur="500"/>
                                        <p:tgtEl>
                                          <p:spTgt spid="213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98" grpId="0" autoUpdateAnimBg="0"/>
      <p:bldP spid="213099" grpId="0" autoUpdateAnimBg="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48893" y="1021355"/>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
        <p:nvSpPr>
          <p:cNvPr id="6" name="Rectangle 6"/>
          <p:cNvSpPr>
            <a:spLocks noChangeArrowheads="1"/>
          </p:cNvSpPr>
          <p:nvPr/>
        </p:nvSpPr>
        <p:spPr bwMode="auto">
          <a:xfrm>
            <a:off x="690563" y="1692271"/>
            <a:ext cx="6191250" cy="411784"/>
          </a:xfrm>
          <a:prstGeom prst="rect">
            <a:avLst/>
          </a:prstGeom>
          <a:noFill/>
          <a:ln w="12700">
            <a:noFill/>
            <a:miter lim="800000"/>
            <a:headEnd/>
            <a:tailEnd/>
          </a:ln>
          <a:effectLst/>
        </p:spPr>
        <p:txBody>
          <a:bodyPr lIns="68034" tIns="33420" rIns="68034" bIns="33420"/>
          <a:lstStyle/>
          <a:p>
            <a:pPr>
              <a:spcBef>
                <a:spcPct val="20000"/>
              </a:spcBef>
            </a:pPr>
            <a:r>
              <a:rPr lang="en-US" sz="1805" b="1" dirty="0">
                <a:latin typeface="+mn-lt"/>
              </a:rPr>
              <a:t>Hypotheses:</a:t>
            </a:r>
          </a:p>
        </p:txBody>
      </p:sp>
      <p:sp>
        <p:nvSpPr>
          <p:cNvPr id="13" name="Text Box 23"/>
          <p:cNvSpPr txBox="1">
            <a:spLocks noChangeArrowheads="1"/>
          </p:cNvSpPr>
          <p:nvPr/>
        </p:nvSpPr>
        <p:spPr bwMode="auto">
          <a:xfrm>
            <a:off x="1863099" y="2912889"/>
            <a:ext cx="1141595" cy="370101"/>
          </a:xfrm>
          <a:prstGeom prst="rect">
            <a:avLst/>
          </a:prstGeom>
          <a:noFill/>
          <a:ln w="12700">
            <a:noFill/>
            <a:miter lim="800000"/>
            <a:headEnd/>
            <a:tailEnd/>
          </a:ln>
          <a:effectLst/>
        </p:spPr>
        <p:txBody>
          <a:bodyPr wrap="none">
            <a:spAutoFit/>
          </a:bodyPr>
          <a:lstStyle/>
          <a:p>
            <a:r>
              <a:rPr lang="en-US" sz="1805" dirty="0">
                <a:latin typeface="+mn-lt"/>
              </a:rPr>
              <a:t>Left-tailed</a:t>
            </a:r>
          </a:p>
        </p:txBody>
      </p:sp>
      <p:sp>
        <p:nvSpPr>
          <p:cNvPr id="14" name="Text Box 24"/>
          <p:cNvSpPr txBox="1">
            <a:spLocks noChangeArrowheads="1"/>
          </p:cNvSpPr>
          <p:nvPr/>
        </p:nvSpPr>
        <p:spPr bwMode="auto">
          <a:xfrm>
            <a:off x="3818007" y="2912889"/>
            <a:ext cx="1266565" cy="370101"/>
          </a:xfrm>
          <a:prstGeom prst="rect">
            <a:avLst/>
          </a:prstGeom>
          <a:noFill/>
          <a:ln w="12700">
            <a:noFill/>
            <a:miter lim="800000"/>
            <a:headEnd/>
            <a:tailEnd/>
          </a:ln>
          <a:effectLst/>
        </p:spPr>
        <p:txBody>
          <a:bodyPr wrap="none">
            <a:spAutoFit/>
          </a:bodyPr>
          <a:lstStyle/>
          <a:p>
            <a:r>
              <a:rPr lang="en-US" sz="1805" dirty="0">
                <a:latin typeface="+mn-lt"/>
              </a:rPr>
              <a:t>Right-tailed</a:t>
            </a:r>
          </a:p>
        </p:txBody>
      </p:sp>
      <p:sp>
        <p:nvSpPr>
          <p:cNvPr id="15" name="Text Box 25"/>
          <p:cNvSpPr txBox="1">
            <a:spLocks noChangeArrowheads="1"/>
          </p:cNvSpPr>
          <p:nvPr/>
        </p:nvSpPr>
        <p:spPr bwMode="auto">
          <a:xfrm>
            <a:off x="6053216" y="2912889"/>
            <a:ext cx="1170257" cy="370101"/>
          </a:xfrm>
          <a:prstGeom prst="rect">
            <a:avLst/>
          </a:prstGeom>
          <a:noFill/>
          <a:ln w="12700">
            <a:noFill/>
            <a:miter lim="800000"/>
            <a:headEnd/>
            <a:tailEnd/>
          </a:ln>
          <a:effectLst/>
        </p:spPr>
        <p:txBody>
          <a:bodyPr wrap="none">
            <a:spAutoFit/>
          </a:bodyPr>
          <a:lstStyle/>
          <a:p>
            <a:r>
              <a:rPr lang="en-US" sz="1805">
                <a:latin typeface="+mn-lt"/>
              </a:rPr>
              <a:t>Two-tailed</a:t>
            </a:r>
          </a:p>
        </p:txBody>
      </p:sp>
      <p:sp>
        <p:nvSpPr>
          <p:cNvPr id="16" name="Rectangle 26"/>
          <p:cNvSpPr>
            <a:spLocks noChangeArrowheads="1"/>
          </p:cNvSpPr>
          <p:nvPr/>
        </p:nvSpPr>
        <p:spPr bwMode="auto">
          <a:xfrm>
            <a:off x="690563" y="3747943"/>
            <a:ext cx="6191250" cy="411784"/>
          </a:xfrm>
          <a:prstGeom prst="rect">
            <a:avLst/>
          </a:prstGeom>
          <a:noFill/>
          <a:ln w="12700">
            <a:noFill/>
            <a:miter lim="800000"/>
            <a:headEnd/>
            <a:tailEnd/>
          </a:ln>
          <a:effectLst/>
        </p:spPr>
        <p:txBody>
          <a:bodyPr lIns="68034" tIns="33420" rIns="68034" bIns="33420"/>
          <a:lstStyle/>
          <a:p>
            <a:pPr>
              <a:spcBef>
                <a:spcPct val="20000"/>
              </a:spcBef>
            </a:pPr>
            <a:r>
              <a:rPr lang="en-US" sz="1805" b="1" dirty="0">
                <a:latin typeface="+mn-lt"/>
              </a:rPr>
              <a:t>Test Statistic:</a:t>
            </a:r>
          </a:p>
        </p:txBody>
      </p:sp>
      <p:sp>
        <p:nvSpPr>
          <p:cNvPr id="17" name="TextBox 16"/>
          <p:cNvSpPr txBox="1"/>
          <p:nvPr/>
        </p:nvSpPr>
        <p:spPr>
          <a:xfrm>
            <a:off x="1656625" y="2178198"/>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a:t>
            </a:r>
            <a:r>
              <a:rPr lang="en-US" sz="1805" u="sng" dirty="0">
                <a:latin typeface="+mn-lt"/>
              </a:rPr>
              <a:t>&gt;</a:t>
            </a:r>
            <a:r>
              <a:rPr lang="en-US" sz="1805" dirty="0">
                <a:latin typeface="+mn-lt"/>
              </a:rPr>
              <a:t> </a:t>
            </a:r>
            <a:r>
              <a:rPr lang="en-US" sz="1805" i="1" dirty="0">
                <a:latin typeface="+mn-lt"/>
              </a:rPr>
              <a:t>D</a:t>
            </a:r>
            <a:r>
              <a:rPr lang="en-US" sz="1805" baseline="-25000" dirty="0">
                <a:latin typeface="+mn-lt"/>
              </a:rPr>
              <a:t>0</a:t>
            </a:r>
          </a:p>
        </p:txBody>
      </p:sp>
      <p:sp>
        <p:nvSpPr>
          <p:cNvPr id="18" name="TextBox 17"/>
          <p:cNvSpPr txBox="1"/>
          <p:nvPr/>
        </p:nvSpPr>
        <p:spPr>
          <a:xfrm>
            <a:off x="1657060" y="2515990"/>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&lt; </a:t>
            </a:r>
            <a:r>
              <a:rPr lang="en-US" sz="1805" i="1" dirty="0">
                <a:latin typeface="+mn-lt"/>
              </a:rPr>
              <a:t>D</a:t>
            </a:r>
            <a:r>
              <a:rPr lang="en-US" sz="1805" baseline="-25000" dirty="0">
                <a:latin typeface="+mn-lt"/>
              </a:rPr>
              <a:t>0</a:t>
            </a:r>
          </a:p>
        </p:txBody>
      </p:sp>
      <p:sp>
        <p:nvSpPr>
          <p:cNvPr id="19" name="TextBox 18"/>
          <p:cNvSpPr txBox="1"/>
          <p:nvPr/>
        </p:nvSpPr>
        <p:spPr>
          <a:xfrm>
            <a:off x="3684355" y="2185641"/>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a:t>
            </a:r>
            <a:r>
              <a:rPr lang="en-US" sz="1805" i="1" dirty="0">
                <a:latin typeface="+mn-lt"/>
              </a:rPr>
              <a:t>D</a:t>
            </a:r>
            <a:r>
              <a:rPr lang="en-US" sz="1805" baseline="-25000" dirty="0">
                <a:latin typeface="+mn-lt"/>
              </a:rPr>
              <a:t>0</a:t>
            </a:r>
          </a:p>
        </p:txBody>
      </p:sp>
      <p:sp>
        <p:nvSpPr>
          <p:cNvPr id="20" name="TextBox 19"/>
          <p:cNvSpPr txBox="1"/>
          <p:nvPr/>
        </p:nvSpPr>
        <p:spPr>
          <a:xfrm>
            <a:off x="3696666" y="2514505"/>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&gt; </a:t>
            </a:r>
            <a:r>
              <a:rPr lang="en-US" sz="1805" i="1" dirty="0">
                <a:latin typeface="+mn-lt"/>
              </a:rPr>
              <a:t>D</a:t>
            </a:r>
            <a:r>
              <a:rPr lang="en-US" sz="1805" baseline="-25000" dirty="0">
                <a:latin typeface="+mn-lt"/>
              </a:rPr>
              <a:t>0</a:t>
            </a:r>
          </a:p>
        </p:txBody>
      </p:sp>
      <p:sp>
        <p:nvSpPr>
          <p:cNvPr id="21" name="TextBox 20"/>
          <p:cNvSpPr txBox="1"/>
          <p:nvPr/>
        </p:nvSpPr>
        <p:spPr>
          <a:xfrm>
            <a:off x="5807577" y="2184156"/>
            <a:ext cx="160973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 </a:t>
            </a:r>
            <a:r>
              <a:rPr lang="en-US" sz="1805" i="1" dirty="0">
                <a:latin typeface="+mn-lt"/>
              </a:rPr>
              <a:t>D</a:t>
            </a:r>
            <a:r>
              <a:rPr lang="en-US" sz="1805" baseline="-25000" dirty="0">
                <a:latin typeface="+mn-lt"/>
              </a:rPr>
              <a:t>0</a:t>
            </a:r>
          </a:p>
        </p:txBody>
      </p:sp>
      <p:sp>
        <p:nvSpPr>
          <p:cNvPr id="22" name="TextBox 21"/>
          <p:cNvSpPr txBox="1"/>
          <p:nvPr/>
        </p:nvSpPr>
        <p:spPr>
          <a:xfrm>
            <a:off x="5819887" y="2513020"/>
            <a:ext cx="1604927"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m</a:t>
            </a:r>
            <a:r>
              <a:rPr lang="en-US" sz="1805" baseline="-25000" dirty="0">
                <a:latin typeface="+mn-lt"/>
              </a:rPr>
              <a:t>1</a:t>
            </a:r>
            <a:r>
              <a:rPr lang="en-US" sz="1805" dirty="0">
                <a:latin typeface="+mn-lt"/>
              </a:rPr>
              <a:t> – </a:t>
            </a:r>
            <a:r>
              <a:rPr lang="en-US" sz="1805" i="1" dirty="0">
                <a:latin typeface="Symbol" panose="05050102010706020507" pitchFamily="18" charset="2"/>
              </a:rPr>
              <a:t>m</a:t>
            </a:r>
            <a:r>
              <a:rPr lang="en-US" sz="1805" baseline="-25000" dirty="0">
                <a:latin typeface="+mn-lt"/>
              </a:rPr>
              <a:t>2</a:t>
            </a:r>
            <a:r>
              <a:rPr lang="en-US" sz="1805" dirty="0">
                <a:latin typeface="+mn-lt"/>
              </a:rPr>
              <a:t> ≠ </a:t>
            </a:r>
            <a:r>
              <a:rPr lang="en-US" sz="1805" i="1" dirty="0">
                <a:latin typeface="+mn-lt"/>
              </a:rPr>
              <a:t>D</a:t>
            </a:r>
            <a:r>
              <a:rPr lang="en-US" sz="1805" baseline="-25000" dirty="0">
                <a:latin typeface="+mn-lt"/>
              </a:rPr>
              <a:t>0</a:t>
            </a:r>
          </a:p>
        </p:txBody>
      </p:sp>
      <mc:AlternateContent xmlns:mc="http://schemas.openxmlformats.org/markup-compatibility/2006" xmlns:a14="http://schemas.microsoft.com/office/drawing/2010/main">
        <mc:Choice Requires="a14">
          <p:sp>
            <p:nvSpPr>
              <p:cNvPr id="23" name="TextBox 22"/>
              <p:cNvSpPr txBox="1"/>
              <p:nvPr/>
            </p:nvSpPr>
            <p:spPr>
              <a:xfrm>
                <a:off x="1410261" y="4207426"/>
                <a:ext cx="2098523"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𝑡</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e>
                          </m:d>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𝐷</m:t>
                              </m:r>
                            </m:e>
                            <m:sub>
                              <m:r>
                                <a:rPr lang="en-US" sz="1805" i="1">
                                  <a:latin typeface="Cambria Math"/>
                                </a:rPr>
                                <m:t>0</m:t>
                              </m:r>
                            </m:sub>
                          </m:sSub>
                        </m:num>
                        <m:den>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1</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𝑠</m:t>
                                          </m:r>
                                        </m:e>
                                        <m:sub>
                                          <m:r>
                                            <a:rPr lang="en-US" sz="1805" i="1">
                                              <a:latin typeface="Cambria Math"/>
                                            </a:rPr>
                                            <m:t>2</m:t>
                                          </m:r>
                                        </m:sub>
                                      </m:sSub>
                                      <m:r>
                                        <a:rPr lang="en-US" sz="1805" i="1">
                                          <a:latin typeface="Cambria Math"/>
                                        </a:rPr>
                                        <m:t>)</m:t>
                                      </m:r>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den>
                      </m:f>
                    </m:oMath>
                  </m:oMathPara>
                </a14:m>
                <a:endParaRPr lang="en-US" sz="1805" dirty="0">
                  <a:latin typeface="+mn-lt"/>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1410261" y="4207426"/>
                <a:ext cx="2098523" cy="976806"/>
              </a:xfrm>
              <a:prstGeom prst="rect">
                <a:avLst/>
              </a:prstGeom>
              <a:blipFill>
                <a:blip r:embed="rId2"/>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40068846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1000"/>
                            </p:stCondLst>
                            <p:childTnLst>
                              <p:par>
                                <p:cTn id="9" presetID="22" presetClass="entr" presetSubtype="8" fill="hold" grpId="0" nodeType="afterEffect">
                                  <p:stCondLst>
                                    <p:cond delay="75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750"/>
                                        <p:tgtEl>
                                          <p:spTgt spid="18"/>
                                        </p:tgtEl>
                                      </p:cBhvr>
                                    </p:animEffect>
                                  </p:childTnLst>
                                </p:cTn>
                              </p:par>
                            </p:childTnLst>
                          </p:cTn>
                        </p:par>
                        <p:par>
                          <p:cTn id="12" fill="hold">
                            <p:stCondLst>
                              <p:cond delay="2500"/>
                            </p:stCondLst>
                            <p:childTnLst>
                              <p:par>
                                <p:cTn id="13" presetID="12" presetClass="entr" presetSubtype="1" fill="hold" grpId="0" nodeType="after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slide(fromTop)">
                                      <p:cBhvr>
                                        <p:cTn id="15" dur="500"/>
                                        <p:tgtEl>
                                          <p:spTgt spid="13"/>
                                        </p:tgtEl>
                                      </p:cBhvr>
                                    </p:animEffect>
                                  </p:childTnLst>
                                </p:cTn>
                              </p:par>
                            </p:childTnLst>
                          </p:cTn>
                        </p:par>
                        <p:par>
                          <p:cTn id="16" fill="hold">
                            <p:stCondLst>
                              <p:cond delay="4000"/>
                            </p:stCondLst>
                            <p:childTnLst>
                              <p:par>
                                <p:cTn id="17" presetID="22" presetClass="entr" presetSubtype="8" fill="hold" grpId="0" nodeType="afterEffect">
                                  <p:stCondLst>
                                    <p:cond delay="25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750"/>
                                        <p:tgtEl>
                                          <p:spTgt spid="19"/>
                                        </p:tgtEl>
                                      </p:cBhvr>
                                    </p:animEffect>
                                  </p:childTnLst>
                                </p:cTn>
                              </p:par>
                            </p:childTnLst>
                          </p:cTn>
                        </p:par>
                        <p:par>
                          <p:cTn id="20" fill="hold">
                            <p:stCondLst>
                              <p:cond delay="5000"/>
                            </p:stCondLst>
                            <p:childTnLst>
                              <p:par>
                                <p:cTn id="21" presetID="22" presetClass="entr" presetSubtype="8" fill="hold" grpId="0" nodeType="afterEffect">
                                  <p:stCondLst>
                                    <p:cond delay="75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750"/>
                                        <p:tgtEl>
                                          <p:spTgt spid="20"/>
                                        </p:tgtEl>
                                      </p:cBhvr>
                                    </p:animEffect>
                                  </p:childTnLst>
                                </p:cTn>
                              </p:par>
                            </p:childTnLst>
                          </p:cTn>
                        </p:par>
                        <p:par>
                          <p:cTn id="24" fill="hold">
                            <p:stCondLst>
                              <p:cond delay="6500"/>
                            </p:stCondLst>
                            <p:childTnLst>
                              <p:par>
                                <p:cTn id="25" presetID="12" presetClass="entr" presetSubtype="1" fill="hold" grpId="0" nodeType="afterEffect">
                                  <p:stCondLst>
                                    <p:cond delay="1000"/>
                                  </p:stCondLst>
                                  <p:childTnLst>
                                    <p:set>
                                      <p:cBhvr>
                                        <p:cTn id="26" dur="1" fill="hold">
                                          <p:stCondLst>
                                            <p:cond delay="0"/>
                                          </p:stCondLst>
                                        </p:cTn>
                                        <p:tgtEl>
                                          <p:spTgt spid="14"/>
                                        </p:tgtEl>
                                        <p:attrNameLst>
                                          <p:attrName>style.visibility</p:attrName>
                                        </p:attrNameLst>
                                      </p:cBhvr>
                                      <p:to>
                                        <p:strVal val="visible"/>
                                      </p:to>
                                    </p:set>
                                    <p:animEffect transition="in" filter="slide(fromTop)">
                                      <p:cBhvr>
                                        <p:cTn id="27" dur="500"/>
                                        <p:tgtEl>
                                          <p:spTgt spid="14"/>
                                        </p:tgtEl>
                                      </p:cBhvr>
                                    </p:animEffect>
                                  </p:childTnLst>
                                </p:cTn>
                              </p:par>
                            </p:childTnLst>
                          </p:cTn>
                        </p:par>
                        <p:par>
                          <p:cTn id="28" fill="hold">
                            <p:stCondLst>
                              <p:cond delay="8000"/>
                            </p:stCondLst>
                            <p:childTnLst>
                              <p:par>
                                <p:cTn id="29" presetID="22" presetClass="entr" presetSubtype="8" fill="hold" grpId="0" nodeType="afterEffect">
                                  <p:stCondLst>
                                    <p:cond delay="250"/>
                                  </p:stCondLst>
                                  <p:childTnLst>
                                    <p:set>
                                      <p:cBhvr>
                                        <p:cTn id="30" dur="1" fill="hold">
                                          <p:stCondLst>
                                            <p:cond delay="0"/>
                                          </p:stCondLst>
                                        </p:cTn>
                                        <p:tgtEl>
                                          <p:spTgt spid="21"/>
                                        </p:tgtEl>
                                        <p:attrNameLst>
                                          <p:attrName>style.visibility</p:attrName>
                                        </p:attrNameLst>
                                      </p:cBhvr>
                                      <p:to>
                                        <p:strVal val="visible"/>
                                      </p:to>
                                    </p:set>
                                    <p:animEffect transition="in" filter="wipe(left)">
                                      <p:cBhvr>
                                        <p:cTn id="31" dur="750"/>
                                        <p:tgtEl>
                                          <p:spTgt spid="21"/>
                                        </p:tgtEl>
                                      </p:cBhvr>
                                    </p:animEffect>
                                  </p:childTnLst>
                                </p:cTn>
                              </p:par>
                            </p:childTnLst>
                          </p:cTn>
                        </p:par>
                        <p:par>
                          <p:cTn id="32" fill="hold">
                            <p:stCondLst>
                              <p:cond delay="9000"/>
                            </p:stCondLst>
                            <p:childTnLst>
                              <p:par>
                                <p:cTn id="33" presetID="22" presetClass="entr" presetSubtype="8" fill="hold" grpId="0" nodeType="afterEffect">
                                  <p:stCondLst>
                                    <p:cond delay="75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750"/>
                                        <p:tgtEl>
                                          <p:spTgt spid="22"/>
                                        </p:tgtEl>
                                      </p:cBhvr>
                                    </p:animEffect>
                                  </p:childTnLst>
                                </p:cTn>
                              </p:par>
                            </p:childTnLst>
                          </p:cTn>
                        </p:par>
                        <p:par>
                          <p:cTn id="36" fill="hold">
                            <p:stCondLst>
                              <p:cond delay="10500"/>
                            </p:stCondLst>
                            <p:childTnLst>
                              <p:par>
                                <p:cTn id="37" presetID="12" presetClass="entr" presetSubtype="1" fill="hold" grpId="0" nodeType="afterEffect">
                                  <p:stCondLst>
                                    <p:cond delay="1000"/>
                                  </p:stCondLst>
                                  <p:childTnLst>
                                    <p:set>
                                      <p:cBhvr>
                                        <p:cTn id="38" dur="1" fill="hold">
                                          <p:stCondLst>
                                            <p:cond delay="0"/>
                                          </p:stCondLst>
                                        </p:cTn>
                                        <p:tgtEl>
                                          <p:spTgt spid="15"/>
                                        </p:tgtEl>
                                        <p:attrNameLst>
                                          <p:attrName>style.visibility</p:attrName>
                                        </p:attrNameLst>
                                      </p:cBhvr>
                                      <p:to>
                                        <p:strVal val="visible"/>
                                      </p:to>
                                    </p:set>
                                    <p:animEffect transition="in" filter="slide(fromTop)">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slide(fromLeft)">
                                      <p:cBhvr>
                                        <p:cTn id="44" dur="500"/>
                                        <p:tgtEl>
                                          <p:spTgt spid="16"/>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4" grpId="0" autoUpdateAnimBg="0"/>
      <p:bldP spid="15" grpId="0" autoUpdateAnimBg="0"/>
      <p:bldP spid="16" grpId="0" autoUpdateAnimBg="0"/>
      <p:bldP spid="17" grpId="0"/>
      <p:bldP spid="18" grpId="0"/>
      <p:bldP spid="19" grpId="0"/>
      <p:bldP spid="20" grpId="0"/>
      <p:bldP spid="21" grpId="0"/>
      <p:bldP spid="22" grpId="0"/>
      <p:bldP spid="2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ChangeArrowheads="1"/>
          </p:cNvSpPr>
          <p:nvPr/>
        </p:nvSpPr>
        <p:spPr bwMode="auto">
          <a:xfrm>
            <a:off x="688015" y="1687876"/>
            <a:ext cx="7939088" cy="415365"/>
          </a:xfrm>
          <a:prstGeom prst="rect">
            <a:avLst/>
          </a:prstGeom>
          <a:noFill/>
          <a:ln w="12700">
            <a:noFill/>
            <a:miter lim="800000"/>
            <a:headEnd/>
            <a:tailEnd/>
          </a:ln>
          <a:effectLst/>
        </p:spPr>
        <p:txBody>
          <a:bodyPr lIns="68034" tIns="33420" rIns="68034" bIns="33420"/>
          <a:lstStyle/>
          <a:p>
            <a:pPr>
              <a:buSzPct val="100000"/>
            </a:pPr>
            <a:r>
              <a:rPr lang="en-US" sz="2000" b="1" dirty="0">
                <a:latin typeface="+mn-lt"/>
              </a:rPr>
              <a:t>Example:  Swope Motors </a:t>
            </a:r>
          </a:p>
        </p:txBody>
      </p:sp>
      <p:sp>
        <p:nvSpPr>
          <p:cNvPr id="6" name="Rectangle 2"/>
          <p:cNvSpPr>
            <a:spLocks noChangeArrowheads="1"/>
          </p:cNvSpPr>
          <p:nvPr/>
        </p:nvSpPr>
        <p:spPr bwMode="auto">
          <a:xfrm>
            <a:off x="516897" y="1000192"/>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
        <p:nvSpPr>
          <p:cNvPr id="5" name="Text Box 97">
            <a:extLst>
              <a:ext uri="{FF2B5EF4-FFF2-40B4-BE49-F238E27FC236}">
                <a16:creationId xmlns:a16="http://schemas.microsoft.com/office/drawing/2014/main" id="{C9FA3DB9-F121-401E-870E-0F1C2D4BF6EB}"/>
              </a:ext>
            </a:extLst>
          </p:cNvPr>
          <p:cNvSpPr txBox="1">
            <a:spLocks noChangeArrowheads="1"/>
          </p:cNvSpPr>
          <p:nvPr/>
        </p:nvSpPr>
        <p:spPr bwMode="auto">
          <a:xfrm>
            <a:off x="944396" y="2194975"/>
            <a:ext cx="7426326" cy="925638"/>
          </a:xfrm>
          <a:prstGeom prst="rect">
            <a:avLst/>
          </a:prstGeom>
          <a:noFill/>
          <a:ln w="12700">
            <a:noFill/>
            <a:miter lim="800000"/>
            <a:headEnd/>
            <a:tailEnd/>
          </a:ln>
          <a:effectLst/>
        </p:spPr>
        <p:txBody>
          <a:bodyPr wrap="square">
            <a:spAutoFit/>
          </a:bodyPr>
          <a:lstStyle/>
          <a:p>
            <a:r>
              <a:rPr lang="en-US" sz="1805" dirty="0">
                <a:latin typeface="+mn-lt"/>
              </a:rPr>
              <a:t>Swope Motors would like to state that a Ford Focus has better fuel consumption than the comparable Toyota Corolla using the same road test data.</a:t>
            </a:r>
          </a:p>
        </p:txBody>
      </p:sp>
      <p:sp>
        <p:nvSpPr>
          <p:cNvPr id="7" name="Text Box 5">
            <a:extLst>
              <a:ext uri="{FF2B5EF4-FFF2-40B4-BE49-F238E27FC236}">
                <a16:creationId xmlns:a16="http://schemas.microsoft.com/office/drawing/2014/main" id="{8DB575A0-61DA-4186-B7F8-67C4C5471F3B}"/>
              </a:ext>
            </a:extLst>
          </p:cNvPr>
          <p:cNvSpPr txBox="1">
            <a:spLocks noChangeArrowheads="1"/>
          </p:cNvSpPr>
          <p:nvPr/>
        </p:nvSpPr>
        <p:spPr bwMode="auto">
          <a:xfrm>
            <a:off x="1719075" y="4396346"/>
            <a:ext cx="1313693" cy="370101"/>
          </a:xfrm>
          <a:prstGeom prst="rect">
            <a:avLst/>
          </a:prstGeom>
          <a:noFill/>
          <a:ln w="12700">
            <a:noFill/>
            <a:miter lim="800000"/>
            <a:headEnd/>
            <a:tailEnd/>
          </a:ln>
          <a:effectLst/>
        </p:spPr>
        <p:txBody>
          <a:bodyPr wrap="none">
            <a:spAutoFit/>
          </a:bodyPr>
          <a:lstStyle/>
          <a:p>
            <a:r>
              <a:rPr lang="en-US" sz="1805" b="1" dirty="0">
                <a:latin typeface="+mn-lt"/>
              </a:rPr>
              <a:t>Sample Size</a:t>
            </a:r>
          </a:p>
        </p:txBody>
      </p:sp>
      <p:sp>
        <p:nvSpPr>
          <p:cNvPr id="8" name="Text Box 6">
            <a:extLst>
              <a:ext uri="{FF2B5EF4-FFF2-40B4-BE49-F238E27FC236}">
                <a16:creationId xmlns:a16="http://schemas.microsoft.com/office/drawing/2014/main" id="{F003A1BA-A0B8-4B1D-A817-F59AC216F3D3}"/>
              </a:ext>
            </a:extLst>
          </p:cNvPr>
          <p:cNvSpPr txBox="1">
            <a:spLocks noChangeArrowheads="1"/>
          </p:cNvSpPr>
          <p:nvPr/>
        </p:nvSpPr>
        <p:spPr bwMode="auto">
          <a:xfrm>
            <a:off x="1721138" y="4725773"/>
            <a:ext cx="1500732" cy="370101"/>
          </a:xfrm>
          <a:prstGeom prst="rect">
            <a:avLst/>
          </a:prstGeom>
          <a:noFill/>
          <a:ln w="12700">
            <a:noFill/>
            <a:miter lim="800000"/>
            <a:headEnd/>
            <a:tailEnd/>
          </a:ln>
          <a:effectLst/>
        </p:spPr>
        <p:txBody>
          <a:bodyPr wrap="none">
            <a:spAutoFit/>
          </a:bodyPr>
          <a:lstStyle/>
          <a:p>
            <a:r>
              <a:rPr lang="en-US" sz="1805" b="1">
                <a:latin typeface="+mn-lt"/>
              </a:rPr>
              <a:t>Sample Mean</a:t>
            </a:r>
          </a:p>
        </p:txBody>
      </p:sp>
      <p:sp>
        <p:nvSpPr>
          <p:cNvPr id="9" name="Text Box 7">
            <a:extLst>
              <a:ext uri="{FF2B5EF4-FFF2-40B4-BE49-F238E27FC236}">
                <a16:creationId xmlns:a16="http://schemas.microsoft.com/office/drawing/2014/main" id="{24546536-C824-4C55-A656-48B41F04B353}"/>
              </a:ext>
            </a:extLst>
          </p:cNvPr>
          <p:cNvSpPr txBox="1">
            <a:spLocks noChangeArrowheads="1"/>
          </p:cNvSpPr>
          <p:nvPr/>
        </p:nvSpPr>
        <p:spPr bwMode="auto">
          <a:xfrm>
            <a:off x="1715202" y="5055201"/>
            <a:ext cx="1786708" cy="370101"/>
          </a:xfrm>
          <a:prstGeom prst="rect">
            <a:avLst/>
          </a:prstGeom>
          <a:noFill/>
          <a:ln w="12700">
            <a:noFill/>
            <a:miter lim="800000"/>
            <a:headEnd/>
            <a:tailEnd/>
          </a:ln>
          <a:effectLst/>
        </p:spPr>
        <p:txBody>
          <a:bodyPr wrap="none">
            <a:spAutoFit/>
          </a:bodyPr>
          <a:lstStyle/>
          <a:p>
            <a:r>
              <a:rPr lang="en-US" sz="1805" b="1" dirty="0">
                <a:latin typeface="+mn-lt"/>
              </a:rPr>
              <a:t>Sample Std. Dev.</a:t>
            </a:r>
          </a:p>
        </p:txBody>
      </p:sp>
      <p:sp>
        <p:nvSpPr>
          <p:cNvPr id="10" name="Text Box 8">
            <a:extLst>
              <a:ext uri="{FF2B5EF4-FFF2-40B4-BE49-F238E27FC236}">
                <a16:creationId xmlns:a16="http://schemas.microsoft.com/office/drawing/2014/main" id="{599E67C8-37E9-45C2-B8C7-C2398AE2C46E}"/>
              </a:ext>
            </a:extLst>
          </p:cNvPr>
          <p:cNvSpPr txBox="1">
            <a:spLocks noChangeArrowheads="1"/>
          </p:cNvSpPr>
          <p:nvPr/>
        </p:nvSpPr>
        <p:spPr bwMode="auto">
          <a:xfrm>
            <a:off x="3428859" y="3780460"/>
            <a:ext cx="1208536" cy="647870"/>
          </a:xfrm>
          <a:prstGeom prst="rect">
            <a:avLst/>
          </a:prstGeom>
          <a:noFill/>
          <a:ln w="12700">
            <a:noFill/>
            <a:miter lim="800000"/>
            <a:headEnd/>
            <a:tailEnd/>
          </a:ln>
          <a:effectLst/>
        </p:spPr>
        <p:txBody>
          <a:bodyPr wrap="none">
            <a:spAutoFit/>
          </a:bodyPr>
          <a:lstStyle/>
          <a:p>
            <a:r>
              <a:rPr lang="en-US" sz="1805" b="1" dirty="0">
                <a:latin typeface="+mn-lt"/>
              </a:rPr>
              <a:t>Sample #1</a:t>
            </a:r>
          </a:p>
          <a:p>
            <a:r>
              <a:rPr lang="en-US" sz="1805" b="1" dirty="0">
                <a:latin typeface="+mn-lt"/>
              </a:rPr>
              <a:t>Ford Focus</a:t>
            </a:r>
          </a:p>
        </p:txBody>
      </p:sp>
      <p:sp>
        <p:nvSpPr>
          <p:cNvPr id="11" name="Text Box 9">
            <a:extLst>
              <a:ext uri="{FF2B5EF4-FFF2-40B4-BE49-F238E27FC236}">
                <a16:creationId xmlns:a16="http://schemas.microsoft.com/office/drawing/2014/main" id="{EEF0507B-C0F6-4C8E-ACB6-4B31BD078E06}"/>
              </a:ext>
            </a:extLst>
          </p:cNvPr>
          <p:cNvSpPr txBox="1">
            <a:spLocks noChangeArrowheads="1"/>
          </p:cNvSpPr>
          <p:nvPr/>
        </p:nvSpPr>
        <p:spPr bwMode="auto">
          <a:xfrm>
            <a:off x="4811235" y="3780460"/>
            <a:ext cx="1555169" cy="647870"/>
          </a:xfrm>
          <a:prstGeom prst="rect">
            <a:avLst/>
          </a:prstGeom>
          <a:noFill/>
          <a:ln w="12700">
            <a:noFill/>
            <a:miter lim="800000"/>
            <a:headEnd/>
            <a:tailEnd/>
          </a:ln>
          <a:effectLst/>
        </p:spPr>
        <p:txBody>
          <a:bodyPr wrap="none">
            <a:spAutoFit/>
          </a:bodyPr>
          <a:lstStyle/>
          <a:p>
            <a:r>
              <a:rPr lang="en-US" sz="1805" b="1" dirty="0">
                <a:latin typeface="+mn-lt"/>
              </a:rPr>
              <a:t>Sample #2</a:t>
            </a:r>
          </a:p>
          <a:p>
            <a:r>
              <a:rPr lang="en-US" sz="1805" b="1" dirty="0">
                <a:latin typeface="+mn-lt"/>
              </a:rPr>
              <a:t>Toyota Corolla</a:t>
            </a:r>
          </a:p>
        </p:txBody>
      </p:sp>
      <p:sp>
        <p:nvSpPr>
          <p:cNvPr id="12" name="Text Box 10">
            <a:extLst>
              <a:ext uri="{FF2B5EF4-FFF2-40B4-BE49-F238E27FC236}">
                <a16:creationId xmlns:a16="http://schemas.microsoft.com/office/drawing/2014/main" id="{C0940CC1-099D-4C5D-B8EC-A23C7F6F5CA1}"/>
              </a:ext>
            </a:extLst>
          </p:cNvPr>
          <p:cNvSpPr txBox="1">
            <a:spLocks noChangeArrowheads="1"/>
          </p:cNvSpPr>
          <p:nvPr/>
        </p:nvSpPr>
        <p:spPr bwMode="auto">
          <a:xfrm>
            <a:off x="3488471" y="4396346"/>
            <a:ext cx="2190536" cy="370101"/>
          </a:xfrm>
          <a:prstGeom prst="rect">
            <a:avLst/>
          </a:prstGeom>
          <a:noFill/>
          <a:ln w="12700">
            <a:noFill/>
            <a:miter lim="800000"/>
            <a:headEnd/>
            <a:tailEnd/>
          </a:ln>
          <a:effectLst/>
        </p:spPr>
        <p:txBody>
          <a:bodyPr wrap="none">
            <a:spAutoFit/>
          </a:bodyPr>
          <a:lstStyle/>
          <a:p>
            <a:pPr algn="l"/>
            <a:r>
              <a:rPr lang="en-US" sz="1805" dirty="0">
                <a:latin typeface="+mn-lt"/>
              </a:rPr>
              <a:t>24 cars	 </a:t>
            </a:r>
            <a:r>
              <a:rPr lang="en-US" sz="1805" i="1" dirty="0">
                <a:latin typeface="+mn-lt"/>
              </a:rPr>
              <a:t>       </a:t>
            </a:r>
            <a:r>
              <a:rPr lang="en-US" sz="1805" dirty="0">
                <a:latin typeface="+mn-lt"/>
              </a:rPr>
              <a:t>28 cars</a:t>
            </a:r>
          </a:p>
        </p:txBody>
      </p:sp>
      <p:sp>
        <p:nvSpPr>
          <p:cNvPr id="13" name="Text Box 11">
            <a:extLst>
              <a:ext uri="{FF2B5EF4-FFF2-40B4-BE49-F238E27FC236}">
                <a16:creationId xmlns:a16="http://schemas.microsoft.com/office/drawing/2014/main" id="{0EACB55F-88CA-4B23-A96E-066886139941}"/>
              </a:ext>
            </a:extLst>
          </p:cNvPr>
          <p:cNvSpPr txBox="1">
            <a:spLocks noChangeArrowheads="1"/>
          </p:cNvSpPr>
          <p:nvPr/>
        </p:nvSpPr>
        <p:spPr bwMode="auto">
          <a:xfrm>
            <a:off x="3491364" y="4725773"/>
            <a:ext cx="2414444" cy="370101"/>
          </a:xfrm>
          <a:prstGeom prst="rect">
            <a:avLst/>
          </a:prstGeom>
          <a:noFill/>
          <a:ln w="12700">
            <a:noFill/>
            <a:miter lim="800000"/>
            <a:headEnd/>
            <a:tailEnd/>
          </a:ln>
          <a:effectLst/>
        </p:spPr>
        <p:txBody>
          <a:bodyPr wrap="none">
            <a:spAutoFit/>
          </a:bodyPr>
          <a:lstStyle/>
          <a:p>
            <a:r>
              <a:rPr lang="en-US" sz="1805" dirty="0">
                <a:latin typeface="+mn-lt"/>
              </a:rPr>
              <a:t>29.8 mpg         27.3 mpg</a:t>
            </a:r>
          </a:p>
        </p:txBody>
      </p:sp>
      <p:sp>
        <p:nvSpPr>
          <p:cNvPr id="14" name="Text Box 12">
            <a:extLst>
              <a:ext uri="{FF2B5EF4-FFF2-40B4-BE49-F238E27FC236}">
                <a16:creationId xmlns:a16="http://schemas.microsoft.com/office/drawing/2014/main" id="{BFF29928-40EA-4944-AB41-3147DD507FBE}"/>
              </a:ext>
            </a:extLst>
          </p:cNvPr>
          <p:cNvSpPr txBox="1">
            <a:spLocks noChangeArrowheads="1"/>
          </p:cNvSpPr>
          <p:nvPr/>
        </p:nvSpPr>
        <p:spPr bwMode="auto">
          <a:xfrm>
            <a:off x="3482074" y="5055201"/>
            <a:ext cx="2414444" cy="370101"/>
          </a:xfrm>
          <a:prstGeom prst="rect">
            <a:avLst/>
          </a:prstGeom>
          <a:noFill/>
          <a:ln w="12700">
            <a:noFill/>
            <a:miter lim="800000"/>
            <a:headEnd/>
            <a:tailEnd/>
          </a:ln>
          <a:effectLst/>
        </p:spPr>
        <p:txBody>
          <a:bodyPr wrap="none">
            <a:spAutoFit/>
          </a:bodyPr>
          <a:lstStyle/>
          <a:p>
            <a:r>
              <a:rPr lang="en-US" sz="1805" dirty="0">
                <a:latin typeface="+mn-lt"/>
              </a:rPr>
              <a:t>2.56 mpg         1.81 mpg</a:t>
            </a:r>
          </a:p>
        </p:txBody>
      </p:sp>
    </p:spTree>
    <p:extLst>
      <p:ext uri="{BB962C8B-B14F-4D97-AF65-F5344CB8AC3E}">
        <p14:creationId xmlns:p14="http://schemas.microsoft.com/office/powerpoint/2010/main" val="119239730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slide(fromTop)">
                                      <p:cBhvr>
                                        <p:cTn id="11" dur="500"/>
                                        <p:tgtEl>
                                          <p:spTgt spid="10"/>
                                        </p:tgtEl>
                                      </p:cBhvr>
                                    </p:animEffect>
                                  </p:childTnLst>
                                </p:cTn>
                              </p:par>
                            </p:childTnLst>
                          </p:cTn>
                        </p:par>
                        <p:par>
                          <p:cTn id="12" fill="hold">
                            <p:stCondLst>
                              <p:cond delay="2000"/>
                            </p:stCondLst>
                            <p:childTnLst>
                              <p:par>
                                <p:cTn id="13" presetID="12" presetClass="entr" presetSubtype="1" fill="hold" grpId="0" nodeType="after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slide(fromTop)">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Left)">
                                      <p:cBhvr>
                                        <p:cTn id="20" dur="500"/>
                                        <p:tgtEl>
                                          <p:spTgt spid="12"/>
                                        </p:tgtEl>
                                      </p:cBhvr>
                                    </p:animEffect>
                                  </p:childTnLst>
                                </p:cTn>
                              </p:par>
                            </p:childTnLst>
                          </p:cTn>
                        </p:par>
                        <p:par>
                          <p:cTn id="21" fill="hold">
                            <p:stCondLst>
                              <p:cond delay="500"/>
                            </p:stCondLst>
                            <p:childTnLst>
                              <p:par>
                                <p:cTn id="22" presetID="12" presetClass="entr" presetSubtype="8" fill="hold" grpId="0" nodeType="afterEffect">
                                  <p:stCondLst>
                                    <p:cond delay="1000"/>
                                  </p:stCondLst>
                                  <p:childTnLst>
                                    <p:set>
                                      <p:cBhvr>
                                        <p:cTn id="23" dur="1" fill="hold">
                                          <p:stCondLst>
                                            <p:cond delay="0"/>
                                          </p:stCondLst>
                                        </p:cTn>
                                        <p:tgtEl>
                                          <p:spTgt spid="7"/>
                                        </p:tgtEl>
                                        <p:attrNameLst>
                                          <p:attrName>style.visibility</p:attrName>
                                        </p:attrNameLst>
                                      </p:cBhvr>
                                      <p:to>
                                        <p:strVal val="visible"/>
                                      </p:to>
                                    </p:set>
                                    <p:animEffect transition="in" filter="slide(from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lide(fromLeft)">
                                      <p:cBhvr>
                                        <p:cTn id="29" dur="500"/>
                                        <p:tgtEl>
                                          <p:spTgt spid="13"/>
                                        </p:tgtEl>
                                      </p:cBhvr>
                                    </p:animEffect>
                                  </p:childTnLst>
                                </p:cTn>
                              </p:par>
                            </p:childTnLst>
                          </p:cTn>
                        </p:par>
                        <p:par>
                          <p:cTn id="30" fill="hold">
                            <p:stCondLst>
                              <p:cond delay="500"/>
                            </p:stCondLst>
                            <p:childTnLst>
                              <p:par>
                                <p:cTn id="31" presetID="12" presetClass="entr" presetSubtype="8" fill="hold" grpId="0" nodeType="afterEffect">
                                  <p:stCondLst>
                                    <p:cond delay="1000"/>
                                  </p:stCondLst>
                                  <p:childTnLst>
                                    <p:set>
                                      <p:cBhvr>
                                        <p:cTn id="32" dur="1" fill="hold">
                                          <p:stCondLst>
                                            <p:cond delay="0"/>
                                          </p:stCondLst>
                                        </p:cTn>
                                        <p:tgtEl>
                                          <p:spTgt spid="8"/>
                                        </p:tgtEl>
                                        <p:attrNameLst>
                                          <p:attrName>style.visibility</p:attrName>
                                        </p:attrNameLst>
                                      </p:cBhvr>
                                      <p:to>
                                        <p:strVal val="visible"/>
                                      </p:to>
                                    </p:set>
                                    <p:animEffect transition="in" filter="slide(fromLeft)">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lide(fromLeft)">
                                      <p:cBhvr>
                                        <p:cTn id="38" dur="500"/>
                                        <p:tgtEl>
                                          <p:spTgt spid="14"/>
                                        </p:tgtEl>
                                      </p:cBhvr>
                                    </p:animEffect>
                                  </p:childTnLst>
                                </p:cTn>
                              </p:par>
                            </p:childTnLst>
                          </p:cTn>
                        </p:par>
                        <p:par>
                          <p:cTn id="39" fill="hold">
                            <p:stCondLst>
                              <p:cond delay="500"/>
                            </p:stCondLst>
                            <p:childTnLst>
                              <p:par>
                                <p:cTn id="40" presetID="12" presetClass="entr" presetSubtype="8" fill="hold" grpId="0" nodeType="afterEffect">
                                  <p:stCondLst>
                                    <p:cond delay="1000"/>
                                  </p:stCondLst>
                                  <p:childTnLst>
                                    <p:set>
                                      <p:cBhvr>
                                        <p:cTn id="41" dur="1" fill="hold">
                                          <p:stCondLst>
                                            <p:cond delay="0"/>
                                          </p:stCondLst>
                                        </p:cTn>
                                        <p:tgtEl>
                                          <p:spTgt spid="9"/>
                                        </p:tgtEl>
                                        <p:attrNameLst>
                                          <p:attrName>style.visibility</p:attrName>
                                        </p:attrNameLst>
                                      </p:cBhvr>
                                      <p:to>
                                        <p:strVal val="visible"/>
                                      </p:to>
                                    </p:set>
                                    <p:animEffect transition="in" filter="slide(fromLeft)">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1608138" y="2563656"/>
            <a:ext cx="1531188"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1 </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0</a:t>
            </a:r>
            <a:r>
              <a:rPr lang="en-US" sz="1805" baseline="-25000" dirty="0">
                <a:latin typeface="+mn-lt"/>
              </a:rPr>
              <a:t> </a:t>
            </a:r>
            <a:endParaRPr lang="en-US" sz="1805" dirty="0">
              <a:latin typeface="+mn-lt"/>
            </a:endParaRPr>
          </a:p>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a:t>
            </a:r>
            <a:r>
              <a:rPr lang="en-US" sz="1805" baseline="-25000" dirty="0">
                <a:latin typeface="+mn-lt"/>
              </a:rPr>
              <a:t>1 </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&gt; 0</a:t>
            </a:r>
          </a:p>
        </p:txBody>
      </p:sp>
      <p:sp>
        <p:nvSpPr>
          <p:cNvPr id="225285" name="Text Box 5"/>
          <p:cNvSpPr txBox="1">
            <a:spLocks noChangeArrowheads="1"/>
          </p:cNvSpPr>
          <p:nvPr/>
        </p:nvSpPr>
        <p:spPr bwMode="auto">
          <a:xfrm>
            <a:off x="1235075" y="2136356"/>
            <a:ext cx="2788264" cy="370101"/>
          </a:xfrm>
          <a:prstGeom prst="rect">
            <a:avLst/>
          </a:prstGeom>
          <a:noFill/>
          <a:ln w="12700">
            <a:noFill/>
            <a:miter lim="800000"/>
            <a:headEnd/>
            <a:tailEnd/>
          </a:ln>
          <a:effectLst/>
        </p:spPr>
        <p:txBody>
          <a:bodyPr wrap="none">
            <a:spAutoFit/>
          </a:bodyPr>
          <a:lstStyle/>
          <a:p>
            <a:pPr algn="l"/>
            <a:r>
              <a:rPr lang="en-US" sz="1805" dirty="0">
                <a:latin typeface="+mn-lt"/>
              </a:rPr>
              <a:t>1.  Develop the hypotheses.</a:t>
            </a:r>
          </a:p>
        </p:txBody>
      </p:sp>
      <p:sp>
        <p:nvSpPr>
          <p:cNvPr id="225380" name="Text Box 100"/>
          <p:cNvSpPr txBox="1">
            <a:spLocks noChangeArrowheads="1"/>
          </p:cNvSpPr>
          <p:nvPr/>
        </p:nvSpPr>
        <p:spPr bwMode="auto">
          <a:xfrm>
            <a:off x="693795" y="1684351"/>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p:sp>
        <p:nvSpPr>
          <p:cNvPr id="9" name="AutoShape 102"/>
          <p:cNvSpPr>
            <a:spLocks noChangeArrowheads="1"/>
          </p:cNvSpPr>
          <p:nvPr/>
        </p:nvSpPr>
        <p:spPr bwMode="auto">
          <a:xfrm>
            <a:off x="3049097" y="2560849"/>
            <a:ext cx="1902752" cy="401042"/>
          </a:xfrm>
          <a:prstGeom prst="wedgeRoundRectCallout">
            <a:avLst>
              <a:gd name="adj1" fmla="val -32255"/>
              <a:gd name="adj2" fmla="val -15181"/>
              <a:gd name="adj3" fmla="val 16667"/>
            </a:avLst>
          </a:prstGeom>
          <a:noFill/>
          <a:ln w="12700">
            <a:noFill/>
            <a:miter lim="800000"/>
            <a:headEnd/>
            <a:tailEnd/>
          </a:ln>
          <a:effectLst/>
          <a:scene3d>
            <a:camera prst="orthographicFront">
              <a:rot lat="0" lon="0" rev="0"/>
            </a:camera>
            <a:lightRig rig="balanced" dir="t">
              <a:rot lat="0" lon="0" rev="8700000"/>
            </a:lightRig>
          </a:scene3d>
          <a:sp3d>
            <a:bevelT w="190500" h="38100"/>
          </a:sp3d>
          <a:extLst/>
        </p:spPr>
        <p:txBody>
          <a:bodyPr lIns="0" tIns="0" rIns="0" bIns="0" anchor="ctr" anchorCtr="1"/>
          <a:lstStyle/>
          <a:p>
            <a:pPr algn="l"/>
            <a:r>
              <a:rPr lang="en-US" sz="1805" dirty="0">
                <a:latin typeface="+mn-lt"/>
              </a:rPr>
              <a:t>(right-tailed test)</a:t>
            </a:r>
          </a:p>
        </p:txBody>
      </p:sp>
      <p:sp>
        <p:nvSpPr>
          <p:cNvPr id="10" name="Rectangle 2"/>
          <p:cNvSpPr>
            <a:spLocks noChangeArrowheads="1"/>
          </p:cNvSpPr>
          <p:nvPr/>
        </p:nvSpPr>
        <p:spPr bwMode="auto">
          <a:xfrm>
            <a:off x="545123" y="1030121"/>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
        <p:nvSpPr>
          <p:cNvPr id="8" name="Text Box 97">
            <a:extLst>
              <a:ext uri="{FF2B5EF4-FFF2-40B4-BE49-F238E27FC236}">
                <a16:creationId xmlns:a16="http://schemas.microsoft.com/office/drawing/2014/main" id="{62C3CECE-A112-4565-BEA8-81EEB3FC7FC6}"/>
              </a:ext>
            </a:extLst>
          </p:cNvPr>
          <p:cNvSpPr txBox="1">
            <a:spLocks noChangeArrowheads="1"/>
          </p:cNvSpPr>
          <p:nvPr/>
        </p:nvSpPr>
        <p:spPr bwMode="auto">
          <a:xfrm>
            <a:off x="1770234" y="3468288"/>
            <a:ext cx="7373766" cy="981166"/>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where:</a:t>
            </a:r>
          </a:p>
          <a:p>
            <a:pPr algn="l">
              <a:lnSpc>
                <a:spcPct val="90000"/>
              </a:lnSpc>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1</a:t>
            </a:r>
            <a:r>
              <a:rPr lang="en-US" sz="1805" dirty="0">
                <a:latin typeface="+mn-lt"/>
              </a:rPr>
              <a:t> = mean miles-per-gallon for the population of Ford Focus cars</a:t>
            </a:r>
          </a:p>
          <a:p>
            <a:pPr algn="l">
              <a:lnSpc>
                <a:spcPct val="90000"/>
              </a:lnSpc>
              <a:spcBef>
                <a:spcPct val="20000"/>
              </a:spcBef>
              <a:buClr>
                <a:srgbClr val="66FFFF"/>
              </a:buClr>
              <a:buSzPct val="75000"/>
              <a:buFont typeface="Monotype Sorts" pitchFamily="2" charset="2"/>
              <a:buNone/>
            </a:pPr>
            <a:r>
              <a:rPr lang="en-US" sz="1805" i="1"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 mean miles-per-gallon for the population of Toyota Corolla cars</a:t>
            </a:r>
          </a:p>
        </p:txBody>
      </p:sp>
    </p:spTree>
    <p:extLst>
      <p:ext uri="{BB962C8B-B14F-4D97-AF65-F5344CB8AC3E}">
        <p14:creationId xmlns:p14="http://schemas.microsoft.com/office/powerpoint/2010/main" val="116564408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225285"/>
                                        </p:tgtEl>
                                        <p:attrNameLst>
                                          <p:attrName>style.visibility</p:attrName>
                                        </p:attrNameLst>
                                      </p:cBhvr>
                                      <p:to>
                                        <p:strVal val="visible"/>
                                      </p:to>
                                    </p:set>
                                    <p:anim calcmode="lin" valueType="num">
                                      <p:cBhvr>
                                        <p:cTn id="7" dur="500" fill="hold"/>
                                        <p:tgtEl>
                                          <p:spTgt spid="225285"/>
                                        </p:tgtEl>
                                        <p:attrNameLst>
                                          <p:attrName>ppt_w</p:attrName>
                                        </p:attrNameLst>
                                      </p:cBhvr>
                                      <p:tavLst>
                                        <p:tav tm="0">
                                          <p:val>
                                            <p:strVal val="2/3*#ppt_w"/>
                                          </p:val>
                                        </p:tav>
                                        <p:tav tm="100000">
                                          <p:val>
                                            <p:strVal val="#ppt_w"/>
                                          </p:val>
                                        </p:tav>
                                      </p:tavLst>
                                    </p:anim>
                                    <p:anim calcmode="lin" valueType="num">
                                      <p:cBhvr>
                                        <p:cTn id="8" dur="500" fill="hold"/>
                                        <p:tgtEl>
                                          <p:spTgt spid="225285"/>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225282"/>
                                        </p:tgtEl>
                                        <p:attrNameLst>
                                          <p:attrName>style.visibility</p:attrName>
                                        </p:attrNameLst>
                                      </p:cBhvr>
                                      <p:to>
                                        <p:strVal val="visible"/>
                                      </p:to>
                                    </p:set>
                                    <p:animEffect transition="in" filter="slide(fromTop)">
                                      <p:cBhvr>
                                        <p:cTn id="13" dur="500"/>
                                        <p:tgtEl>
                                          <p:spTgt spid="225282"/>
                                        </p:tgtEl>
                                      </p:cBhvr>
                                    </p:animEffect>
                                  </p:childTnLst>
                                </p:cTn>
                              </p:par>
                            </p:childTnLst>
                          </p:cTn>
                        </p:par>
                        <p:par>
                          <p:cTn id="14" fill="hold">
                            <p:stCondLst>
                              <p:cond delay="500"/>
                            </p:stCondLst>
                            <p:childTnLst>
                              <p:par>
                                <p:cTn id="15" presetID="9" presetClass="entr" presetSubtype="0" fill="hold" grpId="0" nodeType="afterEffect">
                                  <p:stCondLst>
                                    <p:cond delay="100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par>
                          <p:cTn id="18" fill="hold">
                            <p:stCondLst>
                              <p:cond delay="2000"/>
                            </p:stCondLst>
                            <p:childTnLst>
                              <p:par>
                                <p:cTn id="19" presetID="3" presetClass="entr" presetSubtype="10" fill="hold" grpId="0" nodeType="afterEffect">
                                  <p:stCondLst>
                                    <p:cond delay="200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autoUpdateAnimBg="0"/>
      <p:bldP spid="225285" grpId="0" autoUpdateAnimBg="0"/>
      <p:bldP spid="9" grpId="0"/>
      <p:bldP spid="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3577" y="1109722"/>
            <a:ext cx="7772400" cy="768824"/>
          </a:xfrm>
          <a:noFill/>
          <a:ln/>
        </p:spPr>
        <p:txBody>
          <a:bodyPr>
            <a:noAutofit/>
          </a:bodyPr>
          <a:lstStyle/>
          <a:p>
            <a:r>
              <a:rPr lang="en-US" sz="2400" dirty="0"/>
              <a:t>Inferences About the Difference Between Two Population Means:  </a:t>
            </a:r>
            <a:r>
              <a:rPr lang="en-US" sz="2400" i="1" dirty="0">
                <a:latin typeface="Symbol" pitchFamily="18" charset="2"/>
              </a:rPr>
              <a:t>s</a:t>
            </a:r>
            <a:r>
              <a:rPr lang="en-US" sz="2400" baseline="-25000" dirty="0"/>
              <a:t> 1</a:t>
            </a:r>
            <a:r>
              <a:rPr lang="en-US" sz="2400" dirty="0"/>
              <a:t> and </a:t>
            </a:r>
            <a:r>
              <a:rPr lang="en-US" sz="2400" i="1" dirty="0">
                <a:latin typeface="Symbol" pitchFamily="18" charset="2"/>
              </a:rPr>
              <a:t>s</a:t>
            </a:r>
            <a:r>
              <a:rPr lang="en-US" sz="2400" baseline="-25000" dirty="0"/>
              <a:t> 2</a:t>
            </a:r>
            <a:r>
              <a:rPr lang="en-US" sz="2400" dirty="0"/>
              <a:t> Known</a:t>
            </a:r>
          </a:p>
        </p:txBody>
      </p:sp>
      <p:sp>
        <p:nvSpPr>
          <p:cNvPr id="6147" name="Rectangle 3"/>
          <p:cNvSpPr>
            <a:spLocks noGrp="1" noChangeArrowheads="1"/>
          </p:cNvSpPr>
          <p:nvPr>
            <p:ph idx="1"/>
          </p:nvPr>
        </p:nvSpPr>
        <p:spPr>
          <a:xfrm>
            <a:off x="685800" y="2292073"/>
            <a:ext cx="7772400" cy="799633"/>
          </a:xfrm>
          <a:noFill/>
          <a:ln/>
        </p:spPr>
        <p:txBody>
          <a:bodyPr>
            <a:normAutofit fontScale="92500" lnSpcReduction="10000"/>
          </a:bodyPr>
          <a:lstStyle/>
          <a:p>
            <a:pPr marL="260214" indent="-260214"/>
            <a:r>
              <a:rPr lang="en-US" dirty="0"/>
              <a:t>Interval Estimation of </a:t>
            </a:r>
            <a:r>
              <a:rPr lang="en-US" i="1" dirty="0">
                <a:latin typeface="Symbol" pitchFamily="18" charset="2"/>
              </a:rPr>
              <a:t>m</a:t>
            </a:r>
            <a:r>
              <a:rPr lang="en-US" dirty="0"/>
              <a:t> </a:t>
            </a:r>
            <a:r>
              <a:rPr lang="en-US" baseline="-25000" dirty="0"/>
              <a:t>1</a:t>
            </a:r>
            <a:r>
              <a:rPr lang="en-US" dirty="0"/>
              <a:t> – </a:t>
            </a:r>
            <a:r>
              <a:rPr lang="en-US" i="1" dirty="0">
                <a:latin typeface="Symbol" pitchFamily="18" charset="2"/>
              </a:rPr>
              <a:t>m</a:t>
            </a:r>
            <a:r>
              <a:rPr lang="en-US" dirty="0"/>
              <a:t> </a:t>
            </a:r>
            <a:r>
              <a:rPr lang="en-US" baseline="-25000" dirty="0"/>
              <a:t>2</a:t>
            </a:r>
          </a:p>
          <a:p>
            <a:pPr marL="260214" indent="-260214"/>
            <a:r>
              <a:rPr lang="en-US" dirty="0"/>
              <a:t>Hypothesis Tests About </a:t>
            </a:r>
            <a:r>
              <a:rPr lang="en-US" i="1" dirty="0">
                <a:latin typeface="Symbol" pitchFamily="18" charset="2"/>
              </a:rPr>
              <a:t>m</a:t>
            </a:r>
            <a:r>
              <a:rPr lang="en-US" dirty="0"/>
              <a:t> </a:t>
            </a:r>
            <a:r>
              <a:rPr lang="en-US" baseline="-25000" dirty="0"/>
              <a:t>1</a:t>
            </a:r>
            <a:r>
              <a:rPr lang="en-US" dirty="0"/>
              <a:t> – </a:t>
            </a:r>
            <a:r>
              <a:rPr lang="en-US" i="1" dirty="0">
                <a:latin typeface="Symbol" pitchFamily="18" charset="2"/>
              </a:rPr>
              <a:t>m</a:t>
            </a:r>
            <a:r>
              <a:rPr lang="en-US" dirty="0"/>
              <a:t> </a:t>
            </a:r>
            <a:r>
              <a:rPr lang="en-US" baseline="-25000" dirty="0"/>
              <a:t>2</a:t>
            </a:r>
            <a:endParaRPr lang="en-US" dirty="0"/>
          </a:p>
        </p:txBody>
      </p:sp>
    </p:spTree>
    <p:extLst>
      <p:ext uri="{BB962C8B-B14F-4D97-AF65-F5344CB8AC3E}">
        <p14:creationId xmlns:p14="http://schemas.microsoft.com/office/powerpoint/2010/main" val="4215377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400" name="Text Box 96"/>
          <p:cNvSpPr txBox="1">
            <a:spLocks noChangeArrowheads="1"/>
          </p:cNvSpPr>
          <p:nvPr/>
        </p:nvSpPr>
        <p:spPr bwMode="auto">
          <a:xfrm>
            <a:off x="1238250" y="2238554"/>
            <a:ext cx="3439403" cy="370101"/>
          </a:xfrm>
          <a:prstGeom prst="rect">
            <a:avLst/>
          </a:prstGeom>
          <a:noFill/>
          <a:ln w="12700">
            <a:noFill/>
            <a:miter lim="800000"/>
            <a:headEnd/>
            <a:tailEnd/>
          </a:ln>
          <a:effectLst/>
        </p:spPr>
        <p:txBody>
          <a:bodyPr wrap="none">
            <a:spAutoFit/>
          </a:bodyPr>
          <a:lstStyle/>
          <a:p>
            <a:pPr algn="l"/>
            <a:r>
              <a:rPr lang="en-US" sz="1805" dirty="0">
                <a:latin typeface="+mn-lt"/>
              </a:rPr>
              <a:t>2.  Specify the level of significance.</a:t>
            </a:r>
          </a:p>
        </p:txBody>
      </p:sp>
      <p:sp>
        <p:nvSpPr>
          <p:cNvPr id="226402" name="Text Box 98"/>
          <p:cNvSpPr txBox="1">
            <a:spLocks noChangeArrowheads="1"/>
          </p:cNvSpPr>
          <p:nvPr/>
        </p:nvSpPr>
        <p:spPr bwMode="auto">
          <a:xfrm>
            <a:off x="1255713" y="2854440"/>
            <a:ext cx="4094006" cy="370101"/>
          </a:xfrm>
          <a:prstGeom prst="rect">
            <a:avLst/>
          </a:prstGeom>
          <a:noFill/>
          <a:ln w="12700">
            <a:noFill/>
            <a:miter lim="800000"/>
            <a:headEnd/>
            <a:tailEnd/>
          </a:ln>
          <a:effectLst/>
        </p:spPr>
        <p:txBody>
          <a:bodyPr wrap="none">
            <a:spAutoFit/>
          </a:bodyPr>
          <a:lstStyle/>
          <a:p>
            <a:pPr algn="l"/>
            <a:r>
              <a:rPr lang="en-US" sz="1805" dirty="0">
                <a:latin typeface="+mn-lt"/>
              </a:rPr>
              <a:t>3.  Compute the value of the test statistic.</a:t>
            </a:r>
          </a:p>
        </p:txBody>
      </p:sp>
      <p:sp>
        <p:nvSpPr>
          <p:cNvPr id="226403" name="Text Box 99"/>
          <p:cNvSpPr txBox="1">
            <a:spLocks noChangeArrowheads="1"/>
          </p:cNvSpPr>
          <p:nvPr/>
        </p:nvSpPr>
        <p:spPr bwMode="auto">
          <a:xfrm>
            <a:off x="4958952" y="2238554"/>
            <a:ext cx="896399" cy="370101"/>
          </a:xfrm>
          <a:prstGeom prst="rect">
            <a:avLst/>
          </a:prstGeom>
          <a:noFill/>
          <a:ln w="12700">
            <a:noFill/>
            <a:miter lim="800000"/>
            <a:headEnd/>
            <a:tailEnd/>
          </a:ln>
          <a:effectLst/>
        </p:spPr>
        <p:txBody>
          <a:bodyPr wrap="none">
            <a:spAutoFit/>
          </a:bodyPr>
          <a:lstStyle/>
          <a:p>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226414" name="Text Box 110"/>
          <p:cNvSpPr txBox="1">
            <a:spLocks noChangeArrowheads="1"/>
          </p:cNvSpPr>
          <p:nvPr/>
        </p:nvSpPr>
        <p:spPr bwMode="auto">
          <a:xfrm>
            <a:off x="693795" y="1688239"/>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mc:AlternateContent xmlns:mc="http://schemas.openxmlformats.org/markup-compatibility/2006" xmlns:a14="http://schemas.microsoft.com/office/drawing/2010/main">
        <mc:Choice Requires="a14">
          <p:sp>
            <p:nvSpPr>
              <p:cNvPr id="13" name="TextBox 12"/>
              <p:cNvSpPr txBox="1"/>
              <p:nvPr/>
            </p:nvSpPr>
            <p:spPr>
              <a:xfrm>
                <a:off x="2985459" y="3324676"/>
                <a:ext cx="3516540"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𝑡</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r>
                                <a:rPr lang="en-US" sz="1805" i="1">
                                  <a:latin typeface="Cambria Math"/>
                                </a:rPr>
                                <m:t>29.8−27.3</m:t>
                              </m:r>
                            </m:e>
                          </m:d>
                          <m:r>
                            <a:rPr lang="en-US" sz="1805" i="1">
                              <a:latin typeface="Cambria Math"/>
                            </a:rPr>
                            <m:t>−0</m:t>
                          </m:r>
                        </m:num>
                        <m:den>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(2.56)</m:t>
                                      </m:r>
                                    </m:e>
                                    <m:sup>
                                      <m:r>
                                        <a:rPr lang="en-US" sz="1805" i="1">
                                          <a:latin typeface="Cambria Math"/>
                                        </a:rPr>
                                        <m:t>2</m:t>
                                      </m:r>
                                    </m:sup>
                                  </m:sSup>
                                </m:num>
                                <m:den>
                                  <m:r>
                                    <a:rPr lang="en-US" sz="1805" i="1">
                                      <a:latin typeface="Cambria Math"/>
                                    </a:rPr>
                                    <m:t>24</m:t>
                                  </m:r>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(1.81)</m:t>
                                      </m:r>
                                    </m:e>
                                    <m:sup>
                                      <m:r>
                                        <a:rPr lang="en-US" sz="1805" i="1">
                                          <a:latin typeface="Cambria Math"/>
                                        </a:rPr>
                                        <m:t>2</m:t>
                                      </m:r>
                                    </m:sup>
                                  </m:sSup>
                                </m:num>
                                <m:den>
                                  <m:r>
                                    <a:rPr lang="en-US" sz="1805" i="1">
                                      <a:latin typeface="Cambria Math"/>
                                    </a:rPr>
                                    <m:t>28</m:t>
                                  </m:r>
                                </m:den>
                              </m:f>
                            </m:e>
                          </m:rad>
                        </m:den>
                      </m:f>
                      <m:r>
                        <a:rPr lang="en-US" sz="1805" i="1">
                          <a:latin typeface="Cambria Math"/>
                        </a:rPr>
                        <m:t>=  4.003</m:t>
                      </m:r>
                    </m:oMath>
                  </m:oMathPara>
                </a14:m>
                <a:endParaRPr lang="en-US" sz="1805" dirty="0">
                  <a:latin typeface="+mn-lt"/>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985459" y="3324676"/>
                <a:ext cx="3516540" cy="976806"/>
              </a:xfrm>
              <a:prstGeom prst="rect">
                <a:avLst/>
              </a:prstGeom>
              <a:blipFill>
                <a:blip r:embed="rId3"/>
                <a:stretch>
                  <a:fillRect/>
                </a:stretch>
              </a:blipFill>
              <a:effectLst/>
            </p:spPr>
            <p:txBody>
              <a:bodyPr/>
              <a:lstStyle/>
              <a:p>
                <a:r>
                  <a:rPr lang="en-US">
                    <a:noFill/>
                  </a:rPr>
                  <a:t> </a:t>
                </a:r>
              </a:p>
            </p:txBody>
          </p:sp>
        </mc:Fallback>
      </mc:AlternateContent>
      <p:sp>
        <p:nvSpPr>
          <p:cNvPr id="12" name="Rectangle 2"/>
          <p:cNvSpPr>
            <a:spLocks noChangeArrowheads="1"/>
          </p:cNvSpPr>
          <p:nvPr/>
        </p:nvSpPr>
        <p:spPr bwMode="auto">
          <a:xfrm>
            <a:off x="562707" y="1002182"/>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Tree>
    <p:extLst>
      <p:ext uri="{BB962C8B-B14F-4D97-AF65-F5344CB8AC3E}">
        <p14:creationId xmlns:p14="http://schemas.microsoft.com/office/powerpoint/2010/main" val="324644792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226400"/>
                                        </p:tgtEl>
                                        <p:attrNameLst>
                                          <p:attrName>style.visibility</p:attrName>
                                        </p:attrNameLst>
                                      </p:cBhvr>
                                      <p:to>
                                        <p:strVal val="visible"/>
                                      </p:to>
                                    </p:set>
                                    <p:anim calcmode="lin" valueType="num">
                                      <p:cBhvr>
                                        <p:cTn id="7" dur="500" fill="hold"/>
                                        <p:tgtEl>
                                          <p:spTgt spid="226400"/>
                                        </p:tgtEl>
                                        <p:attrNameLst>
                                          <p:attrName>ppt_w</p:attrName>
                                        </p:attrNameLst>
                                      </p:cBhvr>
                                      <p:tavLst>
                                        <p:tav tm="0">
                                          <p:val>
                                            <p:strVal val="2/3*#ppt_w"/>
                                          </p:val>
                                        </p:tav>
                                        <p:tav tm="100000">
                                          <p:val>
                                            <p:strVal val="#ppt_w"/>
                                          </p:val>
                                        </p:tav>
                                      </p:tavLst>
                                    </p:anim>
                                    <p:anim calcmode="lin" valueType="num">
                                      <p:cBhvr>
                                        <p:cTn id="8" dur="500" fill="hold"/>
                                        <p:tgtEl>
                                          <p:spTgt spid="226400"/>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1" fill="hold" grpId="0" nodeType="afterEffect">
                                  <p:stCondLst>
                                    <p:cond delay="1250"/>
                                  </p:stCondLst>
                                  <p:childTnLst>
                                    <p:set>
                                      <p:cBhvr>
                                        <p:cTn id="11" dur="1" fill="hold">
                                          <p:stCondLst>
                                            <p:cond delay="0"/>
                                          </p:stCondLst>
                                        </p:cTn>
                                        <p:tgtEl>
                                          <p:spTgt spid="226403"/>
                                        </p:tgtEl>
                                        <p:attrNameLst>
                                          <p:attrName>style.visibility</p:attrName>
                                        </p:attrNameLst>
                                      </p:cBhvr>
                                      <p:to>
                                        <p:strVal val="visible"/>
                                      </p:to>
                                    </p:set>
                                    <p:animEffect transition="in" filter="slide(fromTop)">
                                      <p:cBhvr>
                                        <p:cTn id="12" dur="500"/>
                                        <p:tgtEl>
                                          <p:spTgt spid="22640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226402"/>
                                        </p:tgtEl>
                                        <p:attrNameLst>
                                          <p:attrName>style.visibility</p:attrName>
                                        </p:attrNameLst>
                                      </p:cBhvr>
                                      <p:to>
                                        <p:strVal val="visible"/>
                                      </p:to>
                                    </p:set>
                                    <p:anim calcmode="lin" valueType="num">
                                      <p:cBhvr>
                                        <p:cTn id="17" dur="500" fill="hold"/>
                                        <p:tgtEl>
                                          <p:spTgt spid="226402"/>
                                        </p:tgtEl>
                                        <p:attrNameLst>
                                          <p:attrName>ppt_w</p:attrName>
                                        </p:attrNameLst>
                                      </p:cBhvr>
                                      <p:tavLst>
                                        <p:tav tm="0">
                                          <p:val>
                                            <p:strVal val="2/3*#ppt_w"/>
                                          </p:val>
                                        </p:tav>
                                        <p:tav tm="100000">
                                          <p:val>
                                            <p:strVal val="#ppt_w"/>
                                          </p:val>
                                        </p:tav>
                                      </p:tavLst>
                                    </p:anim>
                                    <p:anim calcmode="lin" valueType="num">
                                      <p:cBhvr>
                                        <p:cTn id="18" dur="500" fill="hold"/>
                                        <p:tgtEl>
                                          <p:spTgt spid="226402"/>
                                        </p:tgtEl>
                                        <p:attrNameLst>
                                          <p:attrName>ppt_h</p:attrName>
                                        </p:attrNameLst>
                                      </p:cBhvr>
                                      <p:tavLst>
                                        <p:tav tm="0">
                                          <p:val>
                                            <p:strVal val="2/3*#ppt_h"/>
                                          </p:val>
                                        </p:tav>
                                        <p:tav tm="100000">
                                          <p:val>
                                            <p:strVal val="#ppt_h"/>
                                          </p:val>
                                        </p:tav>
                                      </p:tavLst>
                                    </p:anim>
                                  </p:childTnLst>
                                </p:cTn>
                              </p:par>
                            </p:childTnLst>
                          </p:cTn>
                        </p:par>
                        <p:par>
                          <p:cTn id="19" fill="hold">
                            <p:stCondLst>
                              <p:cond delay="500"/>
                            </p:stCondLst>
                            <p:childTnLst>
                              <p:par>
                                <p:cTn id="20" presetID="22" presetClass="entr" presetSubtype="8" fill="hold" grpId="0" nodeType="afterEffect">
                                  <p:stCondLst>
                                    <p:cond delay="125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400" grpId="0" autoUpdateAnimBg="0"/>
      <p:bldP spid="226402" grpId="0" autoUpdateAnimBg="0"/>
      <p:bldP spid="226403" grpId="0" autoUpdateAnimBg="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95" name="Text Box 95"/>
          <p:cNvSpPr txBox="1">
            <a:spLocks noChangeArrowheads="1"/>
          </p:cNvSpPr>
          <p:nvPr/>
        </p:nvSpPr>
        <p:spPr bwMode="auto">
          <a:xfrm>
            <a:off x="693794" y="1689535"/>
            <a:ext cx="2210926"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Approach</a:t>
            </a:r>
          </a:p>
        </p:txBody>
      </p:sp>
      <p:sp>
        <p:nvSpPr>
          <p:cNvPr id="332898" name="Text Box 98"/>
          <p:cNvSpPr txBox="1">
            <a:spLocks noChangeArrowheads="1"/>
          </p:cNvSpPr>
          <p:nvPr/>
        </p:nvSpPr>
        <p:spPr bwMode="auto">
          <a:xfrm>
            <a:off x="1255713" y="2122033"/>
            <a:ext cx="2594493" cy="370101"/>
          </a:xfrm>
          <a:prstGeom prst="rect">
            <a:avLst/>
          </a:prstGeom>
          <a:noFill/>
          <a:ln w="12700">
            <a:noFill/>
            <a:miter lim="800000"/>
            <a:headEnd/>
            <a:tailEnd/>
          </a:ln>
          <a:effectLst/>
        </p:spPr>
        <p:txBody>
          <a:bodyPr wrap="none">
            <a:spAutoFit/>
          </a:bodyPr>
          <a:lstStyle/>
          <a:p>
            <a:pPr algn="l"/>
            <a:r>
              <a:rPr lang="en-US" sz="1805">
                <a:latin typeface="+mn-lt"/>
              </a:rPr>
              <a:t>4.  Compute the </a:t>
            </a:r>
            <a:r>
              <a:rPr lang="en-US" sz="1805" i="1">
                <a:latin typeface="+mn-lt"/>
              </a:rPr>
              <a:t>p</a:t>
            </a:r>
            <a:r>
              <a:rPr lang="en-US" sz="1805">
                <a:latin typeface="+mn-lt"/>
              </a:rPr>
              <a:t> –value.</a:t>
            </a:r>
          </a:p>
        </p:txBody>
      </p:sp>
      <p:sp>
        <p:nvSpPr>
          <p:cNvPr id="332901" name="Text Box 101"/>
          <p:cNvSpPr txBox="1">
            <a:spLocks noChangeArrowheads="1"/>
          </p:cNvSpPr>
          <p:nvPr/>
        </p:nvSpPr>
        <p:spPr bwMode="auto">
          <a:xfrm>
            <a:off x="1580889" y="2551721"/>
            <a:ext cx="3402213"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The degrees of freedom for </a:t>
            </a:r>
            <a:r>
              <a:rPr lang="en-US" sz="1805" i="1" dirty="0">
                <a:latin typeface="+mn-lt"/>
              </a:rPr>
              <a:t>t</a:t>
            </a:r>
            <a:r>
              <a:rPr lang="en-US" sz="1805" i="1" baseline="-25000" dirty="0">
                <a:latin typeface="Symbol" panose="05050102010706020507" pitchFamily="18" charset="2"/>
              </a:rPr>
              <a:t>a</a:t>
            </a:r>
            <a:r>
              <a:rPr lang="en-US" sz="1805" dirty="0">
                <a:latin typeface="+mn-lt"/>
              </a:rPr>
              <a:t> are:</a:t>
            </a:r>
          </a:p>
        </p:txBody>
      </p:sp>
      <p:sp>
        <p:nvSpPr>
          <p:cNvPr id="332903" name="Text Box 103"/>
          <p:cNvSpPr txBox="1">
            <a:spLocks noChangeArrowheads="1"/>
          </p:cNvSpPr>
          <p:nvPr/>
        </p:nvSpPr>
        <p:spPr bwMode="auto">
          <a:xfrm>
            <a:off x="2306281" y="4389981"/>
            <a:ext cx="4861716"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t</a:t>
            </a:r>
            <a:r>
              <a:rPr lang="en-US" sz="1805" dirty="0">
                <a:latin typeface="+mn-lt"/>
              </a:rPr>
              <a:t> = 4.003 &gt; </a:t>
            </a:r>
            <a:r>
              <a:rPr lang="en-US" sz="1805" i="1" dirty="0">
                <a:latin typeface="+mn-lt"/>
              </a:rPr>
              <a:t>t</a:t>
            </a:r>
            <a:r>
              <a:rPr lang="en-US" sz="1805" baseline="-25000" dirty="0">
                <a:latin typeface="+mn-lt"/>
              </a:rPr>
              <a:t>.05</a:t>
            </a:r>
            <a:r>
              <a:rPr lang="en-US" sz="1805" dirty="0">
                <a:latin typeface="+mn-lt"/>
              </a:rPr>
              <a:t> = 1.683, the </a:t>
            </a:r>
            <a:r>
              <a:rPr lang="en-US" sz="1805" i="1" dirty="0">
                <a:latin typeface="+mn-lt"/>
              </a:rPr>
              <a:t>p</a:t>
            </a:r>
            <a:r>
              <a:rPr lang="en-US" sz="1805" dirty="0">
                <a:latin typeface="+mn-lt"/>
              </a:rPr>
              <a:t>–value &lt; .05.</a:t>
            </a:r>
          </a:p>
        </p:txBody>
      </p:sp>
      <mc:AlternateContent xmlns:mc="http://schemas.openxmlformats.org/markup-compatibility/2006" xmlns:a14="http://schemas.microsoft.com/office/drawing/2010/main">
        <mc:Choice Requires="a14">
          <p:sp>
            <p:nvSpPr>
              <p:cNvPr id="10" name="TextBox 9"/>
              <p:cNvSpPr txBox="1"/>
              <p:nvPr/>
            </p:nvSpPr>
            <p:spPr>
              <a:xfrm>
                <a:off x="1957677" y="2936083"/>
                <a:ext cx="6036396" cy="1285288"/>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𝑑𝑓</m:t>
                      </m:r>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begChr m:val="["/>
                                  <m:endChr m:val="]"/>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(2.56)</m:t>
                                          </m:r>
                                        </m:e>
                                        <m:sup>
                                          <m:r>
                                            <a:rPr lang="en-US" sz="1805" i="1">
                                              <a:latin typeface="Cambria Math"/>
                                            </a:rPr>
                                            <m:t>2</m:t>
                                          </m:r>
                                        </m:sup>
                                      </m:sSup>
                                    </m:num>
                                    <m:den>
                                      <m:r>
                                        <a:rPr lang="en-US" sz="1805" i="1">
                                          <a:latin typeface="Cambria Math"/>
                                        </a:rPr>
                                        <m:t>24</m:t>
                                      </m:r>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(1.81)</m:t>
                                          </m:r>
                                        </m:e>
                                        <m:sup>
                                          <m:r>
                                            <a:rPr lang="en-US" sz="1805" i="1">
                                              <a:latin typeface="Cambria Math"/>
                                            </a:rPr>
                                            <m:t>2</m:t>
                                          </m:r>
                                        </m:sup>
                                      </m:sSup>
                                    </m:num>
                                    <m:den>
                                      <m:r>
                                        <a:rPr lang="en-US" sz="1805" i="1">
                                          <a:latin typeface="Cambria Math"/>
                                        </a:rPr>
                                        <m:t>28</m:t>
                                      </m:r>
                                    </m:den>
                                  </m:f>
                                </m:e>
                              </m:d>
                            </m:e>
                            <m:sup>
                              <m:r>
                                <a:rPr lang="en-US" sz="1805" i="1">
                                  <a:latin typeface="Cambria Math"/>
                                </a:rPr>
                                <m:t>2</m:t>
                              </m:r>
                            </m:sup>
                          </m:sSup>
                        </m:num>
                        <m:den>
                          <m:f>
                            <m:fPr>
                              <m:ctrlPr>
                                <a:rPr lang="en-US" sz="1805" i="1">
                                  <a:latin typeface="Cambria Math" panose="02040503050406030204" pitchFamily="18" charset="0"/>
                                </a:rPr>
                              </m:ctrlPr>
                            </m:fPr>
                            <m:num>
                              <m:r>
                                <a:rPr lang="en-US" sz="1805" i="1">
                                  <a:latin typeface="Cambria Math"/>
                                </a:rPr>
                                <m:t>1</m:t>
                              </m:r>
                            </m:num>
                            <m:den>
                              <m:r>
                                <a:rPr lang="en-US" sz="1805" i="1">
                                  <a:latin typeface="Cambria Math"/>
                                </a:rPr>
                                <m:t>24−1</m:t>
                              </m:r>
                            </m:den>
                          </m:f>
                          <m:sSup>
                            <m:sSupPr>
                              <m:ctrlPr>
                                <a:rPr lang="en-US" sz="1805" i="1">
                                  <a:latin typeface="Cambria Math" panose="02040503050406030204" pitchFamily="18" charset="0"/>
                                </a:rPr>
                              </m:ctrlPr>
                            </m:sSupPr>
                            <m:e>
                              <m:d>
                                <m:dPr>
                                  <m:begChr m:val="["/>
                                  <m:endChr m:val="]"/>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(2.56)</m:t>
                                          </m:r>
                                        </m:e>
                                        <m:sup>
                                          <m:r>
                                            <a:rPr lang="en-US" sz="1805" i="1">
                                              <a:latin typeface="Cambria Math"/>
                                            </a:rPr>
                                            <m:t>2</m:t>
                                          </m:r>
                                        </m:sup>
                                      </m:sSup>
                                    </m:num>
                                    <m:den>
                                      <m:r>
                                        <a:rPr lang="en-US" sz="1805" i="1">
                                          <a:latin typeface="Cambria Math"/>
                                        </a:rPr>
                                        <m:t>24</m:t>
                                      </m:r>
                                    </m:den>
                                  </m:f>
                                </m:e>
                              </m:d>
                            </m:e>
                            <m:sup>
                              <m:r>
                                <a:rPr lang="en-US" sz="1805" i="1">
                                  <a:latin typeface="Cambria Math"/>
                                </a:rPr>
                                <m:t>2</m:t>
                              </m:r>
                            </m:sup>
                          </m:sSup>
                          <m:r>
                            <a:rPr lang="en-US" sz="1805" i="1">
                              <a:latin typeface="Cambria Math"/>
                            </a:rPr>
                            <m:t>+</m:t>
                          </m:r>
                          <m:f>
                            <m:fPr>
                              <m:ctrlPr>
                                <a:rPr lang="en-US" sz="1805" i="1">
                                  <a:latin typeface="Cambria Math" panose="02040503050406030204" pitchFamily="18" charset="0"/>
                                </a:rPr>
                              </m:ctrlPr>
                            </m:fPr>
                            <m:num>
                              <m:r>
                                <a:rPr lang="en-US" sz="1805" i="1">
                                  <a:latin typeface="Cambria Math"/>
                                </a:rPr>
                                <m:t>1</m:t>
                              </m:r>
                            </m:num>
                            <m:den>
                              <m:r>
                                <a:rPr lang="en-US" sz="1805" i="1">
                                  <a:latin typeface="Cambria Math"/>
                                </a:rPr>
                                <m:t>28−1</m:t>
                              </m:r>
                            </m:den>
                          </m:f>
                          <m:sSup>
                            <m:sSupPr>
                              <m:ctrlPr>
                                <a:rPr lang="en-US" sz="1805" i="1">
                                  <a:latin typeface="Cambria Math" panose="02040503050406030204" pitchFamily="18" charset="0"/>
                                </a:rPr>
                              </m:ctrlPr>
                            </m:sSupPr>
                            <m:e>
                              <m:d>
                                <m:dPr>
                                  <m:begChr m:val="["/>
                                  <m:endChr m:val="]"/>
                                  <m:ctrlPr>
                                    <a:rPr lang="en-US" sz="1805" i="1">
                                      <a:latin typeface="Cambria Math" panose="02040503050406030204" pitchFamily="18" charset="0"/>
                                    </a:rPr>
                                  </m:ctrlPr>
                                </m:dPr>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r>
                                            <a:rPr lang="en-US" sz="1805" i="1">
                                              <a:latin typeface="Cambria Math"/>
                                            </a:rPr>
                                            <m:t>(1.81)</m:t>
                                          </m:r>
                                        </m:e>
                                        <m:sup>
                                          <m:r>
                                            <a:rPr lang="en-US" sz="1805" i="1">
                                              <a:latin typeface="Cambria Math"/>
                                            </a:rPr>
                                            <m:t>2</m:t>
                                          </m:r>
                                        </m:sup>
                                      </m:sSup>
                                    </m:num>
                                    <m:den>
                                      <m:r>
                                        <a:rPr lang="en-US" sz="1805" i="1">
                                          <a:latin typeface="Cambria Math"/>
                                        </a:rPr>
                                        <m:t>24</m:t>
                                      </m:r>
                                    </m:den>
                                  </m:f>
                                </m:e>
                              </m:d>
                            </m:e>
                            <m:sup>
                              <m:r>
                                <a:rPr lang="en-US" sz="1805" i="1">
                                  <a:latin typeface="Cambria Math"/>
                                </a:rPr>
                                <m:t>2</m:t>
                              </m:r>
                            </m:sup>
                          </m:sSup>
                        </m:den>
                      </m:f>
                      <m:r>
                        <a:rPr lang="en-US" sz="1805" i="1">
                          <a:latin typeface="Cambria Math"/>
                        </a:rPr>
                        <m:t>=40.59=  41</m:t>
                      </m:r>
                    </m:oMath>
                  </m:oMathPara>
                </a14:m>
                <a:endParaRPr lang="en-US" sz="1805" dirty="0">
                  <a:latin typeface="+mn-lt"/>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957677" y="2936083"/>
                <a:ext cx="6036396" cy="1285288"/>
              </a:xfrm>
              <a:prstGeom prst="rect">
                <a:avLst/>
              </a:prstGeom>
              <a:blipFill>
                <a:blip r:embed="rId3"/>
                <a:stretch>
                  <a:fillRect/>
                </a:stretch>
              </a:blipFill>
              <a:effectLst/>
            </p:spPr>
            <p:txBody>
              <a:bodyPr/>
              <a:lstStyle/>
              <a:p>
                <a:r>
                  <a:rPr lang="en-US">
                    <a:noFill/>
                  </a:rPr>
                  <a:t> </a:t>
                </a:r>
              </a:p>
            </p:txBody>
          </p:sp>
        </mc:Fallback>
      </mc:AlternateContent>
      <p:sp>
        <p:nvSpPr>
          <p:cNvPr id="11" name="Text Box 103"/>
          <p:cNvSpPr txBox="1">
            <a:spLocks noChangeArrowheads="1"/>
          </p:cNvSpPr>
          <p:nvPr/>
        </p:nvSpPr>
        <p:spPr bwMode="auto">
          <a:xfrm>
            <a:off x="3183678" y="4780702"/>
            <a:ext cx="2810449" cy="370101"/>
          </a:xfrm>
          <a:prstGeom prst="rect">
            <a:avLst/>
          </a:prstGeom>
          <a:noFill/>
          <a:ln w="12700">
            <a:noFill/>
            <a:miter lim="800000"/>
            <a:headEnd/>
            <a:tailEnd/>
          </a:ln>
          <a:effectLst/>
        </p:spPr>
        <p:txBody>
          <a:bodyPr wrap="none">
            <a:spAutoFit/>
          </a:bodyPr>
          <a:lstStyle/>
          <a:p>
            <a:pPr algn="l"/>
            <a:r>
              <a:rPr lang="en-US" sz="1805" dirty="0">
                <a:latin typeface="+mn-lt"/>
              </a:rPr>
              <a:t>(In fact, the </a:t>
            </a:r>
            <a:r>
              <a:rPr lang="en-US" sz="1805" i="1" dirty="0">
                <a:latin typeface="+mn-lt"/>
              </a:rPr>
              <a:t>p</a:t>
            </a:r>
            <a:r>
              <a:rPr lang="en-US" sz="1805" dirty="0">
                <a:latin typeface="+mn-lt"/>
              </a:rPr>
              <a:t>–value &lt; .005.)</a:t>
            </a:r>
          </a:p>
        </p:txBody>
      </p:sp>
      <p:sp>
        <p:nvSpPr>
          <p:cNvPr id="12" name="Rectangle 2"/>
          <p:cNvSpPr>
            <a:spLocks noChangeArrowheads="1"/>
          </p:cNvSpPr>
          <p:nvPr/>
        </p:nvSpPr>
        <p:spPr bwMode="auto">
          <a:xfrm>
            <a:off x="589085" y="1028597"/>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Tree>
    <p:extLst>
      <p:ext uri="{BB962C8B-B14F-4D97-AF65-F5344CB8AC3E}">
        <p14:creationId xmlns:p14="http://schemas.microsoft.com/office/powerpoint/2010/main" val="125425750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332898"/>
                                        </p:tgtEl>
                                        <p:attrNameLst>
                                          <p:attrName>style.visibility</p:attrName>
                                        </p:attrNameLst>
                                      </p:cBhvr>
                                      <p:to>
                                        <p:strVal val="visible"/>
                                      </p:to>
                                    </p:set>
                                    <p:anim calcmode="lin" valueType="num">
                                      <p:cBhvr>
                                        <p:cTn id="7" dur="500" fill="hold"/>
                                        <p:tgtEl>
                                          <p:spTgt spid="332898"/>
                                        </p:tgtEl>
                                        <p:attrNameLst>
                                          <p:attrName>ppt_w</p:attrName>
                                        </p:attrNameLst>
                                      </p:cBhvr>
                                      <p:tavLst>
                                        <p:tav tm="0">
                                          <p:val>
                                            <p:strVal val="2/3*#ppt_w"/>
                                          </p:val>
                                        </p:tav>
                                        <p:tav tm="100000">
                                          <p:val>
                                            <p:strVal val="#ppt_w"/>
                                          </p:val>
                                        </p:tav>
                                      </p:tavLst>
                                    </p:anim>
                                    <p:anim calcmode="lin" valueType="num">
                                      <p:cBhvr>
                                        <p:cTn id="8" dur="500" fill="hold"/>
                                        <p:tgtEl>
                                          <p:spTgt spid="332898"/>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1" fill="hold" grpId="0" nodeType="afterEffect">
                                  <p:stCondLst>
                                    <p:cond delay="2000"/>
                                  </p:stCondLst>
                                  <p:childTnLst>
                                    <p:set>
                                      <p:cBhvr>
                                        <p:cTn id="11" dur="1" fill="hold">
                                          <p:stCondLst>
                                            <p:cond delay="0"/>
                                          </p:stCondLst>
                                        </p:cTn>
                                        <p:tgtEl>
                                          <p:spTgt spid="332901"/>
                                        </p:tgtEl>
                                        <p:attrNameLst>
                                          <p:attrName>style.visibility</p:attrName>
                                        </p:attrNameLst>
                                      </p:cBhvr>
                                      <p:to>
                                        <p:strVal val="visible"/>
                                      </p:to>
                                    </p:set>
                                    <p:animEffect transition="in" filter="slide(fromTop)">
                                      <p:cBhvr>
                                        <p:cTn id="12" dur="500"/>
                                        <p:tgtEl>
                                          <p:spTgt spid="332901"/>
                                        </p:tgtEl>
                                      </p:cBhvr>
                                    </p:animEffect>
                                  </p:childTnLst>
                                </p:cTn>
                              </p:par>
                            </p:childTnLst>
                          </p:cTn>
                        </p:par>
                        <p:par>
                          <p:cTn id="13" fill="hold">
                            <p:stCondLst>
                              <p:cond delay="4000"/>
                            </p:stCondLst>
                            <p:childTnLst>
                              <p:par>
                                <p:cTn id="14" presetID="12" presetClass="entr" presetSubtype="1" fill="hold" grpId="0" nodeType="afterEffect">
                                  <p:stCondLst>
                                    <p:cond delay="2000"/>
                                  </p:stCondLst>
                                  <p:childTnLst>
                                    <p:set>
                                      <p:cBhvr>
                                        <p:cTn id="15" dur="1" fill="hold">
                                          <p:stCondLst>
                                            <p:cond delay="0"/>
                                          </p:stCondLst>
                                        </p:cTn>
                                        <p:tgtEl>
                                          <p:spTgt spid="332903"/>
                                        </p:tgtEl>
                                        <p:attrNameLst>
                                          <p:attrName>style.visibility</p:attrName>
                                        </p:attrNameLst>
                                      </p:cBhvr>
                                      <p:to>
                                        <p:strVal val="visible"/>
                                      </p:to>
                                    </p:set>
                                    <p:animEffect transition="in" filter="slide(fromTop)">
                                      <p:cBhvr>
                                        <p:cTn id="16" dur="500"/>
                                        <p:tgtEl>
                                          <p:spTgt spid="332903"/>
                                        </p:tgtEl>
                                      </p:cBhvr>
                                    </p:animEffect>
                                  </p:childTnLst>
                                </p:cTn>
                              </p:par>
                            </p:childTnLst>
                          </p:cTn>
                        </p:par>
                        <p:par>
                          <p:cTn id="17" fill="hold">
                            <p:stCondLst>
                              <p:cond delay="6500"/>
                            </p:stCondLst>
                            <p:childTnLst>
                              <p:par>
                                <p:cTn id="18" presetID="22" presetClass="entr" presetSubtype="8" fill="hold" grpId="0" nodeType="afterEffect">
                                  <p:stCondLst>
                                    <p:cond delay="125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par>
                          <p:cTn id="21" fill="hold">
                            <p:stCondLst>
                              <p:cond delay="8750"/>
                            </p:stCondLst>
                            <p:childTnLst>
                              <p:par>
                                <p:cTn id="22" presetID="12" presetClass="entr" presetSubtype="1" fill="hold" grpId="0" nodeType="afterEffect">
                                  <p:stCondLst>
                                    <p:cond delay="2000"/>
                                  </p:stCondLst>
                                  <p:childTnLst>
                                    <p:set>
                                      <p:cBhvr>
                                        <p:cTn id="23" dur="1" fill="hold">
                                          <p:stCondLst>
                                            <p:cond delay="0"/>
                                          </p:stCondLst>
                                        </p:cTn>
                                        <p:tgtEl>
                                          <p:spTgt spid="11"/>
                                        </p:tgtEl>
                                        <p:attrNameLst>
                                          <p:attrName>style.visibility</p:attrName>
                                        </p:attrNameLst>
                                      </p:cBhvr>
                                      <p:to>
                                        <p:strVal val="visible"/>
                                      </p:to>
                                    </p:set>
                                    <p:animEffect transition="in" filter="slide(fromTop)">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98" grpId="0" autoUpdateAnimBg="0"/>
      <p:bldP spid="332901" grpId="0" autoUpdateAnimBg="0"/>
      <p:bldP spid="332903" grpId="0" autoUpdateAnimBg="0"/>
      <p:bldP spid="10" grpId="0"/>
      <p:bldP spid="1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Text Box 3"/>
          <p:cNvSpPr txBox="1">
            <a:spLocks noChangeArrowheads="1"/>
          </p:cNvSpPr>
          <p:nvPr/>
        </p:nvSpPr>
        <p:spPr bwMode="auto">
          <a:xfrm>
            <a:off x="1255713" y="2136356"/>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333828" name="Rectangle 4"/>
          <p:cNvSpPr>
            <a:spLocks noChangeArrowheads="1"/>
          </p:cNvSpPr>
          <p:nvPr/>
        </p:nvSpPr>
        <p:spPr bwMode="auto">
          <a:xfrm>
            <a:off x="1609879" y="2990957"/>
            <a:ext cx="6231354" cy="940539"/>
          </a:xfrm>
          <a:prstGeom prst="rect">
            <a:avLst/>
          </a:prstGeom>
          <a:noFill/>
          <a:ln w="12700">
            <a:noFill/>
            <a:miter lim="800000"/>
            <a:headEnd/>
            <a:tailEnd/>
          </a:ln>
          <a:effectLst/>
        </p:spPr>
        <p:txBody>
          <a:bodyPr lIns="68034" tIns="33420" rIns="68034" bIns="33420"/>
          <a:lstStyle/>
          <a:p>
            <a:pPr algn="l">
              <a:spcBef>
                <a:spcPct val="20000"/>
              </a:spcBef>
              <a:buClr>
                <a:srgbClr val="66FFFF"/>
              </a:buClr>
              <a:buSzPct val="75000"/>
              <a:buFont typeface="Monotype Sorts" pitchFamily="2" charset="2"/>
              <a:buNone/>
            </a:pPr>
            <a:r>
              <a:rPr lang="en-US" sz="1805" dirty="0">
                <a:latin typeface="+mn-lt"/>
              </a:rPr>
              <a:t>    We are at least 95% confident that the miles-per-gallon (</a:t>
            </a:r>
            <a:r>
              <a:rPr lang="en-US" sz="1805" i="1" dirty="0">
                <a:latin typeface="+mn-lt"/>
              </a:rPr>
              <a:t>mpg</a:t>
            </a:r>
            <a:r>
              <a:rPr lang="en-US" sz="1805" dirty="0">
                <a:latin typeface="+mn-lt"/>
              </a:rPr>
              <a:t>) performance of the Ford Focus is greater than the miles-per-gallon performance of Toyota Corolla.</a:t>
            </a:r>
          </a:p>
        </p:txBody>
      </p:sp>
      <p:sp>
        <p:nvSpPr>
          <p:cNvPr id="333829" name="Text Box 5"/>
          <p:cNvSpPr txBox="1">
            <a:spLocks noChangeArrowheads="1"/>
          </p:cNvSpPr>
          <p:nvPr/>
        </p:nvSpPr>
        <p:spPr bwMode="auto">
          <a:xfrm>
            <a:off x="693794" y="1684351"/>
            <a:ext cx="2210926"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Approach</a:t>
            </a:r>
          </a:p>
        </p:txBody>
      </p:sp>
      <p:sp>
        <p:nvSpPr>
          <p:cNvPr id="333836" name="Text Box 12"/>
          <p:cNvSpPr txBox="1">
            <a:spLocks noChangeArrowheads="1"/>
          </p:cNvSpPr>
          <p:nvPr/>
        </p:nvSpPr>
        <p:spPr bwMode="auto">
          <a:xfrm>
            <a:off x="1577976" y="2577980"/>
            <a:ext cx="3942874"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p</a:t>
            </a:r>
            <a:r>
              <a:rPr lang="en-US" sz="1805" dirty="0">
                <a:latin typeface="+mn-lt"/>
              </a:rPr>
              <a:t>–value </a:t>
            </a:r>
            <a:r>
              <a:rPr lang="en-US" sz="1805" u="sng" dirty="0">
                <a:latin typeface="+mn-lt"/>
              </a:rPr>
              <a:t>&lt;</a:t>
            </a:r>
            <a:r>
              <a:rPr lang="en-US" sz="1805" dirty="0">
                <a:latin typeface="+mn-lt"/>
              </a:rPr>
              <a:t> </a:t>
            </a:r>
            <a:r>
              <a:rPr lang="en-US" sz="1805" i="1" dirty="0">
                <a:latin typeface="Symbol" panose="05050102010706020507" pitchFamily="18" charset="2"/>
              </a:rPr>
              <a:t>a</a:t>
            </a:r>
            <a:r>
              <a:rPr lang="en-US" sz="1805" dirty="0">
                <a:latin typeface="+mn-lt"/>
              </a:rPr>
              <a:t> = .05, we reject </a:t>
            </a:r>
            <a:r>
              <a:rPr lang="en-US" sz="1805" i="1" dirty="0">
                <a:latin typeface="+mn-lt"/>
              </a:rPr>
              <a:t>H</a:t>
            </a:r>
            <a:r>
              <a:rPr lang="en-US" sz="1805" baseline="-25000" dirty="0">
                <a:latin typeface="+mn-lt"/>
              </a:rPr>
              <a:t>0</a:t>
            </a:r>
            <a:r>
              <a:rPr lang="en-US" sz="1805" dirty="0">
                <a:latin typeface="+mn-lt"/>
              </a:rPr>
              <a:t>.</a:t>
            </a:r>
          </a:p>
        </p:txBody>
      </p:sp>
      <p:sp>
        <p:nvSpPr>
          <p:cNvPr id="9" name="Rectangle 2"/>
          <p:cNvSpPr>
            <a:spLocks noChangeArrowheads="1"/>
          </p:cNvSpPr>
          <p:nvPr/>
        </p:nvSpPr>
        <p:spPr bwMode="auto">
          <a:xfrm>
            <a:off x="615461" y="1006497"/>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graphicFrame>
        <p:nvGraphicFramePr>
          <p:cNvPr id="2" name="Object 1">
            <a:extLst>
              <a:ext uri="{FF2B5EF4-FFF2-40B4-BE49-F238E27FC236}">
                <a16:creationId xmlns:a16="http://schemas.microsoft.com/office/drawing/2014/main" id="{D0619534-9D66-4504-A6E5-F667E70539C7}"/>
              </a:ext>
            </a:extLst>
          </p:cNvPr>
          <p:cNvGraphicFramePr>
            <a:graphicFrameLocks noChangeAspect="1"/>
          </p:cNvGraphicFramePr>
          <p:nvPr>
            <p:extLst>
              <p:ext uri="{D42A27DB-BD31-4B8C-83A1-F6EECF244321}">
                <p14:modId xmlns:p14="http://schemas.microsoft.com/office/powerpoint/2010/main" val="1157513799"/>
              </p:ext>
            </p:extLst>
          </p:nvPr>
        </p:nvGraphicFramePr>
        <p:xfrm>
          <a:off x="7841233" y="5632059"/>
          <a:ext cx="914400" cy="771525"/>
        </p:xfrm>
        <a:graphic>
          <a:graphicData uri="http://schemas.openxmlformats.org/presentationml/2006/ole">
            <mc:AlternateContent xmlns:mc="http://schemas.openxmlformats.org/markup-compatibility/2006">
              <mc:Choice xmlns:v="urn:schemas-microsoft-com:vml" Requires="v">
                <p:oleObj spid="_x0000_s2053"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7841233" y="563205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73227187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333827"/>
                                        </p:tgtEl>
                                        <p:attrNameLst>
                                          <p:attrName>style.visibility</p:attrName>
                                        </p:attrNameLst>
                                      </p:cBhvr>
                                      <p:to>
                                        <p:strVal val="visible"/>
                                      </p:to>
                                    </p:set>
                                    <p:anim calcmode="lin" valueType="num">
                                      <p:cBhvr>
                                        <p:cTn id="7" dur="500" fill="hold"/>
                                        <p:tgtEl>
                                          <p:spTgt spid="333827"/>
                                        </p:tgtEl>
                                        <p:attrNameLst>
                                          <p:attrName>ppt_w</p:attrName>
                                        </p:attrNameLst>
                                      </p:cBhvr>
                                      <p:tavLst>
                                        <p:tav tm="0">
                                          <p:val>
                                            <p:strVal val="2/3*#ppt_w"/>
                                          </p:val>
                                        </p:tav>
                                        <p:tav tm="100000">
                                          <p:val>
                                            <p:strVal val="#ppt_w"/>
                                          </p:val>
                                        </p:tav>
                                      </p:tavLst>
                                    </p:anim>
                                    <p:anim calcmode="lin" valueType="num">
                                      <p:cBhvr>
                                        <p:cTn id="8" dur="500" fill="hold"/>
                                        <p:tgtEl>
                                          <p:spTgt spid="333827"/>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333836"/>
                                        </p:tgtEl>
                                        <p:attrNameLst>
                                          <p:attrName>style.visibility</p:attrName>
                                        </p:attrNameLst>
                                      </p:cBhvr>
                                      <p:to>
                                        <p:strVal val="visible"/>
                                      </p:to>
                                    </p:set>
                                    <p:animEffect transition="in" filter="slide(fromTop)">
                                      <p:cBhvr>
                                        <p:cTn id="13" dur="500"/>
                                        <p:tgtEl>
                                          <p:spTgt spid="333836"/>
                                        </p:tgtEl>
                                      </p:cBhvr>
                                    </p:animEffect>
                                  </p:childTnLst>
                                </p:cTn>
                              </p:par>
                            </p:childTnLst>
                          </p:cTn>
                        </p:par>
                        <p:par>
                          <p:cTn id="14" fill="hold">
                            <p:stCondLst>
                              <p:cond delay="500"/>
                            </p:stCondLst>
                            <p:childTnLst>
                              <p:par>
                                <p:cTn id="15" presetID="3" presetClass="entr" presetSubtype="10" fill="hold" grpId="0" nodeType="afterEffect">
                                  <p:stCondLst>
                                    <p:cond delay="2000"/>
                                  </p:stCondLst>
                                  <p:childTnLst>
                                    <p:set>
                                      <p:cBhvr>
                                        <p:cTn id="16" dur="1" fill="hold">
                                          <p:stCondLst>
                                            <p:cond delay="0"/>
                                          </p:stCondLst>
                                        </p:cTn>
                                        <p:tgtEl>
                                          <p:spTgt spid="333828"/>
                                        </p:tgtEl>
                                        <p:attrNameLst>
                                          <p:attrName>style.visibility</p:attrName>
                                        </p:attrNameLst>
                                      </p:cBhvr>
                                      <p:to>
                                        <p:strVal val="visible"/>
                                      </p:to>
                                    </p:set>
                                    <p:animEffect transition="in" filter="blinds(horizontal)">
                                      <p:cBhvr>
                                        <p:cTn id="17" dur="500"/>
                                        <p:tgtEl>
                                          <p:spTgt spid="333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autoUpdateAnimBg="0"/>
      <p:bldP spid="333828" grpId="0" autoUpdateAnimBg="0"/>
      <p:bldP spid="33383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424" name="Text Box 96"/>
          <p:cNvSpPr txBox="1">
            <a:spLocks noChangeArrowheads="1"/>
          </p:cNvSpPr>
          <p:nvPr/>
        </p:nvSpPr>
        <p:spPr bwMode="auto">
          <a:xfrm>
            <a:off x="1255714" y="2136356"/>
            <a:ext cx="4837286" cy="370101"/>
          </a:xfrm>
          <a:prstGeom prst="rect">
            <a:avLst/>
          </a:prstGeom>
          <a:noFill/>
          <a:ln w="12700">
            <a:noFill/>
            <a:miter lim="800000"/>
            <a:headEnd/>
            <a:tailEnd/>
          </a:ln>
          <a:effectLst/>
        </p:spPr>
        <p:txBody>
          <a:bodyPr wrap="none">
            <a:spAutoFit/>
          </a:bodyPr>
          <a:lstStyle/>
          <a:p>
            <a:pPr algn="l"/>
            <a:r>
              <a:rPr lang="en-US" sz="1805" dirty="0">
                <a:latin typeface="+mn-lt"/>
              </a:rPr>
              <a:t>4.  Determine the critical value and rejection rule.</a:t>
            </a:r>
          </a:p>
        </p:txBody>
      </p:sp>
      <p:sp>
        <p:nvSpPr>
          <p:cNvPr id="227433" name="Text Box 105"/>
          <p:cNvSpPr txBox="1">
            <a:spLocks noChangeArrowheads="1"/>
          </p:cNvSpPr>
          <p:nvPr/>
        </p:nvSpPr>
        <p:spPr bwMode="auto">
          <a:xfrm>
            <a:off x="692281" y="1685647"/>
            <a:ext cx="2622577"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Critical Value Approach</a:t>
            </a:r>
          </a:p>
        </p:txBody>
      </p:sp>
      <p:sp>
        <p:nvSpPr>
          <p:cNvPr id="227435" name="Text Box 107"/>
          <p:cNvSpPr txBox="1">
            <a:spLocks noChangeArrowheads="1"/>
          </p:cNvSpPr>
          <p:nvPr/>
        </p:nvSpPr>
        <p:spPr bwMode="auto">
          <a:xfrm>
            <a:off x="2872923" y="2592303"/>
            <a:ext cx="3488519" cy="370101"/>
          </a:xfrm>
          <a:prstGeom prst="rect">
            <a:avLst/>
          </a:prstGeom>
          <a:noFill/>
          <a:ln w="12700">
            <a:noFill/>
            <a:miter lim="800000"/>
            <a:headEnd/>
            <a:tailEnd/>
          </a:ln>
          <a:effectLst/>
        </p:spPr>
        <p:txBody>
          <a:bodyPr wrap="none">
            <a:spAutoFit/>
          </a:bodyPr>
          <a:lstStyle/>
          <a:p>
            <a:r>
              <a:rPr lang="en-US" sz="1805" dirty="0">
                <a:latin typeface="+mn-lt"/>
              </a:rPr>
              <a:t>For </a:t>
            </a:r>
            <a:r>
              <a:rPr lang="en-US" sz="1805" i="1" dirty="0">
                <a:latin typeface="Symbol" panose="05050102010706020507" pitchFamily="18" charset="2"/>
              </a:rPr>
              <a:t>a</a:t>
            </a:r>
            <a:r>
              <a:rPr lang="en-US" sz="1805" dirty="0">
                <a:latin typeface="+mn-lt"/>
              </a:rPr>
              <a:t> = .05 and </a:t>
            </a:r>
            <a:r>
              <a:rPr lang="en-US" sz="1805" i="1" dirty="0">
                <a:latin typeface="+mn-lt"/>
              </a:rPr>
              <a:t>df</a:t>
            </a:r>
            <a:r>
              <a:rPr lang="en-US" sz="1805" dirty="0">
                <a:latin typeface="+mn-lt"/>
              </a:rPr>
              <a:t> = 41,  </a:t>
            </a:r>
            <a:r>
              <a:rPr lang="en-US" sz="1805" i="1" dirty="0">
                <a:latin typeface="+mn-lt"/>
              </a:rPr>
              <a:t>t</a:t>
            </a:r>
            <a:r>
              <a:rPr lang="en-US" sz="1805" baseline="-25000" dirty="0">
                <a:latin typeface="+mn-lt"/>
              </a:rPr>
              <a:t>.05</a:t>
            </a:r>
            <a:r>
              <a:rPr lang="en-US" sz="1805" dirty="0">
                <a:latin typeface="+mn-lt"/>
              </a:rPr>
              <a:t> = 1.684</a:t>
            </a:r>
          </a:p>
        </p:txBody>
      </p:sp>
      <p:sp>
        <p:nvSpPr>
          <p:cNvPr id="227436" name="Text Box 108"/>
          <p:cNvSpPr txBox="1">
            <a:spLocks noChangeArrowheads="1"/>
          </p:cNvSpPr>
          <p:nvPr/>
        </p:nvSpPr>
        <p:spPr bwMode="auto">
          <a:xfrm>
            <a:off x="3555490" y="2995732"/>
            <a:ext cx="2096215" cy="370101"/>
          </a:xfrm>
          <a:prstGeom prst="rect">
            <a:avLst/>
          </a:prstGeom>
          <a:noFill/>
          <a:ln w="12700">
            <a:noFill/>
            <a:miter lim="800000"/>
            <a:headEnd/>
            <a:tailEnd/>
          </a:ln>
          <a:effectLst/>
        </p:spPr>
        <p:txBody>
          <a:bodyPr wrap="none">
            <a:spAutoFit/>
          </a:bodyPr>
          <a:lstStyle/>
          <a:p>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t</a:t>
            </a:r>
            <a:r>
              <a:rPr lang="en-US" sz="1805" dirty="0">
                <a:latin typeface="+mn-lt"/>
              </a:rPr>
              <a:t> </a:t>
            </a:r>
            <a:r>
              <a:rPr lang="en-US" sz="1805" u="sng" dirty="0">
                <a:latin typeface="+mn-lt"/>
              </a:rPr>
              <a:t>&gt;</a:t>
            </a:r>
            <a:r>
              <a:rPr lang="en-US" sz="1805" dirty="0">
                <a:latin typeface="+mn-lt"/>
              </a:rPr>
              <a:t> 1.684</a:t>
            </a:r>
          </a:p>
        </p:txBody>
      </p:sp>
      <p:sp>
        <p:nvSpPr>
          <p:cNvPr id="227438" name="Text Box 110"/>
          <p:cNvSpPr txBox="1">
            <a:spLocks noChangeArrowheads="1"/>
          </p:cNvSpPr>
          <p:nvPr/>
        </p:nvSpPr>
        <p:spPr bwMode="auto">
          <a:xfrm>
            <a:off x="1255713" y="3540004"/>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227440" name="Text Box 112"/>
          <p:cNvSpPr txBox="1">
            <a:spLocks noChangeArrowheads="1"/>
          </p:cNvSpPr>
          <p:nvPr/>
        </p:nvSpPr>
        <p:spPr bwMode="auto">
          <a:xfrm>
            <a:off x="2811929" y="3937561"/>
            <a:ext cx="3600024" cy="370101"/>
          </a:xfrm>
          <a:prstGeom prst="rect">
            <a:avLst/>
          </a:prstGeom>
          <a:noFill/>
          <a:ln w="12700">
            <a:noFill/>
            <a:miter lim="800000"/>
            <a:headEnd/>
            <a:tailEnd/>
          </a:ln>
          <a:effectLst/>
        </p:spPr>
        <p:txBody>
          <a:bodyPr wrap="none">
            <a:spAutoFit/>
          </a:bodyPr>
          <a:lstStyle/>
          <a:p>
            <a:pPr algn="l"/>
            <a:r>
              <a:rPr lang="en-US" sz="1805" dirty="0">
                <a:latin typeface="+mn-lt"/>
              </a:rPr>
              <a:t>Because 4.003 </a:t>
            </a:r>
            <a:r>
              <a:rPr lang="en-US" sz="1805" u="sng" dirty="0">
                <a:latin typeface="+mn-lt"/>
              </a:rPr>
              <a:t>&gt;</a:t>
            </a:r>
            <a:r>
              <a:rPr lang="en-US" sz="1805" dirty="0">
                <a:latin typeface="+mn-lt"/>
              </a:rPr>
              <a:t> 1.684, we reject </a:t>
            </a:r>
            <a:r>
              <a:rPr lang="en-US" sz="1805" i="1" dirty="0">
                <a:latin typeface="+mn-lt"/>
              </a:rPr>
              <a:t>H</a:t>
            </a:r>
            <a:r>
              <a:rPr lang="en-US" sz="1805" baseline="-25000" dirty="0">
                <a:latin typeface="+mn-lt"/>
              </a:rPr>
              <a:t>0</a:t>
            </a:r>
            <a:r>
              <a:rPr lang="en-US" sz="1805" dirty="0">
                <a:latin typeface="+mn-lt"/>
              </a:rPr>
              <a:t>.</a:t>
            </a:r>
          </a:p>
        </p:txBody>
      </p:sp>
      <p:sp>
        <p:nvSpPr>
          <p:cNvPr id="227442" name="Rectangle 114"/>
          <p:cNvSpPr>
            <a:spLocks noChangeArrowheads="1"/>
          </p:cNvSpPr>
          <p:nvPr/>
        </p:nvSpPr>
        <p:spPr bwMode="auto">
          <a:xfrm>
            <a:off x="1563426" y="4365959"/>
            <a:ext cx="6537942" cy="940539"/>
          </a:xfrm>
          <a:prstGeom prst="rect">
            <a:avLst/>
          </a:prstGeom>
          <a:noFill/>
          <a:ln w="12700">
            <a:noFill/>
            <a:miter lim="800000"/>
            <a:headEnd/>
            <a:tailEnd/>
          </a:ln>
          <a:effectLst/>
        </p:spPr>
        <p:txBody>
          <a:bodyPr lIns="68034" tIns="33420" rIns="68034" bIns="33420"/>
          <a:lstStyle/>
          <a:p>
            <a:pPr algn="l">
              <a:spcBef>
                <a:spcPct val="20000"/>
              </a:spcBef>
              <a:buClr>
                <a:srgbClr val="66FFFF"/>
              </a:buClr>
              <a:buSzPct val="75000"/>
              <a:buFont typeface="Monotype Sorts" pitchFamily="2" charset="2"/>
              <a:buNone/>
            </a:pPr>
            <a:r>
              <a:rPr lang="en-US" sz="1805" dirty="0">
                <a:latin typeface="+mn-lt"/>
              </a:rPr>
              <a:t>We are at least 95% confident that the miles-per-gallon (</a:t>
            </a:r>
            <a:r>
              <a:rPr lang="en-US" sz="1805" i="1" dirty="0">
                <a:latin typeface="+mn-lt"/>
              </a:rPr>
              <a:t>mpg</a:t>
            </a:r>
            <a:r>
              <a:rPr lang="en-US" sz="1805" dirty="0">
                <a:latin typeface="+mn-lt"/>
              </a:rPr>
              <a:t>) performance of Ford Focus is greater than the miles-per-gallon performance of Toyota Corolla.</a:t>
            </a:r>
          </a:p>
        </p:txBody>
      </p:sp>
      <p:sp>
        <p:nvSpPr>
          <p:cNvPr id="14" name="Rectangle 2"/>
          <p:cNvSpPr>
            <a:spLocks noChangeArrowheads="1"/>
          </p:cNvSpPr>
          <p:nvPr/>
        </p:nvSpPr>
        <p:spPr bwMode="auto">
          <a:xfrm>
            <a:off x="615461" y="962806"/>
            <a:ext cx="7772400" cy="595950"/>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Symbol" panose="05050102010706020507" pitchFamily="18" charset="2"/>
              </a:rPr>
              <a:t>m</a:t>
            </a:r>
            <a:r>
              <a:rPr lang="en-US" sz="2400" b="1" baseline="-25000" dirty="0">
                <a:latin typeface="+mn-lt"/>
              </a:rPr>
              <a:t>1</a:t>
            </a:r>
            <a:r>
              <a:rPr lang="en-US" sz="2400" b="1" dirty="0">
                <a:latin typeface="+mn-lt"/>
              </a:rPr>
              <a:t> - </a:t>
            </a:r>
            <a:r>
              <a:rPr lang="en-US" sz="2400" b="1" i="1" dirty="0">
                <a:latin typeface="Symbol" panose="05050102010706020507" pitchFamily="18" charset="2"/>
              </a:rPr>
              <a:t>m</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1</a:t>
            </a:r>
            <a:r>
              <a:rPr lang="en-US" sz="2400" b="1" dirty="0">
                <a:latin typeface="+mn-lt"/>
              </a:rPr>
              <a:t> and </a:t>
            </a:r>
            <a:r>
              <a:rPr lang="en-US" sz="2400" b="1" i="1" dirty="0">
                <a:latin typeface="Symbol" panose="05050102010706020507" pitchFamily="18" charset="2"/>
              </a:rPr>
              <a:t>s</a:t>
            </a:r>
            <a:r>
              <a:rPr lang="en-US" sz="2400" b="1" baseline="-25000" dirty="0">
                <a:latin typeface="+mn-lt"/>
              </a:rPr>
              <a:t>2</a:t>
            </a:r>
            <a:r>
              <a:rPr lang="en-US" sz="2400" b="1" dirty="0">
                <a:latin typeface="+mn-lt"/>
              </a:rPr>
              <a:t> Unknown</a:t>
            </a:r>
          </a:p>
        </p:txBody>
      </p:sp>
    </p:spTree>
    <p:extLst>
      <p:ext uri="{BB962C8B-B14F-4D97-AF65-F5344CB8AC3E}">
        <p14:creationId xmlns:p14="http://schemas.microsoft.com/office/powerpoint/2010/main" val="52349574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227424"/>
                                        </p:tgtEl>
                                        <p:attrNameLst>
                                          <p:attrName>style.visibility</p:attrName>
                                        </p:attrNameLst>
                                      </p:cBhvr>
                                      <p:to>
                                        <p:strVal val="visible"/>
                                      </p:to>
                                    </p:set>
                                    <p:anim calcmode="lin" valueType="num">
                                      <p:cBhvr>
                                        <p:cTn id="7" dur="500" fill="hold"/>
                                        <p:tgtEl>
                                          <p:spTgt spid="227424"/>
                                        </p:tgtEl>
                                        <p:attrNameLst>
                                          <p:attrName>ppt_w</p:attrName>
                                        </p:attrNameLst>
                                      </p:cBhvr>
                                      <p:tavLst>
                                        <p:tav tm="0">
                                          <p:val>
                                            <p:strVal val="2/3*#ppt_w"/>
                                          </p:val>
                                        </p:tav>
                                        <p:tav tm="100000">
                                          <p:val>
                                            <p:strVal val="#ppt_w"/>
                                          </p:val>
                                        </p:tav>
                                      </p:tavLst>
                                    </p:anim>
                                    <p:anim calcmode="lin" valueType="num">
                                      <p:cBhvr>
                                        <p:cTn id="8" dur="500" fill="hold"/>
                                        <p:tgtEl>
                                          <p:spTgt spid="227424"/>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227435"/>
                                        </p:tgtEl>
                                        <p:attrNameLst>
                                          <p:attrName>style.visibility</p:attrName>
                                        </p:attrNameLst>
                                      </p:cBhvr>
                                      <p:to>
                                        <p:strVal val="visible"/>
                                      </p:to>
                                    </p:set>
                                    <p:animEffect transition="in" filter="slide(fromTop)">
                                      <p:cBhvr>
                                        <p:cTn id="13" dur="500"/>
                                        <p:tgtEl>
                                          <p:spTgt spid="227435"/>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227436"/>
                                        </p:tgtEl>
                                        <p:attrNameLst>
                                          <p:attrName>style.visibility</p:attrName>
                                        </p:attrNameLst>
                                      </p:cBhvr>
                                      <p:to>
                                        <p:strVal val="visible"/>
                                      </p:to>
                                    </p:set>
                                    <p:animEffect transition="in" filter="slide(fromTop)">
                                      <p:cBhvr>
                                        <p:cTn id="18" dur="500"/>
                                        <p:tgtEl>
                                          <p:spTgt spid="22743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272" fill="hold" grpId="0" nodeType="clickEffect">
                                  <p:stCondLst>
                                    <p:cond delay="0"/>
                                  </p:stCondLst>
                                  <p:childTnLst>
                                    <p:set>
                                      <p:cBhvr>
                                        <p:cTn id="22" dur="1" fill="hold">
                                          <p:stCondLst>
                                            <p:cond delay="0"/>
                                          </p:stCondLst>
                                        </p:cTn>
                                        <p:tgtEl>
                                          <p:spTgt spid="227438"/>
                                        </p:tgtEl>
                                        <p:attrNameLst>
                                          <p:attrName>style.visibility</p:attrName>
                                        </p:attrNameLst>
                                      </p:cBhvr>
                                      <p:to>
                                        <p:strVal val="visible"/>
                                      </p:to>
                                    </p:set>
                                    <p:anim calcmode="lin" valueType="num">
                                      <p:cBhvr>
                                        <p:cTn id="23" dur="500" fill="hold"/>
                                        <p:tgtEl>
                                          <p:spTgt spid="227438"/>
                                        </p:tgtEl>
                                        <p:attrNameLst>
                                          <p:attrName>ppt_w</p:attrName>
                                        </p:attrNameLst>
                                      </p:cBhvr>
                                      <p:tavLst>
                                        <p:tav tm="0">
                                          <p:val>
                                            <p:strVal val="2/3*#ppt_w"/>
                                          </p:val>
                                        </p:tav>
                                        <p:tav tm="100000">
                                          <p:val>
                                            <p:strVal val="#ppt_w"/>
                                          </p:val>
                                        </p:tav>
                                      </p:tavLst>
                                    </p:anim>
                                    <p:anim calcmode="lin" valueType="num">
                                      <p:cBhvr>
                                        <p:cTn id="24" dur="500" fill="hold"/>
                                        <p:tgtEl>
                                          <p:spTgt spid="227438"/>
                                        </p:tgtEl>
                                        <p:attrNameLst>
                                          <p:attrName>ppt_h</p:attrName>
                                        </p:attrNameLst>
                                      </p:cBhvr>
                                      <p:tavLst>
                                        <p:tav tm="0">
                                          <p:val>
                                            <p:strVal val="2/3*#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227440"/>
                                        </p:tgtEl>
                                        <p:attrNameLst>
                                          <p:attrName>style.visibility</p:attrName>
                                        </p:attrNameLst>
                                      </p:cBhvr>
                                      <p:to>
                                        <p:strVal val="visible"/>
                                      </p:to>
                                    </p:set>
                                    <p:animEffect transition="in" filter="slide(fromTop)">
                                      <p:cBhvr>
                                        <p:cTn id="29" dur="500"/>
                                        <p:tgtEl>
                                          <p:spTgt spid="227440"/>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227442"/>
                                        </p:tgtEl>
                                        <p:attrNameLst>
                                          <p:attrName>style.visibility</p:attrName>
                                        </p:attrNameLst>
                                      </p:cBhvr>
                                      <p:to>
                                        <p:strVal val="visible"/>
                                      </p:to>
                                    </p:set>
                                    <p:animEffect transition="in" filter="slide(fromTop)">
                                      <p:cBhvr>
                                        <p:cTn id="34" dur="500"/>
                                        <p:tgtEl>
                                          <p:spTgt spid="227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424" grpId="0" autoUpdateAnimBg="0"/>
      <p:bldP spid="227435" grpId="0" autoUpdateAnimBg="0"/>
      <p:bldP spid="227436" grpId="0" autoUpdateAnimBg="0"/>
      <p:bldP spid="227438" grpId="0" autoUpdateAnimBg="0"/>
      <p:bldP spid="227440" grpId="0" autoUpdateAnimBg="0"/>
      <p:bldP spid="22744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Text Box 4"/>
          <p:cNvSpPr txBox="1">
            <a:spLocks noChangeArrowheads="1"/>
          </p:cNvSpPr>
          <p:nvPr/>
        </p:nvSpPr>
        <p:spPr bwMode="auto">
          <a:xfrm>
            <a:off x="682739" y="1971842"/>
            <a:ext cx="7791450" cy="647870"/>
          </a:xfrm>
          <a:prstGeom prst="rect">
            <a:avLst/>
          </a:prstGeom>
          <a:noFill/>
          <a:ln w="12700">
            <a:noFill/>
            <a:miter lim="800000"/>
            <a:headEnd/>
            <a:tailEnd/>
          </a:ln>
          <a:effectLst/>
        </p:spPr>
        <p:txBody>
          <a:bodyPr wrap="square">
            <a:spAutoFit/>
          </a:bodyPr>
          <a:lstStyle/>
          <a:p>
            <a:pPr marL="257827" indent="-257827">
              <a:buFont typeface="Arial" panose="020B0604020202020204" pitchFamily="34" charset="0"/>
              <a:buChar char="•"/>
            </a:pPr>
            <a:r>
              <a:rPr lang="en-US" sz="1805" dirty="0">
                <a:latin typeface="+mn-lt"/>
              </a:rPr>
              <a:t>With a matched-sample design each sampled item provides a pair of data values.</a:t>
            </a:r>
          </a:p>
        </p:txBody>
      </p:sp>
      <p:sp>
        <p:nvSpPr>
          <p:cNvPr id="231429" name="Text Box 5"/>
          <p:cNvSpPr txBox="1">
            <a:spLocks noChangeArrowheads="1"/>
          </p:cNvSpPr>
          <p:nvPr/>
        </p:nvSpPr>
        <p:spPr bwMode="auto">
          <a:xfrm>
            <a:off x="687503" y="2595080"/>
            <a:ext cx="7731125" cy="925638"/>
          </a:xfrm>
          <a:prstGeom prst="rect">
            <a:avLst/>
          </a:prstGeom>
          <a:noFill/>
          <a:ln w="12700">
            <a:noFill/>
            <a:miter lim="800000"/>
            <a:headEnd/>
            <a:tailEnd/>
          </a:ln>
          <a:effectLst/>
        </p:spPr>
        <p:txBody>
          <a:bodyPr>
            <a:spAutoFit/>
          </a:bodyPr>
          <a:lstStyle/>
          <a:p>
            <a:pPr marL="257827" indent="-257827">
              <a:buFont typeface="Arial" panose="020B0604020202020204" pitchFamily="34" charset="0"/>
              <a:buChar char="•"/>
            </a:pPr>
            <a:r>
              <a:rPr lang="en-US" sz="1805" dirty="0">
                <a:latin typeface="+mn-lt"/>
              </a:rPr>
              <a:t>This design often leads to a smaller sampling error than the independent-sample design because variation between sampled items is eliminated as a       source of sampling error.</a:t>
            </a:r>
          </a:p>
        </p:txBody>
      </p:sp>
      <p:sp>
        <p:nvSpPr>
          <p:cNvPr id="231431" name="Rectangle 7"/>
          <p:cNvSpPr>
            <a:spLocks noChangeArrowheads="1"/>
          </p:cNvSpPr>
          <p:nvPr/>
        </p:nvSpPr>
        <p:spPr bwMode="auto">
          <a:xfrm>
            <a:off x="646228" y="1070836"/>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86745946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slide(fromTop)">
                                      <p:cBhvr>
                                        <p:cTn id="7" dur="500"/>
                                        <p:tgtEl>
                                          <p:spTgt spid="23142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1429"/>
                                        </p:tgtEl>
                                        <p:attrNameLst>
                                          <p:attrName>style.visibility</p:attrName>
                                        </p:attrNameLst>
                                      </p:cBhvr>
                                      <p:to>
                                        <p:strVal val="visible"/>
                                      </p:to>
                                    </p:set>
                                    <p:animEffect transition="in" filter="slide(fromTop)">
                                      <p:cBhvr>
                                        <p:cTn id="12" dur="500"/>
                                        <p:tgtEl>
                                          <p:spTgt spid="231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utoUpdateAnimBg="0"/>
      <p:bldP spid="23142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682569" y="1960018"/>
            <a:ext cx="7772400" cy="383138"/>
          </a:xfrm>
          <a:prstGeom prst="rect">
            <a:avLst/>
          </a:prstGeom>
          <a:noFill/>
          <a:ln w="12700">
            <a:noFill/>
            <a:miter lim="800000"/>
            <a:headEnd/>
            <a:tailEnd/>
          </a:ln>
          <a:effectLst/>
        </p:spPr>
        <p:txBody>
          <a:bodyPr lIns="68034" tIns="33420" rIns="68034" bIns="33420"/>
          <a:lstStyle/>
          <a:p>
            <a:pPr>
              <a:spcBef>
                <a:spcPct val="20000"/>
              </a:spcBef>
              <a:buSzPct val="100000"/>
            </a:pPr>
            <a:r>
              <a:rPr lang="en-US" sz="2000" b="1" dirty="0">
                <a:latin typeface="+mn-lt"/>
              </a:rPr>
              <a:t>Example:  Express Deliveries</a:t>
            </a:r>
          </a:p>
        </p:txBody>
      </p:sp>
      <p:sp>
        <p:nvSpPr>
          <p:cNvPr id="232534" name="Text Box 86"/>
          <p:cNvSpPr txBox="1">
            <a:spLocks noChangeArrowheads="1"/>
          </p:cNvSpPr>
          <p:nvPr/>
        </p:nvSpPr>
        <p:spPr bwMode="auto">
          <a:xfrm>
            <a:off x="1057692" y="2328463"/>
            <a:ext cx="7451725" cy="1203406"/>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A Chicago-based firm has documents that must be quickly distributed to district offices throughout the U.S.  The firm must decide between two delivery services, UPX (United Parcel Express) and INTEX (International Express), to transport its documents.</a:t>
            </a:r>
          </a:p>
        </p:txBody>
      </p:sp>
      <p:sp>
        <p:nvSpPr>
          <p:cNvPr id="7" name="Rectangle 7"/>
          <p:cNvSpPr>
            <a:spLocks noChangeArrowheads="1"/>
          </p:cNvSpPr>
          <p:nvPr/>
        </p:nvSpPr>
        <p:spPr bwMode="auto">
          <a:xfrm>
            <a:off x="491972" y="1163490"/>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165917064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2534"/>
                                        </p:tgtEl>
                                        <p:attrNameLst>
                                          <p:attrName>style.visibility</p:attrName>
                                        </p:attrNameLst>
                                      </p:cBhvr>
                                      <p:to>
                                        <p:strVal val="visible"/>
                                      </p:to>
                                    </p:set>
                                    <p:animEffect transition="in" filter="blinds(horizontal)">
                                      <p:cBhvr>
                                        <p:cTn id="7" dur="500"/>
                                        <p:tgtEl>
                                          <p:spTgt spid="23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534"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555" name="Rectangle 83"/>
          <p:cNvSpPr>
            <a:spLocks noChangeArrowheads="1"/>
          </p:cNvSpPr>
          <p:nvPr/>
        </p:nvSpPr>
        <p:spPr bwMode="auto">
          <a:xfrm>
            <a:off x="682569" y="1965201"/>
            <a:ext cx="7772400" cy="391494"/>
          </a:xfrm>
          <a:prstGeom prst="rect">
            <a:avLst/>
          </a:prstGeom>
          <a:noFill/>
          <a:ln w="12700">
            <a:noFill/>
            <a:miter lim="800000"/>
            <a:headEnd/>
            <a:tailEnd/>
          </a:ln>
          <a:effectLst/>
        </p:spPr>
        <p:txBody>
          <a:bodyPr lIns="68034" tIns="33420" rIns="68034" bIns="33420"/>
          <a:lstStyle/>
          <a:p>
            <a:pPr>
              <a:spcBef>
                <a:spcPct val="20000"/>
              </a:spcBef>
              <a:buSzPct val="100000"/>
            </a:pPr>
            <a:r>
              <a:rPr lang="en-US" sz="2000" b="1" dirty="0">
                <a:latin typeface="+mn-lt"/>
              </a:rPr>
              <a:t>Example:  Express Deliveries</a:t>
            </a:r>
          </a:p>
        </p:txBody>
      </p:sp>
      <p:sp>
        <p:nvSpPr>
          <p:cNvPr id="233559" name="Text Box 87"/>
          <p:cNvSpPr txBox="1">
            <a:spLocks noChangeArrowheads="1"/>
          </p:cNvSpPr>
          <p:nvPr/>
        </p:nvSpPr>
        <p:spPr bwMode="auto">
          <a:xfrm>
            <a:off x="1078329" y="2346108"/>
            <a:ext cx="7413625" cy="1592231"/>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In testing the delivery times of the two services, the firm sent two reports to a random sample of its district offices with one report carried by UPX and </a:t>
            </a:r>
          </a:p>
          <a:p>
            <a:pPr algn="l">
              <a:spcBef>
                <a:spcPct val="20000"/>
              </a:spcBef>
              <a:buClr>
                <a:srgbClr val="66FFFF"/>
              </a:buClr>
              <a:buSzPct val="75000"/>
              <a:buFont typeface="Monotype Sorts" pitchFamily="2" charset="2"/>
              <a:buNone/>
            </a:pPr>
            <a:r>
              <a:rPr lang="en-US" sz="1805" dirty="0">
                <a:latin typeface="+mn-lt"/>
              </a:rPr>
              <a:t>the other report carried by INTEX.  Do the data on the next slide indicate a difference in mean delivery times for the two services?  Use a .05 level of</a:t>
            </a:r>
          </a:p>
          <a:p>
            <a:pPr algn="l">
              <a:spcBef>
                <a:spcPct val="20000"/>
              </a:spcBef>
              <a:buClr>
                <a:srgbClr val="66FFFF"/>
              </a:buClr>
              <a:buSzPct val="75000"/>
              <a:buFont typeface="Monotype Sorts" pitchFamily="2" charset="2"/>
              <a:buNone/>
            </a:pPr>
            <a:r>
              <a:rPr lang="en-US" sz="1805" dirty="0">
                <a:latin typeface="+mn-lt"/>
              </a:rPr>
              <a:t>significance.</a:t>
            </a:r>
          </a:p>
        </p:txBody>
      </p:sp>
      <p:sp>
        <p:nvSpPr>
          <p:cNvPr id="7" name="Rectangle 7"/>
          <p:cNvSpPr>
            <a:spLocks noChangeArrowheads="1"/>
          </p:cNvSpPr>
          <p:nvPr/>
        </p:nvSpPr>
        <p:spPr bwMode="auto">
          <a:xfrm>
            <a:off x="544726" y="1080218"/>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357420752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3559"/>
                                        </p:tgtEl>
                                        <p:attrNameLst>
                                          <p:attrName>style.visibility</p:attrName>
                                        </p:attrNameLst>
                                      </p:cBhvr>
                                      <p:to>
                                        <p:strVal val="visible"/>
                                      </p:to>
                                    </p:set>
                                    <p:animEffect transition="in" filter="blinds(horizontal)">
                                      <p:cBhvr>
                                        <p:cTn id="7" dur="500"/>
                                        <p:tgtEl>
                                          <p:spTgt spid="23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55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663010" y="1975033"/>
            <a:ext cx="5871629" cy="4161998"/>
            <a:chOff x="2051220" y="1260390"/>
            <a:chExt cx="7809471" cy="5082425"/>
          </a:xfrm>
        </p:grpSpPr>
        <p:sp>
          <p:nvSpPr>
            <p:cNvPr id="3" name="Rectangle 2"/>
            <p:cNvSpPr/>
            <p:nvPr/>
          </p:nvSpPr>
          <p:spPr>
            <a:xfrm>
              <a:off x="2051220" y="1260390"/>
              <a:ext cx="7809471" cy="474360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499" name="Text Box 3"/>
            <p:cNvSpPr txBox="1">
              <a:spLocks noChangeArrowheads="1"/>
            </p:cNvSpPr>
            <p:nvPr/>
          </p:nvSpPr>
          <p:spPr bwMode="auto">
            <a:xfrm>
              <a:off x="5340779" y="2167409"/>
              <a:ext cx="556891" cy="4175406"/>
            </a:xfrm>
            <a:prstGeom prst="rect">
              <a:avLst/>
            </a:prstGeom>
            <a:noFill/>
            <a:ln w="12700">
              <a:noFill/>
              <a:miter lim="800000"/>
              <a:headEnd/>
              <a:tailEnd/>
            </a:ln>
            <a:effectLst/>
          </p:spPr>
          <p:txBody>
            <a:bodyPr wrap="none">
              <a:spAutoFit/>
            </a:bodyPr>
            <a:lstStyle/>
            <a:p>
              <a:pPr>
                <a:lnSpc>
                  <a:spcPct val="110000"/>
                </a:lnSpc>
              </a:pPr>
              <a:r>
                <a:rPr lang="en-US" dirty="0">
                  <a:effectLst/>
                  <a:latin typeface="+mn-lt"/>
                </a:rPr>
                <a:t>32</a:t>
              </a:r>
            </a:p>
            <a:p>
              <a:pPr>
                <a:lnSpc>
                  <a:spcPct val="110000"/>
                </a:lnSpc>
              </a:pPr>
              <a:r>
                <a:rPr lang="en-US" dirty="0">
                  <a:effectLst/>
                  <a:latin typeface="+mn-lt"/>
                </a:rPr>
                <a:t>30</a:t>
              </a:r>
            </a:p>
            <a:p>
              <a:pPr>
                <a:lnSpc>
                  <a:spcPct val="110000"/>
                </a:lnSpc>
              </a:pPr>
              <a:r>
                <a:rPr lang="en-US" dirty="0">
                  <a:effectLst/>
                  <a:latin typeface="+mn-lt"/>
                </a:rPr>
                <a:t>19</a:t>
              </a:r>
            </a:p>
            <a:p>
              <a:pPr>
                <a:lnSpc>
                  <a:spcPct val="110000"/>
                </a:lnSpc>
              </a:pPr>
              <a:r>
                <a:rPr lang="en-US" dirty="0">
                  <a:effectLst/>
                  <a:latin typeface="+mn-lt"/>
                </a:rPr>
                <a:t>16</a:t>
              </a:r>
            </a:p>
            <a:p>
              <a:pPr>
                <a:lnSpc>
                  <a:spcPct val="110000"/>
                </a:lnSpc>
              </a:pPr>
              <a:r>
                <a:rPr lang="en-US" dirty="0">
                  <a:effectLst/>
                  <a:latin typeface="+mn-lt"/>
                </a:rPr>
                <a:t>15</a:t>
              </a:r>
            </a:p>
            <a:p>
              <a:pPr>
                <a:lnSpc>
                  <a:spcPct val="110000"/>
                </a:lnSpc>
              </a:pPr>
              <a:r>
                <a:rPr lang="en-US" dirty="0">
                  <a:effectLst/>
                  <a:latin typeface="+mn-lt"/>
                </a:rPr>
                <a:t>18</a:t>
              </a:r>
            </a:p>
            <a:p>
              <a:pPr>
                <a:lnSpc>
                  <a:spcPct val="110000"/>
                </a:lnSpc>
              </a:pPr>
              <a:r>
                <a:rPr lang="en-US" dirty="0">
                  <a:effectLst/>
                  <a:latin typeface="+mn-lt"/>
                </a:rPr>
                <a:t>14</a:t>
              </a:r>
            </a:p>
            <a:p>
              <a:pPr>
                <a:lnSpc>
                  <a:spcPct val="110000"/>
                </a:lnSpc>
              </a:pPr>
              <a:r>
                <a:rPr lang="en-US" dirty="0">
                  <a:effectLst/>
                  <a:latin typeface="+mn-lt"/>
                </a:rPr>
                <a:t>10</a:t>
              </a:r>
            </a:p>
            <a:p>
              <a:pPr>
                <a:lnSpc>
                  <a:spcPct val="110000"/>
                </a:lnSpc>
              </a:pPr>
              <a:r>
                <a:rPr lang="en-US" dirty="0">
                  <a:effectLst/>
                  <a:latin typeface="+mn-lt"/>
                </a:rPr>
                <a:t>  7</a:t>
              </a:r>
            </a:p>
            <a:p>
              <a:pPr>
                <a:lnSpc>
                  <a:spcPct val="110000"/>
                </a:lnSpc>
              </a:pPr>
              <a:r>
                <a:rPr lang="en-US" dirty="0">
                  <a:effectLst/>
                  <a:latin typeface="+mn-lt"/>
                </a:rPr>
                <a:t>16</a:t>
              </a:r>
            </a:p>
          </p:txBody>
        </p:sp>
        <p:sp>
          <p:nvSpPr>
            <p:cNvPr id="234500" name="Text Box 4"/>
            <p:cNvSpPr txBox="1">
              <a:spLocks noChangeArrowheads="1"/>
            </p:cNvSpPr>
            <p:nvPr/>
          </p:nvSpPr>
          <p:spPr bwMode="auto">
            <a:xfrm>
              <a:off x="6784997" y="2167409"/>
              <a:ext cx="556891" cy="4175406"/>
            </a:xfrm>
            <a:prstGeom prst="rect">
              <a:avLst/>
            </a:prstGeom>
            <a:noFill/>
            <a:ln w="12700">
              <a:noFill/>
              <a:miter lim="800000"/>
              <a:headEnd/>
              <a:tailEnd/>
            </a:ln>
            <a:effectLst/>
          </p:spPr>
          <p:txBody>
            <a:bodyPr wrap="none">
              <a:spAutoFit/>
            </a:bodyPr>
            <a:lstStyle/>
            <a:p>
              <a:pPr>
                <a:lnSpc>
                  <a:spcPct val="110000"/>
                </a:lnSpc>
              </a:pPr>
              <a:r>
                <a:rPr lang="en-US" dirty="0">
                  <a:effectLst/>
                  <a:latin typeface="+mn-lt"/>
                </a:rPr>
                <a:t>25</a:t>
              </a:r>
            </a:p>
            <a:p>
              <a:pPr>
                <a:lnSpc>
                  <a:spcPct val="110000"/>
                </a:lnSpc>
              </a:pPr>
              <a:r>
                <a:rPr lang="en-US" dirty="0">
                  <a:effectLst/>
                  <a:latin typeface="+mn-lt"/>
                </a:rPr>
                <a:t>24</a:t>
              </a:r>
            </a:p>
            <a:p>
              <a:pPr>
                <a:lnSpc>
                  <a:spcPct val="110000"/>
                </a:lnSpc>
              </a:pPr>
              <a:r>
                <a:rPr lang="en-US" dirty="0">
                  <a:effectLst/>
                  <a:latin typeface="+mn-lt"/>
                </a:rPr>
                <a:t>15</a:t>
              </a:r>
            </a:p>
            <a:p>
              <a:pPr>
                <a:lnSpc>
                  <a:spcPct val="110000"/>
                </a:lnSpc>
              </a:pPr>
              <a:r>
                <a:rPr lang="en-US" dirty="0">
                  <a:effectLst/>
                  <a:latin typeface="+mn-lt"/>
                </a:rPr>
                <a:t>15</a:t>
              </a:r>
            </a:p>
            <a:p>
              <a:pPr>
                <a:lnSpc>
                  <a:spcPct val="110000"/>
                </a:lnSpc>
              </a:pPr>
              <a:r>
                <a:rPr lang="en-US" dirty="0">
                  <a:effectLst/>
                  <a:latin typeface="+mn-lt"/>
                </a:rPr>
                <a:t>13</a:t>
              </a:r>
            </a:p>
            <a:p>
              <a:pPr>
                <a:lnSpc>
                  <a:spcPct val="110000"/>
                </a:lnSpc>
              </a:pPr>
              <a:r>
                <a:rPr lang="en-US" dirty="0">
                  <a:effectLst/>
                  <a:latin typeface="+mn-lt"/>
                </a:rPr>
                <a:t>15</a:t>
              </a:r>
            </a:p>
            <a:p>
              <a:pPr>
                <a:lnSpc>
                  <a:spcPct val="110000"/>
                </a:lnSpc>
              </a:pPr>
              <a:r>
                <a:rPr lang="en-US" dirty="0">
                  <a:effectLst/>
                  <a:latin typeface="+mn-lt"/>
                </a:rPr>
                <a:t>15</a:t>
              </a:r>
            </a:p>
            <a:p>
              <a:pPr>
                <a:lnSpc>
                  <a:spcPct val="110000"/>
                </a:lnSpc>
              </a:pPr>
              <a:r>
                <a:rPr lang="en-US" dirty="0">
                  <a:effectLst/>
                  <a:latin typeface="+mn-lt"/>
                </a:rPr>
                <a:t>  8</a:t>
              </a:r>
            </a:p>
            <a:p>
              <a:pPr>
                <a:lnSpc>
                  <a:spcPct val="110000"/>
                </a:lnSpc>
              </a:pPr>
              <a:r>
                <a:rPr lang="en-US" dirty="0">
                  <a:effectLst/>
                  <a:latin typeface="+mn-lt"/>
                </a:rPr>
                <a:t>  9</a:t>
              </a:r>
            </a:p>
            <a:p>
              <a:pPr>
                <a:lnSpc>
                  <a:spcPct val="110000"/>
                </a:lnSpc>
              </a:pPr>
              <a:r>
                <a:rPr lang="en-US" dirty="0">
                  <a:effectLst/>
                  <a:latin typeface="+mn-lt"/>
                </a:rPr>
                <a:t>11</a:t>
              </a:r>
            </a:p>
          </p:txBody>
        </p:sp>
        <p:sp>
          <p:nvSpPr>
            <p:cNvPr id="234501" name="Text Box 5"/>
            <p:cNvSpPr txBox="1">
              <a:spLocks noChangeArrowheads="1"/>
            </p:cNvSpPr>
            <p:nvPr/>
          </p:nvSpPr>
          <p:spPr bwMode="auto">
            <a:xfrm>
              <a:off x="5252781" y="1730846"/>
              <a:ext cx="758414" cy="492247"/>
            </a:xfrm>
            <a:prstGeom prst="rect">
              <a:avLst/>
            </a:prstGeom>
            <a:noFill/>
            <a:ln w="12700">
              <a:noFill/>
              <a:miter lim="800000"/>
              <a:headEnd/>
              <a:tailEnd/>
            </a:ln>
            <a:effectLst/>
          </p:spPr>
          <p:txBody>
            <a:bodyPr wrap="none">
              <a:spAutoFit/>
            </a:bodyPr>
            <a:lstStyle/>
            <a:p>
              <a:r>
                <a:rPr lang="en-US" sz="1805" u="sng">
                  <a:latin typeface="+mn-lt"/>
                </a:rPr>
                <a:t>UPX</a:t>
              </a:r>
            </a:p>
          </p:txBody>
        </p:sp>
        <p:sp>
          <p:nvSpPr>
            <p:cNvPr id="234502" name="Text Box 6"/>
            <p:cNvSpPr txBox="1">
              <a:spLocks noChangeArrowheads="1"/>
            </p:cNvSpPr>
            <p:nvPr/>
          </p:nvSpPr>
          <p:spPr bwMode="auto">
            <a:xfrm>
              <a:off x="6559482" y="1730846"/>
              <a:ext cx="981169" cy="492247"/>
            </a:xfrm>
            <a:prstGeom prst="rect">
              <a:avLst/>
            </a:prstGeom>
            <a:noFill/>
            <a:ln w="12700">
              <a:noFill/>
              <a:miter lim="800000"/>
              <a:headEnd/>
              <a:tailEnd/>
            </a:ln>
            <a:effectLst/>
          </p:spPr>
          <p:txBody>
            <a:bodyPr wrap="none">
              <a:spAutoFit/>
            </a:bodyPr>
            <a:lstStyle/>
            <a:p>
              <a:r>
                <a:rPr lang="en-US" sz="1805" u="sng">
                  <a:latin typeface="+mn-lt"/>
                </a:rPr>
                <a:t>INTEX</a:t>
              </a:r>
            </a:p>
          </p:txBody>
        </p:sp>
        <p:sp>
          <p:nvSpPr>
            <p:cNvPr id="234503" name="Text Box 7"/>
            <p:cNvSpPr txBox="1">
              <a:spLocks noChangeArrowheads="1"/>
            </p:cNvSpPr>
            <p:nvPr/>
          </p:nvSpPr>
          <p:spPr bwMode="auto">
            <a:xfrm>
              <a:off x="8233792" y="1730846"/>
              <a:ext cx="1537805" cy="492247"/>
            </a:xfrm>
            <a:prstGeom prst="rect">
              <a:avLst/>
            </a:prstGeom>
            <a:noFill/>
            <a:ln w="12700">
              <a:noFill/>
              <a:miter lim="800000"/>
              <a:headEnd/>
              <a:tailEnd/>
            </a:ln>
            <a:effectLst/>
          </p:spPr>
          <p:txBody>
            <a:bodyPr wrap="none">
              <a:spAutoFit/>
            </a:bodyPr>
            <a:lstStyle/>
            <a:p>
              <a:r>
                <a:rPr lang="en-US" sz="1805" u="sng">
                  <a:latin typeface="+mn-lt"/>
                </a:rPr>
                <a:t>Difference</a:t>
              </a:r>
            </a:p>
          </p:txBody>
        </p:sp>
        <p:sp>
          <p:nvSpPr>
            <p:cNvPr id="234504" name="Text Box 8"/>
            <p:cNvSpPr txBox="1">
              <a:spLocks noChangeArrowheads="1"/>
            </p:cNvSpPr>
            <p:nvPr/>
          </p:nvSpPr>
          <p:spPr bwMode="auto">
            <a:xfrm>
              <a:off x="2611098" y="1730846"/>
              <a:ext cx="1946904" cy="492247"/>
            </a:xfrm>
            <a:prstGeom prst="rect">
              <a:avLst/>
            </a:prstGeom>
            <a:noFill/>
            <a:ln w="12700">
              <a:noFill/>
              <a:miter lim="800000"/>
              <a:headEnd/>
              <a:tailEnd/>
            </a:ln>
            <a:effectLst/>
          </p:spPr>
          <p:txBody>
            <a:bodyPr wrap="none">
              <a:spAutoFit/>
            </a:bodyPr>
            <a:lstStyle/>
            <a:p>
              <a:r>
                <a:rPr lang="en-US" sz="1805" u="sng">
                  <a:latin typeface="+mn-lt"/>
                </a:rPr>
                <a:t>District Office</a:t>
              </a:r>
            </a:p>
          </p:txBody>
        </p:sp>
        <p:sp>
          <p:nvSpPr>
            <p:cNvPr id="234505" name="Text Box 9"/>
            <p:cNvSpPr txBox="1">
              <a:spLocks noChangeArrowheads="1"/>
            </p:cNvSpPr>
            <p:nvPr/>
          </p:nvSpPr>
          <p:spPr bwMode="auto">
            <a:xfrm>
              <a:off x="2219116" y="2218208"/>
              <a:ext cx="1705639" cy="4101722"/>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dirty="0">
                  <a:effectLst/>
                  <a:latin typeface="+mn-lt"/>
                </a:rPr>
                <a:t>Seattle</a:t>
              </a:r>
            </a:p>
            <a:p>
              <a:pPr algn="l">
                <a:lnSpc>
                  <a:spcPct val="90000"/>
                </a:lnSpc>
                <a:spcBef>
                  <a:spcPct val="20000"/>
                </a:spcBef>
                <a:buClr>
                  <a:srgbClr val="66FFFF"/>
                </a:buClr>
                <a:buSzPct val="75000"/>
                <a:buFont typeface="Monotype Sorts" pitchFamily="2" charset="2"/>
                <a:buNone/>
              </a:pPr>
              <a:r>
                <a:rPr lang="en-US" dirty="0">
                  <a:effectLst/>
                  <a:latin typeface="+mn-lt"/>
                </a:rPr>
                <a:t>Los Angeles</a:t>
              </a:r>
            </a:p>
            <a:p>
              <a:pPr algn="l">
                <a:lnSpc>
                  <a:spcPct val="90000"/>
                </a:lnSpc>
                <a:spcBef>
                  <a:spcPct val="20000"/>
                </a:spcBef>
                <a:buClr>
                  <a:srgbClr val="66FFFF"/>
                </a:buClr>
                <a:buSzPct val="75000"/>
                <a:buFont typeface="Monotype Sorts" pitchFamily="2" charset="2"/>
                <a:buNone/>
              </a:pPr>
              <a:r>
                <a:rPr lang="en-US" dirty="0">
                  <a:effectLst/>
                  <a:latin typeface="+mn-lt"/>
                </a:rPr>
                <a:t>Boston</a:t>
              </a:r>
            </a:p>
            <a:p>
              <a:pPr algn="l">
                <a:lnSpc>
                  <a:spcPct val="90000"/>
                </a:lnSpc>
                <a:spcBef>
                  <a:spcPct val="20000"/>
                </a:spcBef>
                <a:buClr>
                  <a:srgbClr val="66FFFF"/>
                </a:buClr>
                <a:buSzPct val="75000"/>
                <a:buFont typeface="Monotype Sorts" pitchFamily="2" charset="2"/>
                <a:buNone/>
              </a:pPr>
              <a:r>
                <a:rPr lang="en-US" dirty="0">
                  <a:effectLst/>
                  <a:latin typeface="+mn-lt"/>
                </a:rPr>
                <a:t>Cleveland</a:t>
              </a:r>
            </a:p>
            <a:p>
              <a:pPr algn="l">
                <a:lnSpc>
                  <a:spcPct val="90000"/>
                </a:lnSpc>
                <a:spcBef>
                  <a:spcPct val="20000"/>
                </a:spcBef>
                <a:buClr>
                  <a:srgbClr val="66FFFF"/>
                </a:buClr>
                <a:buSzPct val="75000"/>
                <a:buFont typeface="Monotype Sorts" pitchFamily="2" charset="2"/>
                <a:buNone/>
              </a:pPr>
              <a:r>
                <a:rPr lang="en-US" dirty="0">
                  <a:effectLst/>
                  <a:latin typeface="+mn-lt"/>
                </a:rPr>
                <a:t>New York</a:t>
              </a:r>
            </a:p>
            <a:p>
              <a:pPr algn="l">
                <a:lnSpc>
                  <a:spcPct val="90000"/>
                </a:lnSpc>
                <a:spcBef>
                  <a:spcPct val="20000"/>
                </a:spcBef>
                <a:buClr>
                  <a:srgbClr val="66FFFF"/>
                </a:buClr>
                <a:buSzPct val="75000"/>
                <a:buFont typeface="Monotype Sorts" pitchFamily="2" charset="2"/>
                <a:buNone/>
              </a:pPr>
              <a:r>
                <a:rPr lang="en-US" dirty="0">
                  <a:effectLst/>
                  <a:latin typeface="+mn-lt"/>
                </a:rPr>
                <a:t>Houston</a:t>
              </a:r>
            </a:p>
            <a:p>
              <a:pPr algn="l">
                <a:lnSpc>
                  <a:spcPct val="90000"/>
                </a:lnSpc>
                <a:spcBef>
                  <a:spcPct val="20000"/>
                </a:spcBef>
                <a:buClr>
                  <a:srgbClr val="66FFFF"/>
                </a:buClr>
                <a:buSzPct val="75000"/>
                <a:buFont typeface="Monotype Sorts" pitchFamily="2" charset="2"/>
                <a:buNone/>
              </a:pPr>
              <a:r>
                <a:rPr lang="en-US" dirty="0">
                  <a:effectLst/>
                  <a:latin typeface="+mn-lt"/>
                </a:rPr>
                <a:t>Atlanta</a:t>
              </a:r>
            </a:p>
            <a:p>
              <a:pPr algn="l">
                <a:lnSpc>
                  <a:spcPct val="90000"/>
                </a:lnSpc>
                <a:spcBef>
                  <a:spcPct val="20000"/>
                </a:spcBef>
                <a:buClr>
                  <a:srgbClr val="66FFFF"/>
                </a:buClr>
                <a:buSzPct val="75000"/>
                <a:buFont typeface="Monotype Sorts" pitchFamily="2" charset="2"/>
                <a:buNone/>
              </a:pPr>
              <a:r>
                <a:rPr lang="en-US" dirty="0">
                  <a:effectLst/>
                  <a:latin typeface="+mn-lt"/>
                </a:rPr>
                <a:t>St. Louis</a:t>
              </a:r>
            </a:p>
            <a:p>
              <a:pPr algn="l">
                <a:lnSpc>
                  <a:spcPct val="90000"/>
                </a:lnSpc>
                <a:spcBef>
                  <a:spcPct val="20000"/>
                </a:spcBef>
                <a:buClr>
                  <a:srgbClr val="66FFFF"/>
                </a:buClr>
                <a:buSzPct val="75000"/>
                <a:buFont typeface="Monotype Sorts" pitchFamily="2" charset="2"/>
                <a:buNone/>
              </a:pPr>
              <a:r>
                <a:rPr lang="en-US" dirty="0">
                  <a:effectLst/>
                  <a:latin typeface="+mn-lt"/>
                </a:rPr>
                <a:t>Milwaukee</a:t>
              </a:r>
            </a:p>
            <a:p>
              <a:pPr algn="l">
                <a:lnSpc>
                  <a:spcPct val="90000"/>
                </a:lnSpc>
                <a:spcBef>
                  <a:spcPct val="20000"/>
                </a:spcBef>
                <a:buClr>
                  <a:srgbClr val="66FFFF"/>
                </a:buClr>
                <a:buSzPct val="75000"/>
                <a:buFont typeface="Monotype Sorts" pitchFamily="2" charset="2"/>
                <a:buNone/>
              </a:pPr>
              <a:r>
                <a:rPr lang="en-US" dirty="0">
                  <a:effectLst/>
                  <a:latin typeface="+mn-lt"/>
                </a:rPr>
                <a:t>Denver</a:t>
              </a:r>
            </a:p>
          </p:txBody>
        </p:sp>
        <p:sp>
          <p:nvSpPr>
            <p:cNvPr id="234506" name="Text Box 10"/>
            <p:cNvSpPr txBox="1">
              <a:spLocks noChangeArrowheads="1"/>
            </p:cNvSpPr>
            <p:nvPr/>
          </p:nvSpPr>
          <p:spPr bwMode="auto">
            <a:xfrm>
              <a:off x="6007792" y="1311747"/>
              <a:ext cx="2948710" cy="492247"/>
            </a:xfrm>
            <a:prstGeom prst="rect">
              <a:avLst/>
            </a:prstGeom>
            <a:noFill/>
            <a:ln w="12700">
              <a:noFill/>
              <a:miter lim="800000"/>
              <a:headEnd/>
              <a:tailEnd/>
            </a:ln>
            <a:effectLst/>
          </p:spPr>
          <p:txBody>
            <a:bodyPr wrap="none">
              <a:spAutoFit/>
            </a:bodyPr>
            <a:lstStyle/>
            <a:p>
              <a:r>
                <a:rPr lang="en-US" sz="1805" dirty="0">
                  <a:latin typeface="+mn-lt"/>
                </a:rPr>
                <a:t>Delivery Time (Hours)</a:t>
              </a:r>
            </a:p>
          </p:txBody>
        </p:sp>
        <p:sp>
          <p:nvSpPr>
            <p:cNvPr id="234511" name="Text Box 15"/>
            <p:cNvSpPr txBox="1">
              <a:spLocks noChangeArrowheads="1"/>
            </p:cNvSpPr>
            <p:nvPr/>
          </p:nvSpPr>
          <p:spPr bwMode="auto">
            <a:xfrm>
              <a:off x="8625755" y="2167409"/>
              <a:ext cx="565419" cy="3814947"/>
            </a:xfrm>
            <a:prstGeom prst="rect">
              <a:avLst/>
            </a:prstGeom>
            <a:noFill/>
            <a:ln w="12700">
              <a:noFill/>
              <a:miter lim="800000"/>
              <a:headEnd/>
              <a:tailEnd/>
            </a:ln>
            <a:effectLst/>
          </p:spPr>
          <p:txBody>
            <a:bodyPr wrap="none">
              <a:spAutoFit/>
            </a:bodyPr>
            <a:lstStyle/>
            <a:p>
              <a:pPr>
                <a:lnSpc>
                  <a:spcPct val="110000"/>
                </a:lnSpc>
              </a:pPr>
              <a:r>
                <a:rPr lang="en-US" dirty="0">
                  <a:effectLst/>
                  <a:latin typeface="+mn-lt"/>
                </a:rPr>
                <a:t> 7 </a:t>
              </a:r>
            </a:p>
            <a:p>
              <a:pPr>
                <a:lnSpc>
                  <a:spcPct val="110000"/>
                </a:lnSpc>
              </a:pPr>
              <a:r>
                <a:rPr lang="en-US" dirty="0">
                  <a:effectLst/>
                  <a:latin typeface="+mn-lt"/>
                </a:rPr>
                <a:t> 6 </a:t>
              </a:r>
            </a:p>
            <a:p>
              <a:pPr>
                <a:lnSpc>
                  <a:spcPct val="110000"/>
                </a:lnSpc>
              </a:pPr>
              <a:r>
                <a:rPr lang="en-US" dirty="0">
                  <a:effectLst/>
                  <a:latin typeface="+mn-lt"/>
                </a:rPr>
                <a:t> 4 </a:t>
              </a:r>
            </a:p>
            <a:p>
              <a:pPr>
                <a:lnSpc>
                  <a:spcPct val="110000"/>
                </a:lnSpc>
              </a:pPr>
              <a:r>
                <a:rPr lang="en-US" dirty="0">
                  <a:effectLst/>
                  <a:latin typeface="+mn-lt"/>
                </a:rPr>
                <a:t> 1 </a:t>
              </a:r>
            </a:p>
            <a:p>
              <a:pPr>
                <a:lnSpc>
                  <a:spcPct val="110000"/>
                </a:lnSpc>
              </a:pPr>
              <a:r>
                <a:rPr lang="en-US" dirty="0">
                  <a:effectLst/>
                  <a:latin typeface="+mn-lt"/>
                </a:rPr>
                <a:t> 2 </a:t>
              </a:r>
            </a:p>
            <a:p>
              <a:pPr>
                <a:lnSpc>
                  <a:spcPct val="110000"/>
                </a:lnSpc>
              </a:pPr>
              <a:r>
                <a:rPr lang="en-US" dirty="0">
                  <a:effectLst/>
                  <a:latin typeface="+mn-lt"/>
                </a:rPr>
                <a:t> 3 </a:t>
              </a:r>
            </a:p>
            <a:p>
              <a:pPr>
                <a:lnSpc>
                  <a:spcPct val="110000"/>
                </a:lnSpc>
              </a:pPr>
              <a:r>
                <a:rPr lang="en-US" dirty="0">
                  <a:effectLst/>
                  <a:latin typeface="+mn-lt"/>
                </a:rPr>
                <a:t>-1 </a:t>
              </a:r>
            </a:p>
            <a:p>
              <a:pPr>
                <a:lnSpc>
                  <a:spcPct val="110000"/>
                </a:lnSpc>
              </a:pPr>
              <a:r>
                <a:rPr lang="en-US" dirty="0">
                  <a:effectLst/>
                  <a:latin typeface="+mn-lt"/>
                </a:rPr>
                <a:t> 2 </a:t>
              </a:r>
            </a:p>
            <a:p>
              <a:pPr>
                <a:lnSpc>
                  <a:spcPct val="110000"/>
                </a:lnSpc>
              </a:pPr>
              <a:r>
                <a:rPr lang="en-US" dirty="0">
                  <a:effectLst/>
                  <a:latin typeface="+mn-lt"/>
                </a:rPr>
                <a:t>-2 </a:t>
              </a:r>
            </a:p>
            <a:p>
              <a:pPr>
                <a:lnSpc>
                  <a:spcPct val="110000"/>
                </a:lnSpc>
              </a:pPr>
              <a:r>
                <a:rPr lang="en-US" dirty="0">
                  <a:effectLst/>
                  <a:latin typeface="+mn-lt"/>
                </a:rPr>
                <a:t> 5</a:t>
              </a:r>
            </a:p>
          </p:txBody>
        </p:sp>
      </p:grpSp>
      <p:sp>
        <p:nvSpPr>
          <p:cNvPr id="18" name="Rectangle 7"/>
          <p:cNvSpPr>
            <a:spLocks noChangeArrowheads="1"/>
          </p:cNvSpPr>
          <p:nvPr/>
        </p:nvSpPr>
        <p:spPr bwMode="auto">
          <a:xfrm>
            <a:off x="469046" y="1125190"/>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843705857"/>
      </p:ext>
    </p:extLst>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1608139" y="2637982"/>
            <a:ext cx="1093569"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0</a:t>
            </a:r>
            <a:r>
              <a:rPr lang="en-US" sz="1805" dirty="0">
                <a:latin typeface="+mn-lt"/>
              </a:rPr>
              <a:t>: </a:t>
            </a:r>
            <a:r>
              <a:rPr lang="en-US" sz="1805" i="1" dirty="0">
                <a:latin typeface="Symbol" panose="05050102010706020507" pitchFamily="18" charset="2"/>
              </a:rPr>
              <a:t></a:t>
            </a:r>
            <a:r>
              <a:rPr lang="en-US" sz="1805" baseline="-25000" dirty="0">
                <a:latin typeface="+mn-lt"/>
              </a:rPr>
              <a:t>d </a:t>
            </a:r>
            <a:r>
              <a:rPr lang="en-US" sz="1805" dirty="0">
                <a:latin typeface="+mn-lt"/>
              </a:rPr>
              <a:t>= 0</a:t>
            </a:r>
            <a:r>
              <a:rPr lang="en-US" sz="1805" baseline="-25000" dirty="0">
                <a:latin typeface="+mn-lt"/>
              </a:rPr>
              <a:t> </a:t>
            </a:r>
            <a:endParaRPr lang="en-US" sz="1805" dirty="0">
              <a:latin typeface="+mn-lt"/>
            </a:endParaRPr>
          </a:p>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a</a:t>
            </a:r>
            <a:r>
              <a:rPr lang="en-US" sz="1805" dirty="0">
                <a:latin typeface="+mn-lt"/>
              </a:rPr>
              <a:t>: </a:t>
            </a:r>
            <a:r>
              <a:rPr lang="en-US" sz="1805" i="1" dirty="0">
                <a:latin typeface="Symbol" panose="05050102010706020507" pitchFamily="18" charset="2"/>
              </a:rPr>
              <a:t></a:t>
            </a:r>
            <a:r>
              <a:rPr lang="en-US" sz="1805" baseline="-25000" dirty="0">
                <a:latin typeface="+mn-lt"/>
              </a:rPr>
              <a:t>d</a:t>
            </a:r>
            <a:r>
              <a:rPr lang="en-US" sz="1805" dirty="0">
                <a:latin typeface="+mn-lt"/>
              </a:rPr>
              <a:t> </a:t>
            </a:r>
            <a:r>
              <a:rPr lang="en-US" sz="1805" dirty="0">
                <a:latin typeface="Symbol" panose="05050102010706020507" pitchFamily="18" charset="2"/>
              </a:rPr>
              <a:t> </a:t>
            </a:r>
          </a:p>
        </p:txBody>
      </p:sp>
      <p:sp>
        <p:nvSpPr>
          <p:cNvPr id="235523" name="Text Box 3"/>
          <p:cNvSpPr txBox="1">
            <a:spLocks noChangeArrowheads="1"/>
          </p:cNvSpPr>
          <p:nvPr/>
        </p:nvSpPr>
        <p:spPr bwMode="auto">
          <a:xfrm>
            <a:off x="1595437" y="3325483"/>
            <a:ext cx="6141793" cy="647870"/>
          </a:xfrm>
          <a:prstGeom prst="rect">
            <a:avLst/>
          </a:prstGeom>
          <a:noFill/>
          <a:ln w="12700">
            <a:noFill/>
            <a:miter lim="800000"/>
            <a:headEnd/>
            <a:tailEnd/>
          </a:ln>
          <a:effectLst/>
        </p:spPr>
        <p:txBody>
          <a:bodyPr wrap="square">
            <a:spAutoFit/>
          </a:bodyPr>
          <a:lstStyle/>
          <a:p>
            <a:pPr algn="l"/>
            <a:r>
              <a:rPr lang="en-US" sz="1805" dirty="0">
                <a:latin typeface="+mn-lt"/>
              </a:rPr>
              <a:t>Let  </a:t>
            </a:r>
            <a:r>
              <a:rPr lang="en-US" sz="1805" i="1" dirty="0">
                <a:latin typeface="Symbol" panose="05050102010706020507" pitchFamily="18" charset="2"/>
              </a:rPr>
              <a:t></a:t>
            </a:r>
            <a:r>
              <a:rPr lang="en-US" sz="1805" baseline="-25000" dirty="0">
                <a:latin typeface="+mn-lt"/>
              </a:rPr>
              <a:t>d </a:t>
            </a:r>
            <a:r>
              <a:rPr lang="en-US" sz="1805" dirty="0">
                <a:latin typeface="+mn-lt"/>
              </a:rPr>
              <a:t>= the mean of the difference values for the two delivery    </a:t>
            </a:r>
          </a:p>
          <a:p>
            <a:pPr algn="l"/>
            <a:r>
              <a:rPr lang="en-US" sz="1805" dirty="0">
                <a:latin typeface="+mn-lt"/>
              </a:rPr>
              <a:t>               services for the population of district offices</a:t>
            </a:r>
          </a:p>
        </p:txBody>
      </p:sp>
      <p:sp>
        <p:nvSpPr>
          <p:cNvPr id="235525" name="Text Box 5"/>
          <p:cNvSpPr txBox="1">
            <a:spLocks noChangeArrowheads="1"/>
          </p:cNvSpPr>
          <p:nvPr/>
        </p:nvSpPr>
        <p:spPr bwMode="auto">
          <a:xfrm>
            <a:off x="1235075" y="2322171"/>
            <a:ext cx="2788264" cy="370101"/>
          </a:xfrm>
          <a:prstGeom prst="rect">
            <a:avLst/>
          </a:prstGeom>
          <a:noFill/>
          <a:ln w="12700">
            <a:noFill/>
            <a:miter lim="800000"/>
            <a:headEnd/>
            <a:tailEnd/>
          </a:ln>
          <a:effectLst/>
        </p:spPr>
        <p:txBody>
          <a:bodyPr wrap="none">
            <a:spAutoFit/>
          </a:bodyPr>
          <a:lstStyle/>
          <a:p>
            <a:pPr algn="l"/>
            <a:r>
              <a:rPr lang="en-US" sz="1805" dirty="0">
                <a:latin typeface="+mn-lt"/>
              </a:rPr>
              <a:t>1.  Develop the hypotheses.</a:t>
            </a:r>
          </a:p>
        </p:txBody>
      </p:sp>
      <p:sp>
        <p:nvSpPr>
          <p:cNvPr id="235583" name="Text Box 63"/>
          <p:cNvSpPr txBox="1">
            <a:spLocks noChangeArrowheads="1"/>
          </p:cNvSpPr>
          <p:nvPr/>
        </p:nvSpPr>
        <p:spPr bwMode="auto">
          <a:xfrm>
            <a:off x="685800" y="1961776"/>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p:sp>
        <p:nvSpPr>
          <p:cNvPr id="10" name="Rectangle 7"/>
          <p:cNvSpPr>
            <a:spLocks noChangeArrowheads="1"/>
          </p:cNvSpPr>
          <p:nvPr/>
        </p:nvSpPr>
        <p:spPr bwMode="auto">
          <a:xfrm>
            <a:off x="535934" y="1158820"/>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127893350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235525"/>
                                        </p:tgtEl>
                                        <p:attrNameLst>
                                          <p:attrName>style.visibility</p:attrName>
                                        </p:attrNameLst>
                                      </p:cBhvr>
                                      <p:to>
                                        <p:strVal val="visible"/>
                                      </p:to>
                                    </p:set>
                                    <p:anim calcmode="lin" valueType="num">
                                      <p:cBhvr>
                                        <p:cTn id="7" dur="500" fill="hold"/>
                                        <p:tgtEl>
                                          <p:spTgt spid="235525"/>
                                        </p:tgtEl>
                                        <p:attrNameLst>
                                          <p:attrName>ppt_w</p:attrName>
                                        </p:attrNameLst>
                                      </p:cBhvr>
                                      <p:tavLst>
                                        <p:tav tm="0">
                                          <p:val>
                                            <p:strVal val="2/3*#ppt_w"/>
                                          </p:val>
                                        </p:tav>
                                        <p:tav tm="100000">
                                          <p:val>
                                            <p:strVal val="#ppt_w"/>
                                          </p:val>
                                        </p:tav>
                                      </p:tavLst>
                                    </p:anim>
                                    <p:anim calcmode="lin" valueType="num">
                                      <p:cBhvr>
                                        <p:cTn id="8" dur="500" fill="hold"/>
                                        <p:tgtEl>
                                          <p:spTgt spid="235525"/>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1" fill="hold" grpId="0" nodeType="afterEffect">
                                  <p:stCondLst>
                                    <p:cond delay="1000"/>
                                  </p:stCondLst>
                                  <p:childTnLst>
                                    <p:set>
                                      <p:cBhvr>
                                        <p:cTn id="11" dur="1" fill="hold">
                                          <p:stCondLst>
                                            <p:cond delay="0"/>
                                          </p:stCondLst>
                                        </p:cTn>
                                        <p:tgtEl>
                                          <p:spTgt spid="235522"/>
                                        </p:tgtEl>
                                        <p:attrNameLst>
                                          <p:attrName>style.visibility</p:attrName>
                                        </p:attrNameLst>
                                      </p:cBhvr>
                                      <p:to>
                                        <p:strVal val="visible"/>
                                      </p:to>
                                    </p:set>
                                    <p:animEffect transition="in" filter="slide(fromTop)">
                                      <p:cBhvr>
                                        <p:cTn id="12" dur="500"/>
                                        <p:tgtEl>
                                          <p:spTgt spid="235522"/>
                                        </p:tgtEl>
                                      </p:cBhvr>
                                    </p:animEffect>
                                  </p:childTnLst>
                                </p:cTn>
                              </p:par>
                            </p:childTnLst>
                          </p:cTn>
                        </p:par>
                        <p:par>
                          <p:cTn id="13" fill="hold">
                            <p:stCondLst>
                              <p:cond delay="3000"/>
                            </p:stCondLst>
                            <p:childTnLst>
                              <p:par>
                                <p:cTn id="14" presetID="3" presetClass="entr" presetSubtype="10" fill="hold" grpId="0" nodeType="afterEffect">
                                  <p:stCondLst>
                                    <p:cond delay="2000"/>
                                  </p:stCondLst>
                                  <p:childTnLst>
                                    <p:set>
                                      <p:cBhvr>
                                        <p:cTn id="15" dur="1" fill="hold">
                                          <p:stCondLst>
                                            <p:cond delay="0"/>
                                          </p:stCondLst>
                                        </p:cTn>
                                        <p:tgtEl>
                                          <p:spTgt spid="235523"/>
                                        </p:tgtEl>
                                        <p:attrNameLst>
                                          <p:attrName>style.visibility</p:attrName>
                                        </p:attrNameLst>
                                      </p:cBhvr>
                                      <p:to>
                                        <p:strVal val="visible"/>
                                      </p:to>
                                    </p:set>
                                    <p:animEffect transition="in" filter="blinds(horizontal)">
                                      <p:cBhvr>
                                        <p:cTn id="16" dur="500"/>
                                        <p:tgtEl>
                                          <p:spTgt spid="235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autoUpdateAnimBg="0"/>
      <p:bldP spid="235523" grpId="0" autoUpdateAnimBg="0"/>
      <p:bldP spid="23552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601" name="Text Box 57"/>
          <p:cNvSpPr txBox="1">
            <a:spLocks noChangeArrowheads="1"/>
          </p:cNvSpPr>
          <p:nvPr/>
        </p:nvSpPr>
        <p:spPr bwMode="auto">
          <a:xfrm>
            <a:off x="1238250" y="2415078"/>
            <a:ext cx="3439403" cy="370101"/>
          </a:xfrm>
          <a:prstGeom prst="rect">
            <a:avLst/>
          </a:prstGeom>
          <a:noFill/>
          <a:ln w="12700">
            <a:noFill/>
            <a:miter lim="800000"/>
            <a:headEnd/>
            <a:tailEnd/>
          </a:ln>
          <a:effectLst/>
        </p:spPr>
        <p:txBody>
          <a:bodyPr wrap="none">
            <a:spAutoFit/>
          </a:bodyPr>
          <a:lstStyle/>
          <a:p>
            <a:pPr algn="l"/>
            <a:r>
              <a:rPr lang="en-US" sz="1805" dirty="0">
                <a:latin typeface="+mn-lt"/>
              </a:rPr>
              <a:t>2.  Specify the level of significance.</a:t>
            </a:r>
          </a:p>
        </p:txBody>
      </p:sp>
      <p:sp>
        <p:nvSpPr>
          <p:cNvPr id="236604" name="Text Box 60"/>
          <p:cNvSpPr txBox="1">
            <a:spLocks noChangeArrowheads="1"/>
          </p:cNvSpPr>
          <p:nvPr/>
        </p:nvSpPr>
        <p:spPr bwMode="auto">
          <a:xfrm>
            <a:off x="4789893" y="2410149"/>
            <a:ext cx="896399" cy="370101"/>
          </a:xfrm>
          <a:prstGeom prst="rect">
            <a:avLst/>
          </a:prstGeom>
          <a:noFill/>
          <a:ln w="12700">
            <a:noFill/>
            <a:miter lim="800000"/>
            <a:headEnd/>
            <a:tailEnd/>
          </a:ln>
          <a:effectLst/>
        </p:spPr>
        <p:txBody>
          <a:bodyPr wrap="none">
            <a:spAutoFit/>
          </a:bodyPr>
          <a:lstStyle/>
          <a:p>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236619" name="Text Box 75"/>
          <p:cNvSpPr txBox="1">
            <a:spLocks noChangeArrowheads="1"/>
          </p:cNvSpPr>
          <p:nvPr/>
        </p:nvSpPr>
        <p:spPr bwMode="auto">
          <a:xfrm>
            <a:off x="684504" y="1960263"/>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p:sp>
        <p:nvSpPr>
          <p:cNvPr id="236621" name="Text Box 77"/>
          <p:cNvSpPr txBox="1">
            <a:spLocks noChangeArrowheads="1"/>
          </p:cNvSpPr>
          <p:nvPr/>
        </p:nvSpPr>
        <p:spPr bwMode="auto">
          <a:xfrm>
            <a:off x="1255713" y="2919475"/>
            <a:ext cx="4094006" cy="370101"/>
          </a:xfrm>
          <a:prstGeom prst="rect">
            <a:avLst/>
          </a:prstGeom>
          <a:noFill/>
          <a:ln w="12700">
            <a:noFill/>
            <a:miter lim="800000"/>
            <a:headEnd/>
            <a:tailEnd/>
          </a:ln>
          <a:effectLst/>
        </p:spPr>
        <p:txBody>
          <a:bodyPr wrap="none">
            <a:spAutoFit/>
          </a:bodyPr>
          <a:lstStyle/>
          <a:p>
            <a:pPr algn="l"/>
            <a:r>
              <a:rPr lang="en-US" sz="1805" dirty="0">
                <a:latin typeface="+mn-lt"/>
              </a:rPr>
              <a:t>3.  Compute the value of the test statistic.</a:t>
            </a:r>
          </a:p>
        </p:txBody>
      </p:sp>
      <mc:AlternateContent xmlns:mc="http://schemas.openxmlformats.org/markup-compatibility/2006" xmlns:a14="http://schemas.microsoft.com/office/drawing/2010/main">
        <mc:Choice Requires="a14">
          <p:sp>
            <p:nvSpPr>
              <p:cNvPr id="2" name="TextBox 1"/>
              <p:cNvSpPr txBox="1"/>
              <p:nvPr/>
            </p:nvSpPr>
            <p:spPr>
              <a:xfrm>
                <a:off x="2769805" y="3338207"/>
                <a:ext cx="2637197" cy="504690"/>
              </a:xfrm>
              <a:prstGeom prst="rect">
                <a:avLst/>
              </a:prstGeom>
              <a:noFill/>
              <a:effectLst/>
            </p:spPr>
            <p:txBody>
              <a:bodyPr wrap="none" rtlCol="0">
                <a:spAutoFit/>
              </a:bodyPr>
              <a:lstStyle/>
              <a:p>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𝑑</m:t>
                        </m:r>
                      </m:e>
                    </m:acc>
                    <m:r>
                      <a:rPr lang="en-US" sz="1805" i="1">
                        <a:latin typeface="Cambria Math"/>
                      </a:rPr>
                      <m:t>=</m:t>
                    </m:r>
                    <m:f>
                      <m:fPr>
                        <m:ctrlPr>
                          <a:rPr lang="en-US" sz="1805" i="1">
                            <a:latin typeface="Cambria Math" panose="02040503050406030204" pitchFamily="18" charset="0"/>
                          </a:rPr>
                        </m:ctrlPr>
                      </m:fPr>
                      <m:num>
                        <m:nary>
                          <m:naryPr>
                            <m:chr m:val="∑"/>
                            <m:subHide m:val="on"/>
                            <m:supHide m:val="on"/>
                            <m:ctrlPr>
                              <a:rPr lang="en-US" sz="1805" i="1">
                                <a:latin typeface="Cambria Math" panose="02040503050406030204" pitchFamily="18" charset="0"/>
                              </a:rPr>
                            </m:ctrlPr>
                          </m:naryPr>
                          <m:sub/>
                          <m:sup/>
                          <m:e>
                            <m:sSub>
                              <m:sSubPr>
                                <m:ctrlPr>
                                  <a:rPr lang="en-US" sz="1805" i="1">
                                    <a:latin typeface="Cambria Math" panose="02040503050406030204" pitchFamily="18" charset="0"/>
                                  </a:rPr>
                                </m:ctrlPr>
                              </m:sSubPr>
                              <m:e>
                                <m:r>
                                  <a:rPr lang="en-US" sz="1805" i="1">
                                    <a:latin typeface="Cambria Math"/>
                                  </a:rPr>
                                  <m:t>𝑑</m:t>
                                </m:r>
                              </m:e>
                              <m:sub>
                                <m:r>
                                  <a:rPr lang="en-US" sz="1805" i="1">
                                    <a:latin typeface="Cambria Math"/>
                                  </a:rPr>
                                  <m:t>𝑖</m:t>
                                </m:r>
                              </m:sub>
                            </m:sSub>
                          </m:e>
                        </m:nary>
                      </m:num>
                      <m:den>
                        <m:r>
                          <a:rPr lang="en-US" sz="1805" i="1">
                            <a:latin typeface="Cambria Math"/>
                          </a:rPr>
                          <m:t>𝑛</m:t>
                        </m:r>
                      </m:den>
                    </m:f>
                  </m:oMath>
                </a14:m>
                <a:r>
                  <a:rPr lang="en-US" sz="1805" dirty="0">
                    <a:latin typeface="+mn-lt"/>
                  </a:rPr>
                  <a:t> = </a:t>
                </a:r>
                <a14:m>
                  <m:oMath xmlns:m="http://schemas.openxmlformats.org/officeDocument/2006/math">
                    <m:f>
                      <m:fPr>
                        <m:ctrlPr>
                          <a:rPr lang="en-US" sz="1805" i="1" dirty="0">
                            <a:latin typeface="Cambria Math" panose="02040503050406030204" pitchFamily="18" charset="0"/>
                          </a:rPr>
                        </m:ctrlPr>
                      </m:fPr>
                      <m:num>
                        <m:r>
                          <a:rPr lang="en-US" sz="1805" i="1" dirty="0">
                            <a:latin typeface="Cambria Math"/>
                          </a:rPr>
                          <m:t>(7+6+…+5)</m:t>
                        </m:r>
                      </m:num>
                      <m:den>
                        <m:r>
                          <a:rPr lang="en-US" sz="1805" i="1" dirty="0">
                            <a:latin typeface="Cambria Math"/>
                          </a:rPr>
                          <m:t>10</m:t>
                        </m:r>
                      </m:den>
                    </m:f>
                  </m:oMath>
                </a14:m>
                <a:r>
                  <a:rPr lang="en-US" sz="1805" dirty="0">
                    <a:latin typeface="+mn-lt"/>
                  </a:rPr>
                  <a:t> = 2.7</a:t>
                </a:r>
              </a:p>
            </p:txBody>
          </p:sp>
        </mc:Choice>
        <mc:Fallback xmlns="">
          <p:sp>
            <p:nvSpPr>
              <p:cNvPr id="2" name="TextBox 1"/>
              <p:cNvSpPr txBox="1">
                <a:spLocks noRot="1" noChangeAspect="1" noMove="1" noResize="1" noEditPoints="1" noAdjustHandles="1" noChangeArrowheads="1" noChangeShapeType="1" noTextEdit="1"/>
              </p:cNvSpPr>
              <p:nvPr/>
            </p:nvSpPr>
            <p:spPr>
              <a:xfrm>
                <a:off x="2769805" y="3338207"/>
                <a:ext cx="2637197" cy="504690"/>
              </a:xfrm>
              <a:prstGeom prst="rect">
                <a:avLst/>
              </a:prstGeom>
              <a:blipFill>
                <a:blip r:embed="rId3"/>
                <a:stretch>
                  <a:fillRect t="-64634" r="-1155" b="-58537"/>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814368" y="3878427"/>
                <a:ext cx="2996526" cy="673967"/>
              </a:xfrm>
              <a:prstGeom prst="rect">
                <a:avLst/>
              </a:prstGeom>
              <a:noFill/>
              <a:effectLst/>
            </p:spPr>
            <p:txBody>
              <a:bodyPr wrap="none" rtlCol="0">
                <a:spAutoFit/>
              </a:bodyPr>
              <a:lstStyle/>
              <a:p>
                <a14:m>
                  <m:oMath xmlns:m="http://schemas.openxmlformats.org/officeDocument/2006/math">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𝑑</m:t>
                        </m:r>
                      </m:sub>
                    </m:sSub>
                  </m:oMath>
                </a14:m>
                <a:r>
                  <a:rPr lang="en-US" sz="1805" dirty="0">
                    <a:latin typeface="+mn-lt"/>
                  </a:rPr>
                  <a:t> </a:t>
                </a:r>
                <a14:m>
                  <m:oMath xmlns:m="http://schemas.openxmlformats.org/officeDocument/2006/math">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nary>
                              <m:naryPr>
                                <m:chr m:val="∑"/>
                                <m:subHide m:val="on"/>
                                <m:supHide m:val="on"/>
                                <m:ctrlPr>
                                  <a:rPr lang="en-US" sz="1805" i="1">
                                    <a:latin typeface="Cambria Math" panose="02040503050406030204" pitchFamily="18" charset="0"/>
                                  </a:rPr>
                                </m:ctrlPr>
                              </m:naryPr>
                              <m:sub/>
                              <m:sup/>
                              <m:e>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rPr>
                                              <m:t>𝑑</m:t>
                                            </m:r>
                                          </m:e>
                                          <m:sub>
                                            <m:r>
                                              <a:rPr lang="en-US" sz="1805" i="1">
                                                <a:latin typeface="Cambria Math"/>
                                              </a:rPr>
                                              <m:t>𝑖</m:t>
                                            </m:r>
                                          </m:sub>
                                        </m:sSub>
                                        <m:r>
                                          <a:rPr lang="en-US" sz="1805" i="1">
                                            <a:latin typeface="Cambria Math"/>
                                          </a:rPr>
                                          <m:t>−</m:t>
                                        </m:r>
                                        <m:acc>
                                          <m:accPr>
                                            <m:chr m:val="̅"/>
                                            <m:ctrlPr>
                                              <a:rPr lang="en-US" sz="1805" i="1">
                                                <a:latin typeface="Cambria Math" panose="02040503050406030204" pitchFamily="18" charset="0"/>
                                              </a:rPr>
                                            </m:ctrlPr>
                                          </m:accPr>
                                          <m:e>
                                            <m:r>
                                              <a:rPr lang="en-US" sz="1805" i="1">
                                                <a:latin typeface="Cambria Math"/>
                                              </a:rPr>
                                              <m:t>𝑑</m:t>
                                            </m:r>
                                          </m:e>
                                        </m:acc>
                                      </m:e>
                                    </m:d>
                                  </m:e>
                                  <m:sup>
                                    <m:r>
                                      <a:rPr lang="en-US" sz="1805" i="1">
                                        <a:latin typeface="Cambria Math"/>
                                      </a:rPr>
                                      <m:t>2</m:t>
                                    </m:r>
                                  </m:sup>
                                </m:sSup>
                              </m:e>
                            </m:nary>
                          </m:num>
                          <m:den>
                            <m:r>
                              <a:rPr lang="en-US" sz="1805" i="1">
                                <a:latin typeface="Cambria Math"/>
                              </a:rPr>
                              <m:t>𝑛</m:t>
                            </m:r>
                            <m:r>
                              <a:rPr lang="en-US" sz="1805" i="1">
                                <a:latin typeface="Cambria Math"/>
                              </a:rPr>
                              <m:t>−1</m:t>
                            </m:r>
                          </m:den>
                        </m:f>
                      </m:e>
                    </m:rad>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r>
                              <a:rPr lang="en-US" sz="1805" i="1">
                                <a:latin typeface="Cambria Math"/>
                              </a:rPr>
                              <m:t>76.1</m:t>
                            </m:r>
                          </m:num>
                          <m:den>
                            <m:r>
                              <a:rPr lang="en-US" sz="1805" i="1">
                                <a:latin typeface="Cambria Math"/>
                              </a:rPr>
                              <m:t>9</m:t>
                            </m:r>
                          </m:den>
                        </m:f>
                      </m:e>
                    </m:rad>
                  </m:oMath>
                </a14:m>
                <a:r>
                  <a:rPr lang="en-US" sz="1805" dirty="0">
                    <a:latin typeface="+mn-lt"/>
                  </a:rPr>
                  <a:t> =  2.9</a:t>
                </a:r>
              </a:p>
            </p:txBody>
          </p:sp>
        </mc:Choice>
        <mc:Fallback xmlns="">
          <p:sp>
            <p:nvSpPr>
              <p:cNvPr id="3" name="TextBox 2"/>
              <p:cNvSpPr txBox="1">
                <a:spLocks noRot="1" noChangeAspect="1" noMove="1" noResize="1" noEditPoints="1" noAdjustHandles="1" noChangeArrowheads="1" noChangeShapeType="1" noTextEdit="1"/>
              </p:cNvSpPr>
              <p:nvPr/>
            </p:nvSpPr>
            <p:spPr>
              <a:xfrm>
                <a:off x="2814368" y="3878427"/>
                <a:ext cx="2996526" cy="673967"/>
              </a:xfrm>
              <a:prstGeom prst="rect">
                <a:avLst/>
              </a:prstGeom>
              <a:blipFill>
                <a:blip r:embed="rId4"/>
                <a:stretch>
                  <a:fillRect r="-815"/>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821195" y="4716205"/>
                <a:ext cx="2540119" cy="554639"/>
              </a:xfrm>
              <a:prstGeom prst="rect">
                <a:avLst/>
              </a:prstGeom>
              <a:noFill/>
              <a:effectLst/>
            </p:spPr>
            <p:txBody>
              <a:bodyPr wrap="none" rtlCol="0">
                <a:spAutoFit/>
              </a:bodyPr>
              <a:lstStyle/>
              <a:p>
                <a14:m>
                  <m:oMath xmlns:m="http://schemas.openxmlformats.org/officeDocument/2006/math">
                    <m:r>
                      <a:rPr lang="en-US" sz="1805" i="1">
                        <a:latin typeface="Cambria Math"/>
                      </a:rPr>
                      <m:t>𝑡</m:t>
                    </m:r>
                    <m:r>
                      <a:rPr lang="en-US" sz="1805" i="1">
                        <a:latin typeface="Cambria Math"/>
                      </a:rPr>
                      <m:t>=</m:t>
                    </m:r>
                    <m:f>
                      <m:fPr>
                        <m:ctrlPr>
                          <a:rPr lang="en-US" sz="1805" i="1">
                            <a:latin typeface="Cambria Math" panose="02040503050406030204" pitchFamily="18" charset="0"/>
                          </a:rPr>
                        </m:ctrlPr>
                      </m:fPr>
                      <m:num>
                        <m:acc>
                          <m:accPr>
                            <m:chr m:val="̅"/>
                            <m:ctrlPr>
                              <a:rPr lang="en-US" sz="1805" i="1">
                                <a:latin typeface="Cambria Math" panose="02040503050406030204" pitchFamily="18" charset="0"/>
                              </a:rPr>
                            </m:ctrlPr>
                          </m:accPr>
                          <m:e>
                            <m:r>
                              <a:rPr lang="en-US" sz="1805" i="1">
                                <a:latin typeface="Cambria Math"/>
                              </a:rPr>
                              <m:t>𝑑</m:t>
                            </m:r>
                          </m:e>
                        </m:acc>
                        <m:r>
                          <a:rPr lang="en-US" sz="1805" i="1">
                            <a:latin typeface="Cambria Math"/>
                          </a:rPr>
                          <m:t>−</m:t>
                        </m:r>
                        <m:sSub>
                          <m:sSubPr>
                            <m:ctrlPr>
                              <a:rPr lang="en-US" sz="1805" i="1">
                                <a:latin typeface="Cambria Math" panose="02040503050406030204" pitchFamily="18" charset="0"/>
                              </a:rPr>
                            </m:ctrlPr>
                          </m:sSubPr>
                          <m:e>
                            <m:r>
                              <a:rPr lang="en-US" sz="1805" i="1">
                                <a:latin typeface="Cambria Math"/>
                                <a:ea typeface="Cambria Math"/>
                              </a:rPr>
                              <m:t>𝜇</m:t>
                            </m:r>
                          </m:e>
                          <m:sub>
                            <m:r>
                              <a:rPr lang="en-US" sz="1805" i="1">
                                <a:latin typeface="Cambria Math"/>
                              </a:rPr>
                              <m:t>𝑑</m:t>
                            </m:r>
                          </m:sub>
                        </m:sSub>
                      </m:num>
                      <m:den>
                        <m:sSub>
                          <m:sSubPr>
                            <m:ctrlPr>
                              <a:rPr lang="en-US" sz="1805" i="1">
                                <a:latin typeface="Cambria Math" panose="02040503050406030204" pitchFamily="18" charset="0"/>
                              </a:rPr>
                            </m:ctrlPr>
                          </m:sSubPr>
                          <m:e>
                            <m:r>
                              <a:rPr lang="en-US" sz="1805" i="1">
                                <a:latin typeface="Cambria Math"/>
                              </a:rPr>
                              <m:t>𝑠</m:t>
                            </m:r>
                          </m:e>
                          <m:sub>
                            <m:r>
                              <a:rPr lang="en-US" sz="1805" i="1">
                                <a:latin typeface="Cambria Math"/>
                              </a:rPr>
                              <m:t>𝑑</m:t>
                            </m:r>
                          </m:sub>
                        </m:sSub>
                        <m:r>
                          <a:rPr lang="en-US" sz="1805" i="1">
                            <a:latin typeface="Cambria Math"/>
                          </a:rPr>
                          <m:t>/</m:t>
                        </m:r>
                        <m:rad>
                          <m:radPr>
                            <m:degHide m:val="on"/>
                            <m:ctrlPr>
                              <a:rPr lang="en-US" sz="1805" i="1">
                                <a:latin typeface="Cambria Math" panose="02040503050406030204" pitchFamily="18" charset="0"/>
                              </a:rPr>
                            </m:ctrlPr>
                          </m:radPr>
                          <m:deg/>
                          <m:e>
                            <m:r>
                              <a:rPr lang="en-US" sz="1805" i="1">
                                <a:latin typeface="Cambria Math"/>
                              </a:rPr>
                              <m:t>𝑛</m:t>
                            </m:r>
                          </m:e>
                        </m:rad>
                      </m:den>
                    </m:f>
                  </m:oMath>
                </a14:m>
                <a:r>
                  <a:rPr lang="en-US" sz="1805" dirty="0">
                    <a:latin typeface="+mn-lt"/>
                  </a:rPr>
                  <a:t>=</a:t>
                </a:r>
                <a14:m>
                  <m:oMath xmlns:m="http://schemas.openxmlformats.org/officeDocument/2006/math">
                    <m:f>
                      <m:fPr>
                        <m:ctrlPr>
                          <a:rPr lang="en-US" sz="1805" i="1" dirty="0">
                            <a:latin typeface="Cambria Math" panose="02040503050406030204" pitchFamily="18" charset="0"/>
                          </a:rPr>
                        </m:ctrlPr>
                      </m:fPr>
                      <m:num>
                        <m:r>
                          <a:rPr lang="en-US" sz="1805" i="1" dirty="0">
                            <a:latin typeface="Cambria Math"/>
                          </a:rPr>
                          <m:t>2.7−0</m:t>
                        </m:r>
                      </m:num>
                      <m:den>
                        <m:r>
                          <a:rPr lang="en-US" sz="1805" i="1" dirty="0">
                            <a:latin typeface="Cambria Math"/>
                          </a:rPr>
                          <m:t>2.9</m:t>
                        </m:r>
                        <m:r>
                          <a:rPr lang="en-US" sz="1805" i="1" dirty="0">
                            <a:latin typeface="Cambria Math" panose="02040503050406030204" pitchFamily="18" charset="0"/>
                          </a:rPr>
                          <m:t>/</m:t>
                        </m:r>
                        <m:rad>
                          <m:radPr>
                            <m:degHide m:val="on"/>
                            <m:ctrlPr>
                              <a:rPr lang="en-US" sz="1805" i="1" dirty="0">
                                <a:latin typeface="Cambria Math" panose="02040503050406030204" pitchFamily="18" charset="0"/>
                              </a:rPr>
                            </m:ctrlPr>
                          </m:radPr>
                          <m:deg/>
                          <m:e>
                            <m:r>
                              <a:rPr lang="en-US" sz="1805" i="1" dirty="0">
                                <a:latin typeface="Cambria Math"/>
                              </a:rPr>
                              <m:t>10</m:t>
                            </m:r>
                          </m:e>
                        </m:rad>
                      </m:den>
                    </m:f>
                  </m:oMath>
                </a14:m>
                <a:r>
                  <a:rPr lang="en-US" sz="1805" dirty="0">
                    <a:latin typeface="+mn-lt"/>
                  </a:rPr>
                  <a:t> =   2.94</a:t>
                </a:r>
              </a:p>
            </p:txBody>
          </p:sp>
        </mc:Choice>
        <mc:Fallback xmlns="">
          <p:sp>
            <p:nvSpPr>
              <p:cNvPr id="6" name="TextBox 5"/>
              <p:cNvSpPr txBox="1">
                <a:spLocks noRot="1" noChangeAspect="1" noMove="1" noResize="1" noEditPoints="1" noAdjustHandles="1" noChangeArrowheads="1" noChangeShapeType="1" noTextEdit="1"/>
              </p:cNvSpPr>
              <p:nvPr/>
            </p:nvSpPr>
            <p:spPr>
              <a:xfrm>
                <a:off x="2821195" y="4716205"/>
                <a:ext cx="2540119" cy="554639"/>
              </a:xfrm>
              <a:prstGeom prst="rect">
                <a:avLst/>
              </a:prstGeom>
              <a:blipFill>
                <a:blip r:embed="rId5"/>
                <a:stretch>
                  <a:fillRect r="-1202"/>
                </a:stretch>
              </a:blipFill>
              <a:effectLst/>
            </p:spPr>
            <p:txBody>
              <a:bodyPr/>
              <a:lstStyle/>
              <a:p>
                <a:r>
                  <a:rPr lang="en-US">
                    <a:noFill/>
                  </a:rPr>
                  <a:t> </a:t>
                </a:r>
              </a:p>
            </p:txBody>
          </p:sp>
        </mc:Fallback>
      </mc:AlternateContent>
      <p:sp>
        <p:nvSpPr>
          <p:cNvPr id="18" name="Rectangle 7"/>
          <p:cNvSpPr>
            <a:spLocks noChangeArrowheads="1"/>
          </p:cNvSpPr>
          <p:nvPr/>
        </p:nvSpPr>
        <p:spPr bwMode="auto">
          <a:xfrm>
            <a:off x="562688" y="1069554"/>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411436488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1000"/>
                                  </p:stCondLst>
                                  <p:childTnLst>
                                    <p:set>
                                      <p:cBhvr>
                                        <p:cTn id="6" dur="1" fill="hold">
                                          <p:stCondLst>
                                            <p:cond delay="0"/>
                                          </p:stCondLst>
                                        </p:cTn>
                                        <p:tgtEl>
                                          <p:spTgt spid="236601"/>
                                        </p:tgtEl>
                                        <p:attrNameLst>
                                          <p:attrName>style.visibility</p:attrName>
                                        </p:attrNameLst>
                                      </p:cBhvr>
                                      <p:to>
                                        <p:strVal val="visible"/>
                                      </p:to>
                                    </p:set>
                                    <p:anim calcmode="lin" valueType="num">
                                      <p:cBhvr>
                                        <p:cTn id="7" dur="500" fill="hold"/>
                                        <p:tgtEl>
                                          <p:spTgt spid="236601"/>
                                        </p:tgtEl>
                                        <p:attrNameLst>
                                          <p:attrName>ppt_w</p:attrName>
                                        </p:attrNameLst>
                                      </p:cBhvr>
                                      <p:tavLst>
                                        <p:tav tm="0">
                                          <p:val>
                                            <p:strVal val="2/3*#ppt_w"/>
                                          </p:val>
                                        </p:tav>
                                        <p:tav tm="100000">
                                          <p:val>
                                            <p:strVal val="#ppt_w"/>
                                          </p:val>
                                        </p:tav>
                                      </p:tavLst>
                                    </p:anim>
                                    <p:anim calcmode="lin" valueType="num">
                                      <p:cBhvr>
                                        <p:cTn id="8" dur="500" fill="hold"/>
                                        <p:tgtEl>
                                          <p:spTgt spid="236601"/>
                                        </p:tgtEl>
                                        <p:attrNameLst>
                                          <p:attrName>ppt_h</p:attrName>
                                        </p:attrNameLst>
                                      </p:cBhvr>
                                      <p:tavLst>
                                        <p:tav tm="0">
                                          <p:val>
                                            <p:strVal val="2/3*#ppt_h"/>
                                          </p:val>
                                        </p:tav>
                                        <p:tav tm="100000">
                                          <p:val>
                                            <p:strVal val="#ppt_h"/>
                                          </p:val>
                                        </p:tav>
                                      </p:tavLst>
                                    </p:anim>
                                  </p:childTnLst>
                                </p:cTn>
                              </p:par>
                            </p:childTnLst>
                          </p:cTn>
                        </p:par>
                        <p:par>
                          <p:cTn id="9" fill="hold">
                            <p:stCondLst>
                              <p:cond delay="1500"/>
                            </p:stCondLst>
                            <p:childTnLst>
                              <p:par>
                                <p:cTn id="10" presetID="12" presetClass="entr" presetSubtype="1" fill="hold" grpId="0" nodeType="afterEffect">
                                  <p:stCondLst>
                                    <p:cond delay="1000"/>
                                  </p:stCondLst>
                                  <p:childTnLst>
                                    <p:set>
                                      <p:cBhvr>
                                        <p:cTn id="11" dur="1" fill="hold">
                                          <p:stCondLst>
                                            <p:cond delay="0"/>
                                          </p:stCondLst>
                                        </p:cTn>
                                        <p:tgtEl>
                                          <p:spTgt spid="236604"/>
                                        </p:tgtEl>
                                        <p:attrNameLst>
                                          <p:attrName>style.visibility</p:attrName>
                                        </p:attrNameLst>
                                      </p:cBhvr>
                                      <p:to>
                                        <p:strVal val="visible"/>
                                      </p:to>
                                    </p:set>
                                    <p:animEffect transition="in" filter="slide(fromTop)">
                                      <p:cBhvr>
                                        <p:cTn id="12" dur="500"/>
                                        <p:tgtEl>
                                          <p:spTgt spid="236604"/>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236621"/>
                                        </p:tgtEl>
                                        <p:attrNameLst>
                                          <p:attrName>style.visibility</p:attrName>
                                        </p:attrNameLst>
                                      </p:cBhvr>
                                      <p:to>
                                        <p:strVal val="visible"/>
                                      </p:to>
                                    </p:set>
                                    <p:anim calcmode="lin" valueType="num">
                                      <p:cBhvr>
                                        <p:cTn id="17" dur="500" fill="hold"/>
                                        <p:tgtEl>
                                          <p:spTgt spid="236621"/>
                                        </p:tgtEl>
                                        <p:attrNameLst>
                                          <p:attrName>ppt_w</p:attrName>
                                        </p:attrNameLst>
                                      </p:cBhvr>
                                      <p:tavLst>
                                        <p:tav tm="0">
                                          <p:val>
                                            <p:strVal val="2/3*#ppt_w"/>
                                          </p:val>
                                        </p:tav>
                                        <p:tav tm="100000">
                                          <p:val>
                                            <p:strVal val="#ppt_w"/>
                                          </p:val>
                                        </p:tav>
                                      </p:tavLst>
                                    </p:anim>
                                    <p:anim calcmode="lin" valueType="num">
                                      <p:cBhvr>
                                        <p:cTn id="18" dur="500" fill="hold"/>
                                        <p:tgtEl>
                                          <p:spTgt spid="236621"/>
                                        </p:tgtEl>
                                        <p:attrNameLst>
                                          <p:attrName>ppt_h</p:attrName>
                                        </p:attrNameLst>
                                      </p:cBhvr>
                                      <p:tavLst>
                                        <p:tav tm="0">
                                          <p:val>
                                            <p:strVal val="2/3*#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75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75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601" grpId="0" autoUpdateAnimBg="0"/>
      <p:bldP spid="236604" grpId="0" autoUpdateAnimBg="0"/>
      <p:bldP spid="236621" grpId="0" autoUpdateAnimBg="0"/>
      <p:bldP spid="2" grpId="0"/>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545124" y="1016311"/>
            <a:ext cx="7772400" cy="612305"/>
          </a:xfrm>
          <a:prstGeom prst="rect">
            <a:avLst/>
          </a:prstGeom>
          <a:noFill/>
          <a:ln w="12700">
            <a:noFill/>
            <a:miter lim="800000"/>
            <a:headEnd/>
            <a:tailEnd/>
          </a:ln>
          <a:effectLst/>
        </p:spPr>
        <p:txBody>
          <a:bodyPr lIns="68034" tIns="33420" rIns="68034" bIns="33420" anchor="ctr"/>
          <a:lstStyle/>
          <a:p>
            <a:pPr algn="l"/>
            <a:r>
              <a:rPr lang="en-US" sz="2400" b="1" dirty="0">
                <a:latin typeface="+mn-lt"/>
              </a:rPr>
              <a:t>Estimating the Difference Between Two Population Means</a:t>
            </a:r>
          </a:p>
        </p:txBody>
      </p:sp>
      <p:sp>
        <p:nvSpPr>
          <p:cNvPr id="197635" name="Rectangle 3"/>
          <p:cNvSpPr>
            <a:spLocks noChangeArrowheads="1"/>
          </p:cNvSpPr>
          <p:nvPr/>
        </p:nvSpPr>
        <p:spPr bwMode="auto">
          <a:xfrm>
            <a:off x="685800" y="1792553"/>
            <a:ext cx="7772400" cy="409429"/>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pPr>
            <a:r>
              <a:rPr lang="en-US" sz="1805" dirty="0">
                <a:latin typeface="+mn-lt"/>
              </a:rPr>
              <a:t>Let </a:t>
            </a:r>
            <a:r>
              <a:rPr lang="en-US" sz="1805" i="1" dirty="0">
                <a:latin typeface="Symbol" panose="05050102010706020507" pitchFamily="18" charset="2"/>
              </a:rPr>
              <a:t></a:t>
            </a:r>
            <a:r>
              <a:rPr lang="en-US" sz="1805" baseline="-25000" dirty="0">
                <a:latin typeface="+mn-lt"/>
              </a:rPr>
              <a:t>1</a:t>
            </a:r>
            <a:r>
              <a:rPr lang="en-US" sz="1805" dirty="0">
                <a:latin typeface="+mn-lt"/>
              </a:rPr>
              <a:t> equal the mean of population 1 and </a:t>
            </a:r>
            <a:r>
              <a:rPr lang="en-US" sz="1805" i="1" dirty="0">
                <a:latin typeface="Symbol" panose="05050102010706020507" pitchFamily="18" charset="2"/>
              </a:rPr>
              <a:t></a:t>
            </a:r>
            <a:r>
              <a:rPr lang="en-US" sz="1805" baseline="-25000" dirty="0">
                <a:latin typeface="+mn-lt"/>
              </a:rPr>
              <a:t>2</a:t>
            </a:r>
            <a:r>
              <a:rPr lang="en-US" sz="1805" dirty="0">
                <a:latin typeface="+mn-lt"/>
              </a:rPr>
              <a:t> equal the mean of population 2.</a:t>
            </a:r>
          </a:p>
        </p:txBody>
      </p:sp>
      <p:sp>
        <p:nvSpPr>
          <p:cNvPr id="197636" name="Rectangle 4"/>
          <p:cNvSpPr>
            <a:spLocks noChangeArrowheads="1"/>
          </p:cNvSpPr>
          <p:nvPr/>
        </p:nvSpPr>
        <p:spPr bwMode="auto">
          <a:xfrm>
            <a:off x="685800" y="2236249"/>
            <a:ext cx="7772400" cy="343750"/>
          </a:xfrm>
          <a:prstGeom prst="rect">
            <a:avLst/>
          </a:prstGeom>
          <a:noFill/>
          <a:ln w="12700">
            <a:noFill/>
            <a:miter lim="800000"/>
            <a:headEnd/>
            <a:tailEnd/>
          </a:ln>
          <a:effectLst/>
        </p:spPr>
        <p:txBody>
          <a:bodyPr lIns="68034" tIns="33420" rIns="68034" bIns="33420"/>
          <a:lstStyle/>
          <a:p>
            <a:pPr marL="257827" indent="-257827">
              <a:lnSpc>
                <a:spcPct val="80000"/>
              </a:lnSpc>
              <a:spcBef>
                <a:spcPct val="20000"/>
              </a:spcBef>
              <a:buSzPct val="100000"/>
              <a:buFont typeface="Arial" panose="020B0604020202020204" pitchFamily="34" charset="0"/>
              <a:buChar char="•"/>
            </a:pPr>
            <a:r>
              <a:rPr lang="en-US" sz="1805" dirty="0">
                <a:latin typeface="+mn-lt"/>
              </a:rPr>
              <a:t>The difference between the two population means is </a:t>
            </a:r>
            <a:r>
              <a:rPr lang="en-US" sz="1805" i="1" dirty="0">
                <a:latin typeface="Symbol" panose="05050102010706020507" pitchFamily="18" charset="2"/>
              </a:rPr>
              <a:t></a:t>
            </a:r>
            <a:r>
              <a:rPr lang="en-US" sz="1805" baseline="-25000" dirty="0">
                <a:latin typeface="+mn-lt"/>
              </a:rPr>
              <a:t>1</a:t>
            </a:r>
            <a:r>
              <a:rPr lang="en-US" sz="1805" dirty="0">
                <a:latin typeface="+mn-lt"/>
              </a:rPr>
              <a:t> </a:t>
            </a:r>
            <a:r>
              <a:rPr lang="en-US" sz="1805" dirty="0">
                <a:latin typeface="Symbol" panose="05050102010706020507" pitchFamily="18" charset="2"/>
              </a:rPr>
              <a:t>-</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a:t>
            </a:r>
          </a:p>
        </p:txBody>
      </p:sp>
      <p:sp>
        <p:nvSpPr>
          <p:cNvPr id="197637" name="Rectangle 5"/>
          <p:cNvSpPr>
            <a:spLocks noChangeArrowheads="1"/>
          </p:cNvSpPr>
          <p:nvPr/>
        </p:nvSpPr>
        <p:spPr bwMode="auto">
          <a:xfrm>
            <a:off x="685800" y="2567229"/>
            <a:ext cx="7772400" cy="620403"/>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pPr>
            <a:r>
              <a:rPr lang="en-US" sz="1805" dirty="0">
                <a:latin typeface="+mn-lt"/>
              </a:rPr>
              <a:t>To estimate </a:t>
            </a:r>
            <a:r>
              <a:rPr lang="en-US" sz="1805" i="1" dirty="0">
                <a:latin typeface="Symbol" panose="05050102010706020507" pitchFamily="18" charset="2"/>
              </a:rPr>
              <a:t></a:t>
            </a:r>
            <a:r>
              <a:rPr lang="en-US" sz="1805" baseline="-25000" dirty="0">
                <a:latin typeface="+mn-lt"/>
              </a:rPr>
              <a:t>1</a:t>
            </a:r>
            <a:r>
              <a:rPr lang="en-US" sz="1805" dirty="0">
                <a:latin typeface="+mn-lt"/>
              </a:rPr>
              <a:t> </a:t>
            </a:r>
            <a:r>
              <a:rPr lang="en-US" sz="1805" dirty="0">
                <a:latin typeface="Symbol" panose="05050102010706020507" pitchFamily="18" charset="2"/>
              </a:rPr>
              <a:t>-</a:t>
            </a:r>
            <a:r>
              <a:rPr lang="en-US" sz="1805" dirty="0">
                <a:latin typeface="+mn-lt"/>
              </a:rPr>
              <a:t> </a:t>
            </a:r>
            <a:r>
              <a:rPr lang="en-US" sz="1805" i="1" dirty="0">
                <a:latin typeface="Symbol" panose="05050102010706020507" pitchFamily="18" charset="2"/>
              </a:rPr>
              <a:t></a:t>
            </a:r>
            <a:r>
              <a:rPr lang="en-US" sz="1805" baseline="-25000" dirty="0">
                <a:latin typeface="+mn-lt"/>
              </a:rPr>
              <a:t>2</a:t>
            </a:r>
            <a:r>
              <a:rPr lang="en-US" sz="1805" dirty="0">
                <a:latin typeface="+mn-lt"/>
              </a:rPr>
              <a:t>, we will select a simple random sample of size </a:t>
            </a:r>
            <a:r>
              <a:rPr lang="en-US" sz="1805" i="1" dirty="0">
                <a:latin typeface="+mn-lt"/>
              </a:rPr>
              <a:t>n</a:t>
            </a:r>
            <a:r>
              <a:rPr lang="en-US" sz="1805" baseline="-25000" dirty="0">
                <a:latin typeface="+mn-lt"/>
              </a:rPr>
              <a:t>1</a:t>
            </a:r>
            <a:r>
              <a:rPr lang="en-US" sz="1805" dirty="0">
                <a:latin typeface="+mn-lt"/>
              </a:rPr>
              <a:t> from population 1 and a simple random sample of size </a:t>
            </a:r>
            <a:r>
              <a:rPr lang="en-US" sz="1805" i="1" dirty="0">
                <a:latin typeface="+mn-lt"/>
              </a:rPr>
              <a:t>n</a:t>
            </a:r>
            <a:r>
              <a:rPr lang="en-US" sz="1805" baseline="-25000" dirty="0">
                <a:latin typeface="+mn-lt"/>
              </a:rPr>
              <a:t>2</a:t>
            </a:r>
            <a:r>
              <a:rPr lang="en-US" sz="1805" dirty="0">
                <a:latin typeface="+mn-lt"/>
              </a:rPr>
              <a:t> from population 2.</a:t>
            </a:r>
          </a:p>
        </p:txBody>
      </p:sp>
      <mc:AlternateContent xmlns:mc="http://schemas.openxmlformats.org/markup-compatibility/2006" xmlns:a14="http://schemas.microsoft.com/office/drawing/2010/main">
        <mc:Choice Requires="a14">
          <p:sp>
            <p:nvSpPr>
              <p:cNvPr id="197639" name="Rectangle 7"/>
              <p:cNvSpPr>
                <a:spLocks noChangeArrowheads="1"/>
              </p:cNvSpPr>
              <p:nvPr/>
            </p:nvSpPr>
            <p:spPr bwMode="auto">
              <a:xfrm>
                <a:off x="685800" y="3227481"/>
                <a:ext cx="7772400" cy="46052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Let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oMath>
                </a14:m>
                <a:r>
                  <a:rPr lang="en-US" sz="1805" dirty="0">
                    <a:latin typeface="+mn-lt"/>
                  </a:rPr>
                  <a:t> equal the mean of sample 1 and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oMath>
                </a14:m>
                <a:r>
                  <a:rPr lang="en-US" sz="1805" dirty="0">
                    <a:latin typeface="+mn-lt"/>
                  </a:rPr>
                  <a:t> equal the mean of sample 2.</a:t>
                </a:r>
              </a:p>
            </p:txBody>
          </p:sp>
        </mc:Choice>
        <mc:Fallback xmlns="">
          <p:sp>
            <p:nvSpPr>
              <p:cNvPr id="197639" name="Rectangle 7"/>
              <p:cNvSpPr>
                <a:spLocks noRot="1" noChangeAspect="1" noMove="1" noResize="1" noEditPoints="1" noAdjustHandles="1" noChangeArrowheads="1" noChangeShapeType="1" noTextEdit="1"/>
              </p:cNvSpPr>
              <p:nvPr/>
            </p:nvSpPr>
            <p:spPr bwMode="auto">
              <a:xfrm>
                <a:off x="685800" y="3227481"/>
                <a:ext cx="7772400" cy="460528"/>
              </a:xfrm>
              <a:prstGeom prst="rect">
                <a:avLst/>
              </a:prstGeom>
              <a:blipFill>
                <a:blip r:embed="rId3"/>
                <a:stretch>
                  <a:fillRect l="-863" t="-9211"/>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7643" name="Rectangle 11"/>
              <p:cNvSpPr>
                <a:spLocks noChangeArrowheads="1"/>
              </p:cNvSpPr>
              <p:nvPr/>
            </p:nvSpPr>
            <p:spPr bwMode="auto">
              <a:xfrm>
                <a:off x="685800" y="3631412"/>
                <a:ext cx="7772400" cy="658855"/>
              </a:xfrm>
              <a:prstGeom prst="rect">
                <a:avLst/>
              </a:prstGeom>
              <a:noFill/>
              <a:ln w="12700">
                <a:noFill/>
                <a:miter lim="800000"/>
                <a:headEnd/>
                <a:tailEnd/>
              </a:ln>
              <a:effectLst/>
            </p:spPr>
            <p:txBody>
              <a:bodyPr lIns="68034" tIns="33420" rIns="68034" bIns="33420"/>
              <a:lstStyle/>
              <a:p>
                <a:pPr marL="257827" indent="-257827">
                  <a:buSzPct val="95000"/>
                  <a:buFont typeface="Arial" panose="020B0604020202020204" pitchFamily="34" charset="0"/>
                  <a:buChar char="•"/>
                </a:pPr>
                <a:r>
                  <a:rPr lang="en-US" sz="1805" dirty="0">
                    <a:latin typeface="+mn-lt"/>
                  </a:rPr>
                  <a:t>The point estimator of the difference between the means of the populations 1 and 2 is </a:t>
                </a:r>
                <a14:m>
                  <m:oMath xmlns:m="http://schemas.openxmlformats.org/officeDocument/2006/math">
                    <m:r>
                      <a:rPr lang="en-US" sz="1805">
                        <a:latin typeface="Cambria Math"/>
                      </a:rPr>
                      <m:t> </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oMath>
                </a14:m>
                <a:r>
                  <a:rPr lang="en-US" sz="1805" dirty="0">
                    <a:latin typeface="+mn-lt"/>
                  </a:rPr>
                  <a:t>.</a:t>
                </a:r>
              </a:p>
            </p:txBody>
          </p:sp>
        </mc:Choice>
        <mc:Fallback xmlns="">
          <p:sp>
            <p:nvSpPr>
              <p:cNvPr id="197643" name="Rectangle 11"/>
              <p:cNvSpPr>
                <a:spLocks noRot="1" noChangeAspect="1" noMove="1" noResize="1" noEditPoints="1" noAdjustHandles="1" noChangeArrowheads="1" noChangeShapeType="1" noTextEdit="1"/>
              </p:cNvSpPr>
              <p:nvPr/>
            </p:nvSpPr>
            <p:spPr bwMode="auto">
              <a:xfrm>
                <a:off x="685800" y="3631412"/>
                <a:ext cx="7772400" cy="658855"/>
              </a:xfrm>
              <a:prstGeom prst="rect">
                <a:avLst/>
              </a:prstGeom>
              <a:blipFill>
                <a:blip r:embed="rId4"/>
                <a:stretch>
                  <a:fillRect l="-784" t="-7407" r="-157" b="-10185"/>
                </a:stretch>
              </a:blipFill>
              <a:ln w="12700">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86394907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97635"/>
                                        </p:tgtEl>
                                        <p:attrNameLst>
                                          <p:attrName>style.visibility</p:attrName>
                                        </p:attrNameLst>
                                      </p:cBhvr>
                                      <p:to>
                                        <p:strVal val="visible"/>
                                      </p:to>
                                    </p:set>
                                    <p:anim calcmode="lin" valueType="num">
                                      <p:cBhvr>
                                        <p:cTn id="7" dur="500" fill="hold"/>
                                        <p:tgtEl>
                                          <p:spTgt spid="197635"/>
                                        </p:tgtEl>
                                        <p:attrNameLst>
                                          <p:attrName>ppt_w</p:attrName>
                                        </p:attrNameLst>
                                      </p:cBhvr>
                                      <p:tavLst>
                                        <p:tav tm="0">
                                          <p:val>
                                            <p:strVal val="2/3*#ppt_w"/>
                                          </p:val>
                                        </p:tav>
                                        <p:tav tm="100000">
                                          <p:val>
                                            <p:strVal val="#ppt_w"/>
                                          </p:val>
                                        </p:tav>
                                      </p:tavLst>
                                    </p:anim>
                                    <p:anim calcmode="lin" valueType="num">
                                      <p:cBhvr>
                                        <p:cTn id="8" dur="500" fill="hold"/>
                                        <p:tgtEl>
                                          <p:spTgt spid="197635"/>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97636"/>
                                        </p:tgtEl>
                                        <p:attrNameLst>
                                          <p:attrName>style.visibility</p:attrName>
                                        </p:attrNameLst>
                                      </p:cBhvr>
                                      <p:to>
                                        <p:strVal val="visible"/>
                                      </p:to>
                                    </p:set>
                                    <p:anim calcmode="lin" valueType="num">
                                      <p:cBhvr>
                                        <p:cTn id="13" dur="500" fill="hold"/>
                                        <p:tgtEl>
                                          <p:spTgt spid="197636"/>
                                        </p:tgtEl>
                                        <p:attrNameLst>
                                          <p:attrName>ppt_w</p:attrName>
                                        </p:attrNameLst>
                                      </p:cBhvr>
                                      <p:tavLst>
                                        <p:tav tm="0">
                                          <p:val>
                                            <p:strVal val="2/3*#ppt_w"/>
                                          </p:val>
                                        </p:tav>
                                        <p:tav tm="100000">
                                          <p:val>
                                            <p:strVal val="#ppt_w"/>
                                          </p:val>
                                        </p:tav>
                                      </p:tavLst>
                                    </p:anim>
                                    <p:anim calcmode="lin" valueType="num">
                                      <p:cBhvr>
                                        <p:cTn id="14" dur="500" fill="hold"/>
                                        <p:tgtEl>
                                          <p:spTgt spid="197636"/>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97637"/>
                                        </p:tgtEl>
                                        <p:attrNameLst>
                                          <p:attrName>style.visibility</p:attrName>
                                        </p:attrNameLst>
                                      </p:cBhvr>
                                      <p:to>
                                        <p:strVal val="visible"/>
                                      </p:to>
                                    </p:set>
                                    <p:anim calcmode="lin" valueType="num">
                                      <p:cBhvr>
                                        <p:cTn id="19" dur="500" fill="hold"/>
                                        <p:tgtEl>
                                          <p:spTgt spid="197637"/>
                                        </p:tgtEl>
                                        <p:attrNameLst>
                                          <p:attrName>ppt_w</p:attrName>
                                        </p:attrNameLst>
                                      </p:cBhvr>
                                      <p:tavLst>
                                        <p:tav tm="0">
                                          <p:val>
                                            <p:strVal val="2/3*#ppt_w"/>
                                          </p:val>
                                        </p:tav>
                                        <p:tav tm="100000">
                                          <p:val>
                                            <p:strVal val="#ppt_w"/>
                                          </p:val>
                                        </p:tav>
                                      </p:tavLst>
                                    </p:anim>
                                    <p:anim calcmode="lin" valueType="num">
                                      <p:cBhvr>
                                        <p:cTn id="20" dur="500" fill="hold"/>
                                        <p:tgtEl>
                                          <p:spTgt spid="197637"/>
                                        </p:tgtEl>
                                        <p:attrNameLst>
                                          <p:attrName>ppt_h</p:attrName>
                                        </p:attrNameLst>
                                      </p:cBhvr>
                                      <p:tavLst>
                                        <p:tav tm="0">
                                          <p:val>
                                            <p:strVal val="2/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97639"/>
                                        </p:tgtEl>
                                        <p:attrNameLst>
                                          <p:attrName>style.visibility</p:attrName>
                                        </p:attrNameLst>
                                      </p:cBhvr>
                                      <p:to>
                                        <p:strVal val="visible"/>
                                      </p:to>
                                    </p:set>
                                    <p:anim calcmode="lin" valueType="num">
                                      <p:cBhvr>
                                        <p:cTn id="25" dur="500" fill="hold"/>
                                        <p:tgtEl>
                                          <p:spTgt spid="197639"/>
                                        </p:tgtEl>
                                        <p:attrNameLst>
                                          <p:attrName>ppt_w</p:attrName>
                                        </p:attrNameLst>
                                      </p:cBhvr>
                                      <p:tavLst>
                                        <p:tav tm="0">
                                          <p:val>
                                            <p:fltVal val="0"/>
                                          </p:val>
                                        </p:tav>
                                        <p:tav tm="100000">
                                          <p:val>
                                            <p:strVal val="#ppt_w"/>
                                          </p:val>
                                        </p:tav>
                                      </p:tavLst>
                                    </p:anim>
                                    <p:anim calcmode="lin" valueType="num">
                                      <p:cBhvr>
                                        <p:cTn id="26" dur="500" fill="hold"/>
                                        <p:tgtEl>
                                          <p:spTgt spid="197639"/>
                                        </p:tgtEl>
                                        <p:attrNameLst>
                                          <p:attrName>ppt_h</p:attrName>
                                        </p:attrNameLst>
                                      </p:cBhvr>
                                      <p:tavLst>
                                        <p:tav tm="0">
                                          <p:val>
                                            <p:fltVal val="0"/>
                                          </p:val>
                                        </p:tav>
                                        <p:tav tm="100000">
                                          <p:val>
                                            <p:strVal val="#ppt_h"/>
                                          </p:val>
                                        </p:tav>
                                      </p:tavLst>
                                    </p:anim>
                                    <p:animEffect transition="in" filter="fade">
                                      <p:cBhvr>
                                        <p:cTn id="27" dur="500"/>
                                        <p:tgtEl>
                                          <p:spTgt spid="197639"/>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197643"/>
                                        </p:tgtEl>
                                        <p:attrNameLst>
                                          <p:attrName>style.visibility</p:attrName>
                                        </p:attrNameLst>
                                      </p:cBhvr>
                                      <p:to>
                                        <p:strVal val="visible"/>
                                      </p:to>
                                    </p:set>
                                    <p:anim calcmode="lin" valueType="num">
                                      <p:cBhvr>
                                        <p:cTn id="32" dur="500" fill="hold"/>
                                        <p:tgtEl>
                                          <p:spTgt spid="197643"/>
                                        </p:tgtEl>
                                        <p:attrNameLst>
                                          <p:attrName>ppt_w</p:attrName>
                                        </p:attrNameLst>
                                      </p:cBhvr>
                                      <p:tavLst>
                                        <p:tav tm="0">
                                          <p:val>
                                            <p:fltVal val="0"/>
                                          </p:val>
                                        </p:tav>
                                        <p:tav tm="100000">
                                          <p:val>
                                            <p:strVal val="#ppt_w"/>
                                          </p:val>
                                        </p:tav>
                                      </p:tavLst>
                                    </p:anim>
                                    <p:anim calcmode="lin" valueType="num">
                                      <p:cBhvr>
                                        <p:cTn id="33" dur="500" fill="hold"/>
                                        <p:tgtEl>
                                          <p:spTgt spid="1976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utoUpdateAnimBg="0"/>
      <p:bldP spid="197636" grpId="0" autoUpdateAnimBg="0"/>
      <p:bldP spid="197637" grpId="0" autoUpdateAnimBg="0"/>
      <p:bldP spid="197639" grpId="0"/>
      <p:bldP spid="19764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Text Box 3"/>
          <p:cNvSpPr txBox="1">
            <a:spLocks noChangeArrowheads="1"/>
          </p:cNvSpPr>
          <p:nvPr/>
        </p:nvSpPr>
        <p:spPr bwMode="auto">
          <a:xfrm>
            <a:off x="1255713" y="3671621"/>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337924" name="Rectangle 4"/>
          <p:cNvSpPr>
            <a:spLocks noChangeArrowheads="1"/>
          </p:cNvSpPr>
          <p:nvPr/>
        </p:nvSpPr>
        <p:spPr bwMode="auto">
          <a:xfrm>
            <a:off x="1554603" y="4442606"/>
            <a:ext cx="6110108" cy="663338"/>
          </a:xfrm>
          <a:prstGeom prst="rect">
            <a:avLst/>
          </a:prstGeom>
          <a:noFill/>
          <a:ln w="12700">
            <a:noFill/>
            <a:miter lim="800000"/>
            <a:headEnd/>
            <a:tailEnd/>
          </a:ln>
          <a:effectLst/>
        </p:spPr>
        <p:txBody>
          <a:bodyPr lIns="68034" tIns="33420" rIns="68034" bIns="33420"/>
          <a:lstStyle/>
          <a:p>
            <a:pPr algn="l">
              <a:lnSpc>
                <a:spcPct val="90000"/>
              </a:lnSpc>
              <a:spcBef>
                <a:spcPct val="20000"/>
              </a:spcBef>
              <a:buClr>
                <a:srgbClr val="66FFFF"/>
              </a:buClr>
              <a:buSzPct val="75000"/>
              <a:buFont typeface="Monotype Sorts" pitchFamily="2" charset="2"/>
              <a:buNone/>
            </a:pPr>
            <a:r>
              <a:rPr lang="en-US" sz="1805" dirty="0">
                <a:latin typeface="+mn-lt"/>
              </a:rPr>
              <a:t>     We are at least 95% confident that there is a difference in mean delivery times for the two services.</a:t>
            </a:r>
          </a:p>
        </p:txBody>
      </p:sp>
      <p:sp>
        <p:nvSpPr>
          <p:cNvPr id="337928" name="Text Box 8"/>
          <p:cNvSpPr txBox="1">
            <a:spLocks noChangeArrowheads="1"/>
          </p:cNvSpPr>
          <p:nvPr/>
        </p:nvSpPr>
        <p:spPr bwMode="auto">
          <a:xfrm>
            <a:off x="1236663" y="2298557"/>
            <a:ext cx="2594493" cy="370101"/>
          </a:xfrm>
          <a:prstGeom prst="rect">
            <a:avLst/>
          </a:prstGeom>
          <a:noFill/>
          <a:ln w="12700">
            <a:noFill/>
            <a:miter lim="800000"/>
            <a:headEnd/>
            <a:tailEnd/>
          </a:ln>
          <a:effectLst/>
        </p:spPr>
        <p:txBody>
          <a:bodyPr wrap="none">
            <a:spAutoFit/>
          </a:bodyPr>
          <a:lstStyle/>
          <a:p>
            <a:pPr algn="l"/>
            <a:r>
              <a:rPr lang="en-US" sz="1805" dirty="0">
                <a:latin typeface="+mn-lt"/>
              </a:rPr>
              <a:t>4.  Compute the </a:t>
            </a:r>
            <a:r>
              <a:rPr lang="en-US" sz="1805" i="1" dirty="0">
                <a:latin typeface="+mn-lt"/>
              </a:rPr>
              <a:t>p</a:t>
            </a:r>
            <a:r>
              <a:rPr lang="en-US" sz="1805" dirty="0">
                <a:latin typeface="+mn-lt"/>
              </a:rPr>
              <a:t> –value.</a:t>
            </a:r>
          </a:p>
        </p:txBody>
      </p:sp>
      <p:sp>
        <p:nvSpPr>
          <p:cNvPr id="337929" name="Text Box 9"/>
          <p:cNvSpPr txBox="1">
            <a:spLocks noChangeArrowheads="1"/>
          </p:cNvSpPr>
          <p:nvPr/>
        </p:nvSpPr>
        <p:spPr bwMode="auto">
          <a:xfrm>
            <a:off x="1533316" y="2663983"/>
            <a:ext cx="5899130" cy="925638"/>
          </a:xfrm>
          <a:prstGeom prst="rect">
            <a:avLst/>
          </a:prstGeom>
          <a:noFill/>
          <a:ln w="12700">
            <a:noFill/>
            <a:miter lim="800000"/>
            <a:headEnd/>
            <a:tailEnd/>
          </a:ln>
          <a:effectLst/>
        </p:spPr>
        <p:txBody>
          <a:bodyPr wrap="square">
            <a:spAutoFit/>
          </a:bodyPr>
          <a:lstStyle/>
          <a:p>
            <a:pPr algn="l"/>
            <a:r>
              <a:rPr lang="en-US" sz="1805" dirty="0">
                <a:latin typeface="+mn-lt"/>
              </a:rPr>
              <a:t>     For </a:t>
            </a:r>
            <a:r>
              <a:rPr lang="en-US" sz="1805" i="1" dirty="0">
                <a:latin typeface="+mn-lt"/>
              </a:rPr>
              <a:t>t</a:t>
            </a:r>
            <a:r>
              <a:rPr lang="en-US" sz="1805" dirty="0">
                <a:latin typeface="+mn-lt"/>
              </a:rPr>
              <a:t> = 2.94 and </a:t>
            </a:r>
            <a:r>
              <a:rPr lang="en-US" sz="1805" i="1" dirty="0">
                <a:latin typeface="+mn-lt"/>
              </a:rPr>
              <a:t>df</a:t>
            </a:r>
            <a:r>
              <a:rPr lang="en-US" sz="1805" dirty="0">
                <a:latin typeface="+mn-lt"/>
              </a:rPr>
              <a:t> = 9, the </a:t>
            </a:r>
            <a:r>
              <a:rPr lang="en-US" sz="1805" i="1" dirty="0">
                <a:latin typeface="+mn-lt"/>
              </a:rPr>
              <a:t>p</a:t>
            </a:r>
            <a:r>
              <a:rPr lang="en-US" sz="1805" dirty="0">
                <a:latin typeface="+mn-lt"/>
              </a:rPr>
              <a:t>–value is between .02 and .01.  (This is a two-tailed test, so we double the upper-tail areas of .01 and .005.)</a:t>
            </a:r>
          </a:p>
        </p:txBody>
      </p:sp>
      <p:sp>
        <p:nvSpPr>
          <p:cNvPr id="337931" name="Text Box 11"/>
          <p:cNvSpPr txBox="1">
            <a:spLocks noChangeArrowheads="1"/>
          </p:cNvSpPr>
          <p:nvPr/>
        </p:nvSpPr>
        <p:spPr bwMode="auto">
          <a:xfrm>
            <a:off x="1533396" y="4052468"/>
            <a:ext cx="3942874"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p</a:t>
            </a:r>
            <a:r>
              <a:rPr lang="en-US" sz="1805" dirty="0">
                <a:latin typeface="+mn-lt"/>
              </a:rPr>
              <a:t>–value </a:t>
            </a:r>
            <a:r>
              <a:rPr lang="en-US" sz="1805" u="sng" dirty="0">
                <a:latin typeface="+mn-lt"/>
              </a:rPr>
              <a:t>&lt;</a:t>
            </a:r>
            <a:r>
              <a:rPr lang="en-US" sz="1805" dirty="0">
                <a:latin typeface="+mn-lt"/>
              </a:rPr>
              <a:t> </a:t>
            </a:r>
            <a:r>
              <a:rPr lang="en-US" sz="1805" i="1" dirty="0">
                <a:latin typeface="Symbol" panose="05050102010706020507" pitchFamily="18" charset="2"/>
              </a:rPr>
              <a:t>a</a:t>
            </a:r>
            <a:r>
              <a:rPr lang="en-US" sz="1805" dirty="0">
                <a:latin typeface="+mn-lt"/>
              </a:rPr>
              <a:t> = .05, we reject </a:t>
            </a:r>
            <a:r>
              <a:rPr lang="en-US" sz="1805" i="1" dirty="0">
                <a:latin typeface="+mn-lt"/>
              </a:rPr>
              <a:t>H</a:t>
            </a:r>
            <a:r>
              <a:rPr lang="en-US" sz="1805" baseline="-25000" dirty="0">
                <a:latin typeface="+mn-lt"/>
              </a:rPr>
              <a:t>0</a:t>
            </a:r>
            <a:r>
              <a:rPr lang="en-US" sz="1805" dirty="0">
                <a:latin typeface="+mn-lt"/>
              </a:rPr>
              <a:t>.</a:t>
            </a:r>
          </a:p>
        </p:txBody>
      </p:sp>
      <p:sp>
        <p:nvSpPr>
          <p:cNvPr id="337986" name="Text Box 66"/>
          <p:cNvSpPr txBox="1">
            <a:spLocks noChangeArrowheads="1"/>
          </p:cNvSpPr>
          <p:nvPr/>
        </p:nvSpPr>
        <p:spPr bwMode="auto">
          <a:xfrm>
            <a:off x="685800" y="1963073"/>
            <a:ext cx="2210926"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Approach</a:t>
            </a:r>
          </a:p>
        </p:txBody>
      </p:sp>
      <p:sp>
        <p:nvSpPr>
          <p:cNvPr id="14" name="Rectangle 7"/>
          <p:cNvSpPr>
            <a:spLocks noChangeArrowheads="1"/>
          </p:cNvSpPr>
          <p:nvPr/>
        </p:nvSpPr>
        <p:spPr bwMode="auto">
          <a:xfrm>
            <a:off x="465595" y="1110088"/>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312925652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37928"/>
                                        </p:tgtEl>
                                        <p:attrNameLst>
                                          <p:attrName>style.visibility</p:attrName>
                                        </p:attrNameLst>
                                      </p:cBhvr>
                                      <p:to>
                                        <p:strVal val="visible"/>
                                      </p:to>
                                    </p:set>
                                    <p:anim calcmode="lin" valueType="num">
                                      <p:cBhvr>
                                        <p:cTn id="7" dur="500" fill="hold"/>
                                        <p:tgtEl>
                                          <p:spTgt spid="337928"/>
                                        </p:tgtEl>
                                        <p:attrNameLst>
                                          <p:attrName>ppt_w</p:attrName>
                                        </p:attrNameLst>
                                      </p:cBhvr>
                                      <p:tavLst>
                                        <p:tav tm="0">
                                          <p:val>
                                            <p:strVal val="2/3*#ppt_w"/>
                                          </p:val>
                                        </p:tav>
                                        <p:tav tm="100000">
                                          <p:val>
                                            <p:strVal val="#ppt_w"/>
                                          </p:val>
                                        </p:tav>
                                      </p:tavLst>
                                    </p:anim>
                                    <p:anim calcmode="lin" valueType="num">
                                      <p:cBhvr>
                                        <p:cTn id="8" dur="500" fill="hold"/>
                                        <p:tgtEl>
                                          <p:spTgt spid="337928"/>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37929"/>
                                        </p:tgtEl>
                                        <p:attrNameLst>
                                          <p:attrName>style.visibility</p:attrName>
                                        </p:attrNameLst>
                                      </p:cBhvr>
                                      <p:to>
                                        <p:strVal val="visible"/>
                                      </p:to>
                                    </p:set>
                                    <p:animEffect transition="in" filter="blinds(horizontal)">
                                      <p:cBhvr>
                                        <p:cTn id="13" dur="500"/>
                                        <p:tgtEl>
                                          <p:spTgt spid="33792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37923"/>
                                        </p:tgtEl>
                                        <p:attrNameLst>
                                          <p:attrName>style.visibility</p:attrName>
                                        </p:attrNameLst>
                                      </p:cBhvr>
                                      <p:to>
                                        <p:strVal val="visible"/>
                                      </p:to>
                                    </p:set>
                                    <p:anim calcmode="lin" valueType="num">
                                      <p:cBhvr>
                                        <p:cTn id="18" dur="500" fill="hold"/>
                                        <p:tgtEl>
                                          <p:spTgt spid="337923"/>
                                        </p:tgtEl>
                                        <p:attrNameLst>
                                          <p:attrName>ppt_w</p:attrName>
                                        </p:attrNameLst>
                                      </p:cBhvr>
                                      <p:tavLst>
                                        <p:tav tm="0">
                                          <p:val>
                                            <p:fltVal val="0"/>
                                          </p:val>
                                        </p:tav>
                                        <p:tav tm="100000">
                                          <p:val>
                                            <p:strVal val="#ppt_w"/>
                                          </p:val>
                                        </p:tav>
                                      </p:tavLst>
                                    </p:anim>
                                    <p:anim calcmode="lin" valueType="num">
                                      <p:cBhvr>
                                        <p:cTn id="19" dur="500" fill="hold"/>
                                        <p:tgtEl>
                                          <p:spTgt spid="337923"/>
                                        </p:tgtEl>
                                        <p:attrNameLst>
                                          <p:attrName>ppt_h</p:attrName>
                                        </p:attrNameLst>
                                      </p:cBhvr>
                                      <p:tavLst>
                                        <p:tav tm="0">
                                          <p:val>
                                            <p:fltVal val="0"/>
                                          </p:val>
                                        </p:tav>
                                        <p:tav tm="100000">
                                          <p:val>
                                            <p:strVal val="#ppt_h"/>
                                          </p:val>
                                        </p:tav>
                                      </p:tavLst>
                                    </p:anim>
                                    <p:animEffect transition="in" filter="fade">
                                      <p:cBhvr>
                                        <p:cTn id="20" dur="500"/>
                                        <p:tgtEl>
                                          <p:spTgt spid="337923"/>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37931"/>
                                        </p:tgtEl>
                                        <p:attrNameLst>
                                          <p:attrName>style.visibility</p:attrName>
                                        </p:attrNameLst>
                                      </p:cBhvr>
                                      <p:to>
                                        <p:strVal val="visible"/>
                                      </p:to>
                                    </p:set>
                                    <p:animEffect transition="in" filter="slide(fromTop)">
                                      <p:cBhvr>
                                        <p:cTn id="25" dur="500"/>
                                        <p:tgtEl>
                                          <p:spTgt spid="33793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37924"/>
                                        </p:tgtEl>
                                        <p:attrNameLst>
                                          <p:attrName>style.visibility</p:attrName>
                                        </p:attrNameLst>
                                      </p:cBhvr>
                                      <p:to>
                                        <p:strVal val="visible"/>
                                      </p:to>
                                    </p:set>
                                    <p:animEffect transition="in" filter="blinds(horizontal)">
                                      <p:cBhvr>
                                        <p:cTn id="30" dur="500"/>
                                        <p:tgtEl>
                                          <p:spTgt spid="337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p:bldP spid="337924" grpId="0" autoUpdateAnimBg="0"/>
      <p:bldP spid="337928" grpId="0" autoUpdateAnimBg="0"/>
      <p:bldP spid="337929" grpId="0" autoUpdateAnimBg="0"/>
      <p:bldP spid="337931"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625" name="Text Box 57"/>
          <p:cNvSpPr txBox="1">
            <a:spLocks noChangeArrowheads="1"/>
          </p:cNvSpPr>
          <p:nvPr/>
        </p:nvSpPr>
        <p:spPr bwMode="auto">
          <a:xfrm>
            <a:off x="1274764" y="2340752"/>
            <a:ext cx="4837286" cy="370101"/>
          </a:xfrm>
          <a:prstGeom prst="rect">
            <a:avLst/>
          </a:prstGeom>
          <a:noFill/>
          <a:ln w="12700">
            <a:noFill/>
            <a:miter lim="800000"/>
            <a:headEnd/>
            <a:tailEnd/>
          </a:ln>
          <a:effectLst/>
        </p:spPr>
        <p:txBody>
          <a:bodyPr wrap="none">
            <a:spAutoFit/>
          </a:bodyPr>
          <a:lstStyle/>
          <a:p>
            <a:pPr algn="l"/>
            <a:r>
              <a:rPr lang="en-US" sz="1805" dirty="0">
                <a:latin typeface="+mn-lt"/>
              </a:rPr>
              <a:t>4.  Determine the critical value and rejection rule.</a:t>
            </a:r>
          </a:p>
        </p:txBody>
      </p:sp>
      <p:sp>
        <p:nvSpPr>
          <p:cNvPr id="237635" name="Text Box 67"/>
          <p:cNvSpPr txBox="1">
            <a:spLocks noChangeArrowheads="1"/>
          </p:cNvSpPr>
          <p:nvPr/>
        </p:nvSpPr>
        <p:spPr bwMode="auto">
          <a:xfrm>
            <a:off x="685800" y="1962388"/>
            <a:ext cx="2622577"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Critical Value Approach</a:t>
            </a:r>
          </a:p>
        </p:txBody>
      </p:sp>
      <p:sp>
        <p:nvSpPr>
          <p:cNvPr id="237636" name="Rectangle 68"/>
          <p:cNvSpPr>
            <a:spLocks noChangeArrowheads="1"/>
          </p:cNvSpPr>
          <p:nvPr/>
        </p:nvSpPr>
        <p:spPr bwMode="auto">
          <a:xfrm>
            <a:off x="2886526" y="2782471"/>
            <a:ext cx="3454857" cy="370101"/>
          </a:xfrm>
          <a:prstGeom prst="rect">
            <a:avLst/>
          </a:prstGeom>
          <a:noFill/>
          <a:ln w="12700">
            <a:noFill/>
            <a:miter lim="800000"/>
            <a:headEnd/>
            <a:tailEnd/>
          </a:ln>
          <a:effectLst/>
        </p:spPr>
        <p:txBody>
          <a:bodyPr wrap="none">
            <a:spAutoFit/>
          </a:bodyPr>
          <a:lstStyle/>
          <a:p>
            <a:r>
              <a:rPr lang="en-US" sz="1805" dirty="0">
                <a:latin typeface="+mn-lt"/>
              </a:rPr>
              <a:t>For </a:t>
            </a:r>
            <a:r>
              <a:rPr lang="en-US" sz="1805" i="1" dirty="0">
                <a:latin typeface="Symbol" panose="05050102010706020507" pitchFamily="18" charset="2"/>
              </a:rPr>
              <a:t>a</a:t>
            </a:r>
            <a:r>
              <a:rPr lang="en-US" sz="1805" dirty="0">
                <a:latin typeface="+mn-lt"/>
              </a:rPr>
              <a:t> = .05 and </a:t>
            </a:r>
            <a:r>
              <a:rPr lang="en-US" sz="1805" i="1" dirty="0">
                <a:latin typeface="+mn-lt"/>
              </a:rPr>
              <a:t>df</a:t>
            </a:r>
            <a:r>
              <a:rPr lang="en-US" sz="1805" dirty="0">
                <a:latin typeface="+mn-lt"/>
              </a:rPr>
              <a:t> = 9, </a:t>
            </a:r>
            <a:r>
              <a:rPr lang="en-US" sz="1805" i="1" dirty="0">
                <a:latin typeface="+mn-lt"/>
              </a:rPr>
              <a:t>t</a:t>
            </a:r>
            <a:r>
              <a:rPr lang="en-US" sz="1805" baseline="-25000" dirty="0">
                <a:latin typeface="+mn-lt"/>
              </a:rPr>
              <a:t>.025</a:t>
            </a:r>
            <a:r>
              <a:rPr lang="en-US" sz="1805" dirty="0">
                <a:latin typeface="+mn-lt"/>
              </a:rPr>
              <a:t> = 2.262.</a:t>
            </a:r>
          </a:p>
        </p:txBody>
      </p:sp>
      <p:sp>
        <p:nvSpPr>
          <p:cNvPr id="237637" name="Text Box 69"/>
          <p:cNvSpPr txBox="1">
            <a:spLocks noChangeArrowheads="1"/>
          </p:cNvSpPr>
          <p:nvPr/>
        </p:nvSpPr>
        <p:spPr bwMode="auto">
          <a:xfrm>
            <a:off x="3546200" y="3153675"/>
            <a:ext cx="2096215" cy="370101"/>
          </a:xfrm>
          <a:prstGeom prst="rect">
            <a:avLst/>
          </a:prstGeom>
          <a:noFill/>
          <a:ln w="12700">
            <a:noFill/>
            <a:miter lim="800000"/>
            <a:headEnd/>
            <a:tailEnd/>
          </a:ln>
          <a:effectLst/>
        </p:spPr>
        <p:txBody>
          <a:bodyPr wrap="none">
            <a:spAutoFit/>
          </a:bodyPr>
          <a:lstStyle/>
          <a:p>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t</a:t>
            </a:r>
            <a:r>
              <a:rPr lang="en-US" sz="1805" dirty="0">
                <a:latin typeface="+mn-lt"/>
              </a:rPr>
              <a:t> </a:t>
            </a:r>
            <a:r>
              <a:rPr lang="en-US" sz="1805" u="sng" dirty="0">
                <a:latin typeface="+mn-lt"/>
              </a:rPr>
              <a:t>&gt;</a:t>
            </a:r>
            <a:r>
              <a:rPr lang="en-US" sz="1805" dirty="0">
                <a:latin typeface="+mn-lt"/>
              </a:rPr>
              <a:t> 2.262</a:t>
            </a:r>
          </a:p>
        </p:txBody>
      </p:sp>
      <p:sp>
        <p:nvSpPr>
          <p:cNvPr id="237639" name="Text Box 71"/>
          <p:cNvSpPr txBox="1">
            <a:spLocks noChangeArrowheads="1"/>
          </p:cNvSpPr>
          <p:nvPr/>
        </p:nvSpPr>
        <p:spPr bwMode="auto">
          <a:xfrm>
            <a:off x="1255713" y="3626331"/>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237641" name="Text Box 73"/>
          <p:cNvSpPr txBox="1">
            <a:spLocks noChangeArrowheads="1"/>
          </p:cNvSpPr>
          <p:nvPr/>
        </p:nvSpPr>
        <p:spPr bwMode="auto">
          <a:xfrm>
            <a:off x="2709730" y="4070342"/>
            <a:ext cx="3781163"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t</a:t>
            </a:r>
            <a:r>
              <a:rPr lang="en-US" sz="1805" dirty="0">
                <a:latin typeface="+mn-lt"/>
              </a:rPr>
              <a:t> = 2.94 </a:t>
            </a:r>
            <a:r>
              <a:rPr lang="en-US" sz="1805" u="sng" dirty="0">
                <a:latin typeface="+mn-lt"/>
              </a:rPr>
              <a:t>&gt;</a:t>
            </a:r>
            <a:r>
              <a:rPr lang="en-US" sz="1805" dirty="0">
                <a:latin typeface="+mn-lt"/>
              </a:rPr>
              <a:t> 2.262, we reject </a:t>
            </a:r>
            <a:r>
              <a:rPr lang="en-US" sz="1805" i="1" dirty="0">
                <a:latin typeface="+mn-lt"/>
              </a:rPr>
              <a:t>H</a:t>
            </a:r>
            <a:r>
              <a:rPr lang="en-US" sz="1805" baseline="-25000" dirty="0">
                <a:latin typeface="+mn-lt"/>
              </a:rPr>
              <a:t>0</a:t>
            </a:r>
            <a:r>
              <a:rPr lang="en-US" sz="1805" dirty="0">
                <a:latin typeface="+mn-lt"/>
              </a:rPr>
              <a:t>.</a:t>
            </a:r>
          </a:p>
        </p:txBody>
      </p:sp>
      <p:sp>
        <p:nvSpPr>
          <p:cNvPr id="237643" name="Rectangle 75"/>
          <p:cNvSpPr>
            <a:spLocks noChangeArrowheads="1"/>
          </p:cNvSpPr>
          <p:nvPr/>
        </p:nvSpPr>
        <p:spPr bwMode="auto">
          <a:xfrm>
            <a:off x="1934666" y="4518096"/>
            <a:ext cx="5293390" cy="611112"/>
          </a:xfrm>
          <a:prstGeom prst="rect">
            <a:avLst/>
          </a:prstGeom>
          <a:noFill/>
          <a:ln w="12700">
            <a:noFill/>
            <a:miter lim="800000"/>
            <a:headEnd/>
            <a:tailEnd/>
          </a:ln>
          <a:effectLst/>
        </p:spPr>
        <p:txBody>
          <a:bodyPr lIns="68034" tIns="33420" rIns="68034" bIns="33420"/>
          <a:lstStyle/>
          <a:p>
            <a:pPr algn="l">
              <a:lnSpc>
                <a:spcPct val="90000"/>
              </a:lnSpc>
              <a:spcBef>
                <a:spcPct val="20000"/>
              </a:spcBef>
              <a:buClr>
                <a:srgbClr val="66FFFF"/>
              </a:buClr>
              <a:buSzPct val="75000"/>
              <a:buFont typeface="Monotype Sorts" pitchFamily="2" charset="2"/>
              <a:buNone/>
            </a:pPr>
            <a:r>
              <a:rPr lang="en-US" sz="1805" dirty="0">
                <a:latin typeface="+mn-lt"/>
              </a:rPr>
              <a:t>We are at least 95% confident that there is a difference in mean delivery times for the two services.</a:t>
            </a:r>
          </a:p>
        </p:txBody>
      </p:sp>
      <p:sp>
        <p:nvSpPr>
          <p:cNvPr id="15" name="Rectangle 7"/>
          <p:cNvSpPr>
            <a:spLocks noChangeArrowheads="1"/>
          </p:cNvSpPr>
          <p:nvPr/>
        </p:nvSpPr>
        <p:spPr bwMode="auto">
          <a:xfrm>
            <a:off x="553518" y="1116829"/>
            <a:ext cx="7772400" cy="612306"/>
          </a:xfrm>
          <a:prstGeom prst="rect">
            <a:avLst/>
          </a:prstGeom>
          <a:noFill/>
          <a:ln w="12700">
            <a:noFill/>
            <a:miter lim="800000"/>
            <a:headEnd/>
            <a:tailEnd/>
          </a:ln>
          <a:effectLst/>
        </p:spPr>
        <p:txBody>
          <a:bodyPr lIns="68034" tIns="33420" rIns="68034" bIns="33420" anchor="ctr"/>
          <a:lstStyle/>
          <a:p>
            <a:pPr algn="l"/>
            <a:r>
              <a:rPr lang="en-US" sz="2400" b="1" dirty="0">
                <a:latin typeface="+mn-lt"/>
              </a:rPr>
              <a:t>Inferences About the Difference Between Two Population Means:  Matched Samples</a:t>
            </a:r>
          </a:p>
        </p:txBody>
      </p:sp>
    </p:spTree>
    <p:extLst>
      <p:ext uri="{BB962C8B-B14F-4D97-AF65-F5344CB8AC3E}">
        <p14:creationId xmlns:p14="http://schemas.microsoft.com/office/powerpoint/2010/main" val="117049255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7625"/>
                                        </p:tgtEl>
                                        <p:attrNameLst>
                                          <p:attrName>style.visibility</p:attrName>
                                        </p:attrNameLst>
                                      </p:cBhvr>
                                      <p:to>
                                        <p:strVal val="visible"/>
                                      </p:to>
                                    </p:set>
                                    <p:anim calcmode="lin" valueType="num">
                                      <p:cBhvr>
                                        <p:cTn id="7" dur="500" fill="hold"/>
                                        <p:tgtEl>
                                          <p:spTgt spid="237625"/>
                                        </p:tgtEl>
                                        <p:attrNameLst>
                                          <p:attrName>ppt_w</p:attrName>
                                        </p:attrNameLst>
                                      </p:cBhvr>
                                      <p:tavLst>
                                        <p:tav tm="0">
                                          <p:val>
                                            <p:fltVal val="0"/>
                                          </p:val>
                                        </p:tav>
                                        <p:tav tm="100000">
                                          <p:val>
                                            <p:strVal val="#ppt_w"/>
                                          </p:val>
                                        </p:tav>
                                      </p:tavLst>
                                    </p:anim>
                                    <p:anim calcmode="lin" valueType="num">
                                      <p:cBhvr>
                                        <p:cTn id="8" dur="500" fill="hold"/>
                                        <p:tgtEl>
                                          <p:spTgt spid="237625"/>
                                        </p:tgtEl>
                                        <p:attrNameLst>
                                          <p:attrName>ppt_h</p:attrName>
                                        </p:attrNameLst>
                                      </p:cBhvr>
                                      <p:tavLst>
                                        <p:tav tm="0">
                                          <p:val>
                                            <p:fltVal val="0"/>
                                          </p:val>
                                        </p:tav>
                                        <p:tav tm="100000">
                                          <p:val>
                                            <p:strVal val="#ppt_h"/>
                                          </p:val>
                                        </p:tav>
                                      </p:tavLst>
                                    </p:anim>
                                    <p:animEffect transition="in" filter="fade">
                                      <p:cBhvr>
                                        <p:cTn id="9" dur="500"/>
                                        <p:tgtEl>
                                          <p:spTgt spid="237625"/>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237636"/>
                                        </p:tgtEl>
                                        <p:attrNameLst>
                                          <p:attrName>style.visibility</p:attrName>
                                        </p:attrNameLst>
                                      </p:cBhvr>
                                      <p:to>
                                        <p:strVal val="visible"/>
                                      </p:to>
                                    </p:set>
                                    <p:animEffect transition="in" filter="slide(fromTop)">
                                      <p:cBhvr>
                                        <p:cTn id="14" dur="500"/>
                                        <p:tgtEl>
                                          <p:spTgt spid="23763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237637"/>
                                        </p:tgtEl>
                                        <p:attrNameLst>
                                          <p:attrName>style.visibility</p:attrName>
                                        </p:attrNameLst>
                                      </p:cBhvr>
                                      <p:to>
                                        <p:strVal val="visible"/>
                                      </p:to>
                                    </p:set>
                                    <p:animEffect transition="in" filter="slide(fromTop)">
                                      <p:cBhvr>
                                        <p:cTn id="19" dur="500"/>
                                        <p:tgtEl>
                                          <p:spTgt spid="237637"/>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272" fill="hold" grpId="0" nodeType="clickEffect">
                                  <p:stCondLst>
                                    <p:cond delay="0"/>
                                  </p:stCondLst>
                                  <p:childTnLst>
                                    <p:set>
                                      <p:cBhvr>
                                        <p:cTn id="23" dur="1" fill="hold">
                                          <p:stCondLst>
                                            <p:cond delay="0"/>
                                          </p:stCondLst>
                                        </p:cTn>
                                        <p:tgtEl>
                                          <p:spTgt spid="237639"/>
                                        </p:tgtEl>
                                        <p:attrNameLst>
                                          <p:attrName>style.visibility</p:attrName>
                                        </p:attrNameLst>
                                      </p:cBhvr>
                                      <p:to>
                                        <p:strVal val="visible"/>
                                      </p:to>
                                    </p:set>
                                    <p:anim calcmode="lin" valueType="num">
                                      <p:cBhvr>
                                        <p:cTn id="24" dur="500" fill="hold"/>
                                        <p:tgtEl>
                                          <p:spTgt spid="237639"/>
                                        </p:tgtEl>
                                        <p:attrNameLst>
                                          <p:attrName>ppt_w</p:attrName>
                                        </p:attrNameLst>
                                      </p:cBhvr>
                                      <p:tavLst>
                                        <p:tav tm="0">
                                          <p:val>
                                            <p:strVal val="2/3*#ppt_w"/>
                                          </p:val>
                                        </p:tav>
                                        <p:tav tm="100000">
                                          <p:val>
                                            <p:strVal val="#ppt_w"/>
                                          </p:val>
                                        </p:tav>
                                      </p:tavLst>
                                    </p:anim>
                                    <p:anim calcmode="lin" valueType="num">
                                      <p:cBhvr>
                                        <p:cTn id="25" dur="500" fill="hold"/>
                                        <p:tgtEl>
                                          <p:spTgt spid="237639"/>
                                        </p:tgtEl>
                                        <p:attrNameLst>
                                          <p:attrName>ppt_h</p:attrName>
                                        </p:attrNameLst>
                                      </p:cBhvr>
                                      <p:tavLst>
                                        <p:tav tm="0">
                                          <p:val>
                                            <p:strVal val="2/3*#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37641"/>
                                        </p:tgtEl>
                                        <p:attrNameLst>
                                          <p:attrName>style.visibility</p:attrName>
                                        </p:attrNameLst>
                                      </p:cBhvr>
                                      <p:to>
                                        <p:strVal val="visible"/>
                                      </p:to>
                                    </p:set>
                                    <p:animEffect transition="in" filter="slide(fromTop)">
                                      <p:cBhvr>
                                        <p:cTn id="30" dur="500"/>
                                        <p:tgtEl>
                                          <p:spTgt spid="23764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37643"/>
                                        </p:tgtEl>
                                        <p:attrNameLst>
                                          <p:attrName>style.visibility</p:attrName>
                                        </p:attrNameLst>
                                      </p:cBhvr>
                                      <p:to>
                                        <p:strVal val="visible"/>
                                      </p:to>
                                    </p:set>
                                    <p:animEffect transition="in" filter="blinds(horizontal)">
                                      <p:cBhvr>
                                        <p:cTn id="35" dur="500"/>
                                        <p:tgtEl>
                                          <p:spTgt spid="237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625" grpId="0"/>
      <p:bldP spid="237636" grpId="0" autoUpdateAnimBg="0"/>
      <p:bldP spid="237637" grpId="0" autoUpdateAnimBg="0"/>
      <p:bldP spid="237639" grpId="0" autoUpdateAnimBg="0"/>
      <p:bldP spid="237641" grpId="0" autoUpdateAnimBg="0"/>
      <p:bldP spid="237643"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18746" y="1096889"/>
            <a:ext cx="7772400" cy="791342"/>
          </a:xfrm>
        </p:spPr>
        <p:txBody>
          <a:bodyPr>
            <a:noAutofit/>
          </a:bodyPr>
          <a:lstStyle/>
          <a:p>
            <a:r>
              <a:rPr lang="en-US" sz="2400" dirty="0"/>
              <a:t>Inferences About the Difference Between Two Population Proportions</a:t>
            </a:r>
          </a:p>
        </p:txBody>
      </p:sp>
      <p:sp>
        <p:nvSpPr>
          <p:cNvPr id="121859" name="Rectangle 3"/>
          <p:cNvSpPr>
            <a:spLocks noGrp="1" noChangeArrowheads="1"/>
          </p:cNvSpPr>
          <p:nvPr>
            <p:ph idx="1"/>
          </p:nvPr>
        </p:nvSpPr>
        <p:spPr>
          <a:xfrm>
            <a:off x="681905" y="2129811"/>
            <a:ext cx="6343149" cy="1009590"/>
          </a:xfrm>
        </p:spPr>
        <p:txBody>
          <a:bodyPr>
            <a:normAutofit/>
          </a:bodyPr>
          <a:lstStyle/>
          <a:p>
            <a:r>
              <a:rPr lang="en-US" sz="1800" dirty="0"/>
              <a:t>Interval Estimation of  </a:t>
            </a:r>
            <a:r>
              <a:rPr lang="en-US" sz="1800" i="1" dirty="0"/>
              <a:t>p</a:t>
            </a:r>
            <a:r>
              <a:rPr lang="en-US" sz="1800" baseline="-25000" dirty="0"/>
              <a:t>1</a:t>
            </a:r>
            <a:r>
              <a:rPr lang="en-US" sz="1800" dirty="0"/>
              <a:t> - </a:t>
            </a:r>
            <a:r>
              <a:rPr lang="en-US" sz="1800" i="1" dirty="0"/>
              <a:t>p</a:t>
            </a:r>
            <a:r>
              <a:rPr lang="en-US" sz="1800" baseline="-25000" dirty="0"/>
              <a:t>2</a:t>
            </a:r>
            <a:endParaRPr lang="en-US" sz="1800" dirty="0"/>
          </a:p>
          <a:p>
            <a:r>
              <a:rPr lang="en-US" sz="1800" dirty="0"/>
              <a:t>Hypothesis Tests About  </a:t>
            </a:r>
            <a:r>
              <a:rPr lang="en-US" sz="1800" i="1" dirty="0"/>
              <a:t>p</a:t>
            </a:r>
            <a:r>
              <a:rPr lang="en-US" sz="1800" baseline="-25000" dirty="0"/>
              <a:t>1</a:t>
            </a:r>
            <a:r>
              <a:rPr lang="en-US" sz="1800" dirty="0"/>
              <a:t> - </a:t>
            </a:r>
            <a:r>
              <a:rPr lang="en-US" sz="1800" i="1" dirty="0"/>
              <a:t>p</a:t>
            </a:r>
            <a:r>
              <a:rPr lang="en-US" sz="1800" baseline="-25000" dirty="0"/>
              <a:t>2</a:t>
            </a:r>
          </a:p>
          <a:p>
            <a:pPr>
              <a:buFont typeface="Monotype Sorts" pitchFamily="2" charset="2"/>
              <a:buNone/>
            </a:pPr>
            <a:endParaRPr lang="en-US" sz="1800" dirty="0"/>
          </a:p>
        </p:txBody>
      </p:sp>
    </p:spTree>
    <p:extLst>
      <p:ext uri="{BB962C8B-B14F-4D97-AF65-F5344CB8AC3E}">
        <p14:creationId xmlns:p14="http://schemas.microsoft.com/office/powerpoint/2010/main" val="1944181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ChangeArrowheads="1"/>
          </p:cNvSpPr>
          <p:nvPr/>
        </p:nvSpPr>
        <p:spPr bwMode="auto">
          <a:xfrm>
            <a:off x="687389" y="1696202"/>
            <a:ext cx="3438525" cy="39626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Expected Value</a:t>
            </a:r>
          </a:p>
        </p:txBody>
      </p:sp>
      <p:sp>
        <p:nvSpPr>
          <p:cNvPr id="240651" name="Rectangle 11"/>
          <p:cNvSpPr>
            <a:spLocks noChangeArrowheads="1"/>
          </p:cNvSpPr>
          <p:nvPr/>
        </p:nvSpPr>
        <p:spPr bwMode="auto">
          <a:xfrm>
            <a:off x="1028700" y="4173793"/>
            <a:ext cx="7277100" cy="802084"/>
          </a:xfrm>
          <a:prstGeom prst="rect">
            <a:avLst/>
          </a:prstGeom>
          <a:noFill/>
          <a:ln w="12700">
            <a:noFill/>
            <a:miter lim="800000"/>
            <a:headEnd/>
            <a:tailEnd/>
          </a:ln>
          <a:effectLst/>
        </p:spPr>
        <p:txBody>
          <a:bodyPr wrap="none" anchor="ctr"/>
          <a:lstStyle/>
          <a:p>
            <a:pPr algn="l">
              <a:spcBef>
                <a:spcPct val="20000"/>
              </a:spcBef>
              <a:buClr>
                <a:srgbClr val="66FFFF"/>
              </a:buClr>
              <a:buSzPct val="75000"/>
              <a:buFont typeface="Monotype Sorts" pitchFamily="2" charset="2"/>
              <a:buNone/>
            </a:pPr>
            <a:r>
              <a:rPr lang="en-US" sz="1805" dirty="0">
                <a:latin typeface="+mn-lt"/>
              </a:rPr>
              <a:t>where:  </a:t>
            </a:r>
            <a:r>
              <a:rPr lang="en-US" sz="1805" i="1" dirty="0">
                <a:latin typeface="+mn-lt"/>
              </a:rPr>
              <a:t>n</a:t>
            </a:r>
            <a:r>
              <a:rPr lang="en-US" sz="1805" baseline="-25000" dirty="0">
                <a:latin typeface="+mn-lt"/>
              </a:rPr>
              <a:t>1</a:t>
            </a:r>
            <a:r>
              <a:rPr lang="en-US" sz="1805" dirty="0">
                <a:latin typeface="+mn-lt"/>
              </a:rPr>
              <a:t> = size of sample taken from population 1</a:t>
            </a:r>
          </a:p>
          <a:p>
            <a:pPr algn="l">
              <a:spcBef>
                <a:spcPct val="20000"/>
              </a:spcBef>
              <a:buClr>
                <a:srgbClr val="66FFFF"/>
              </a:buClr>
              <a:buSzPct val="75000"/>
              <a:buFont typeface="Monotype Sorts" pitchFamily="2" charset="2"/>
              <a:buNone/>
            </a:pPr>
            <a:r>
              <a:rPr lang="en-US" sz="1805" i="1" dirty="0">
                <a:latin typeface="+mn-lt"/>
              </a:rPr>
              <a:t>               n</a:t>
            </a:r>
            <a:r>
              <a:rPr lang="en-US" sz="1805" baseline="-25000" dirty="0">
                <a:latin typeface="+mn-lt"/>
              </a:rPr>
              <a:t>2</a:t>
            </a:r>
            <a:r>
              <a:rPr lang="en-US" sz="1805" dirty="0">
                <a:latin typeface="+mn-lt"/>
              </a:rPr>
              <a:t> = size of sample taken from population 2</a:t>
            </a:r>
          </a:p>
        </p:txBody>
      </p:sp>
      <p:sp>
        <p:nvSpPr>
          <p:cNvPr id="240655" name="Rectangle 15"/>
          <p:cNvSpPr>
            <a:spLocks noChangeArrowheads="1"/>
          </p:cNvSpPr>
          <p:nvPr/>
        </p:nvSpPr>
        <p:spPr bwMode="auto">
          <a:xfrm>
            <a:off x="687388" y="2747467"/>
            <a:ext cx="5891212" cy="39626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Standard Deviation (Standard Error)</a:t>
            </a:r>
          </a:p>
        </p:txBody>
      </p:sp>
      <mc:AlternateContent xmlns:mc="http://schemas.openxmlformats.org/markup-compatibility/2006" xmlns:a14="http://schemas.microsoft.com/office/drawing/2010/main">
        <mc:Choice Requires="a14">
          <p:sp>
            <p:nvSpPr>
              <p:cNvPr id="13" name="Rectangle 14"/>
              <p:cNvSpPr>
                <a:spLocks noChangeArrowheads="1"/>
              </p:cNvSpPr>
              <p:nvPr/>
            </p:nvSpPr>
            <p:spPr bwMode="auto">
              <a:xfrm>
                <a:off x="533400" y="1088617"/>
                <a:ext cx="7772400" cy="411784"/>
              </a:xfrm>
              <a:prstGeom prst="rect">
                <a:avLst/>
              </a:prstGeom>
              <a:noFill/>
              <a:ln w="12700">
                <a:noFill/>
                <a:miter lim="800000"/>
                <a:headEnd/>
                <a:tailEnd/>
              </a:ln>
              <a:effectLst/>
            </p:spPr>
            <p:txBody>
              <a:bodyPr lIns="68034" tIns="33420" rIns="68034" bIns="33420" anchor="ctr"/>
              <a:lstStyle/>
              <a:p>
                <a:pPr algn="l"/>
                <a:r>
                  <a:rPr lang="en-US" sz="2400" b="1" dirty="0">
                    <a:latin typeface="+mn-lt"/>
                  </a:rPr>
                  <a:t>Sampling Distribution of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𝟏</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𝟐</m:t>
                        </m:r>
                      </m:sub>
                    </m:sSub>
                  </m:oMath>
                </a14:m>
                <a:r>
                  <a:rPr lang="en-US" sz="2400" b="1" dirty="0">
                    <a:latin typeface="+mn-lt"/>
                  </a:rPr>
                  <a:t>   </a:t>
                </a:r>
              </a:p>
            </p:txBody>
          </p:sp>
        </mc:Choice>
        <mc:Fallback xmlns="">
          <p:sp>
            <p:nvSpPr>
              <p:cNvPr id="13" name="Rectangle 14"/>
              <p:cNvSpPr>
                <a:spLocks noRot="1" noChangeAspect="1" noMove="1" noResize="1" noEditPoints="1" noAdjustHandles="1" noChangeArrowheads="1" noChangeShapeType="1" noTextEdit="1"/>
              </p:cNvSpPr>
              <p:nvPr/>
            </p:nvSpPr>
            <p:spPr bwMode="auto">
              <a:xfrm>
                <a:off x="533400" y="1088617"/>
                <a:ext cx="7772400" cy="411784"/>
              </a:xfrm>
              <a:prstGeom prst="rect">
                <a:avLst/>
              </a:prstGeom>
              <a:blipFill>
                <a:blip r:embed="rId3"/>
                <a:stretch>
                  <a:fillRect l="-1569" t="-17910" b="-40299"/>
                </a:stretch>
              </a:blipFill>
              <a:ln w="12700">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780400" y="2136907"/>
                <a:ext cx="2345514"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𝐸</m:t>
                      </m:r>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e>
                      </m:d>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2</m:t>
                          </m:r>
                        </m:sub>
                      </m:sSub>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780400" y="2136907"/>
                <a:ext cx="2345514" cy="370101"/>
              </a:xfrm>
              <a:prstGeom prst="rect">
                <a:avLst/>
              </a:prstGeom>
              <a:blipFill>
                <a:blip r:embed="rId4"/>
                <a:stretch>
                  <a:fillRect b="-6667"/>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777004" y="3211512"/>
                <a:ext cx="3728521"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r>
                            <a:rPr lang="en-US" sz="1805" i="1">
                              <a:latin typeface="Cambria Math"/>
                              <a:ea typeface="Cambria Math"/>
                            </a:rPr>
                            <m:t>𝜎</m:t>
                          </m:r>
                        </m:e>
                        <m: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sub>
                      </m:sSub>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1</m:t>
                                  </m:r>
                                </m:sub>
                              </m:sSub>
                              <m:r>
                                <a:rPr lang="en-US" sz="1805" i="1">
                                  <a:latin typeface="Cambria Math"/>
                                </a:rPr>
                                <m:t>(1−</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1</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2</m:t>
                                  </m:r>
                                </m:sub>
                              </m:sSub>
                              <m:r>
                                <a:rPr lang="en-US" sz="1805" i="1">
                                  <a:latin typeface="Cambria Math"/>
                                </a:rPr>
                                <m:t>(1−</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2</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777004" y="3211512"/>
                <a:ext cx="3728521" cy="913007"/>
              </a:xfrm>
              <a:prstGeom prst="rect">
                <a:avLst/>
              </a:prstGeom>
              <a:blipFill>
                <a:blip r:embed="rId5"/>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104749098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slide(fromLeft)">
                                      <p:cBhvr>
                                        <p:cTn id="7" dur="500"/>
                                        <p:tgtEl>
                                          <p:spTgt spid="240642"/>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7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40655"/>
                                        </p:tgtEl>
                                        <p:attrNameLst>
                                          <p:attrName>style.visibility</p:attrName>
                                        </p:attrNameLst>
                                      </p:cBhvr>
                                      <p:to>
                                        <p:strVal val="visible"/>
                                      </p:to>
                                    </p:set>
                                    <p:animEffect transition="in" filter="slide(fromLeft)">
                                      <p:cBhvr>
                                        <p:cTn id="16" dur="500"/>
                                        <p:tgtEl>
                                          <p:spTgt spid="240655"/>
                                        </p:tgtEl>
                                      </p:cBhvr>
                                    </p:animEffect>
                                  </p:childTnLst>
                                </p:cTn>
                              </p:par>
                            </p:childTnLst>
                          </p:cTn>
                        </p:par>
                        <p:par>
                          <p:cTn id="17" fill="hold">
                            <p:stCondLst>
                              <p:cond delay="500"/>
                            </p:stCondLst>
                            <p:childTnLst>
                              <p:par>
                                <p:cTn id="18" presetID="22" presetClass="entr" presetSubtype="8" fill="hold" grpId="0" nodeType="afterEffect">
                                  <p:stCondLst>
                                    <p:cond delay="250"/>
                                  </p:stCondLst>
                                  <p:childTnLst>
                                    <p:set>
                                      <p:cBhvr>
                                        <p:cTn id="19" dur="1" fill="hold">
                                          <p:stCondLst>
                                            <p:cond delay="0"/>
                                          </p:stCondLst>
                                        </p:cTn>
                                        <p:tgtEl>
                                          <p:spTgt spid="3"/>
                                        </p:tgtEl>
                                        <p:attrNameLst>
                                          <p:attrName>style.visibility</p:attrName>
                                        </p:attrNameLst>
                                      </p:cBhvr>
                                      <p:to>
                                        <p:strVal val="visible"/>
                                      </p:to>
                                    </p:set>
                                    <p:animEffect transition="in" filter="wipe(left)">
                                      <p:cBhvr>
                                        <p:cTn id="20" dur="750"/>
                                        <p:tgtEl>
                                          <p:spTgt spid="3"/>
                                        </p:tgtEl>
                                      </p:cBhvr>
                                    </p:animEffect>
                                  </p:childTnLst>
                                </p:cTn>
                              </p:par>
                            </p:childTnLst>
                          </p:cTn>
                        </p:par>
                        <p:par>
                          <p:cTn id="21" fill="hold">
                            <p:stCondLst>
                              <p:cond delay="1500"/>
                            </p:stCondLst>
                            <p:childTnLst>
                              <p:par>
                                <p:cTn id="22" presetID="3" presetClass="entr" presetSubtype="10" fill="hold" grpId="0" nodeType="afterEffect">
                                  <p:stCondLst>
                                    <p:cond delay="2000"/>
                                  </p:stCondLst>
                                  <p:childTnLst>
                                    <p:set>
                                      <p:cBhvr>
                                        <p:cTn id="23" dur="1" fill="hold">
                                          <p:stCondLst>
                                            <p:cond delay="0"/>
                                          </p:stCondLst>
                                        </p:cTn>
                                        <p:tgtEl>
                                          <p:spTgt spid="240651"/>
                                        </p:tgtEl>
                                        <p:attrNameLst>
                                          <p:attrName>style.visibility</p:attrName>
                                        </p:attrNameLst>
                                      </p:cBhvr>
                                      <p:to>
                                        <p:strVal val="visible"/>
                                      </p:to>
                                    </p:set>
                                    <p:animEffect transition="in" filter="blinds(horizontal)">
                                      <p:cBhvr>
                                        <p:cTn id="24" dur="500"/>
                                        <p:tgtEl>
                                          <p:spTgt spid="240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autoUpdateAnimBg="0"/>
      <p:bldP spid="240651" grpId="0" autoUpdateAnimBg="0"/>
      <p:bldP spid="240655" grpId="0" autoUpdateAnimBg="0"/>
      <p:bldP spid="2"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41667" name="Rectangle 3"/>
              <p:cNvSpPr>
                <a:spLocks noChangeArrowheads="1"/>
              </p:cNvSpPr>
              <p:nvPr/>
            </p:nvSpPr>
            <p:spPr bwMode="auto">
              <a:xfrm>
                <a:off x="682834" y="1632491"/>
                <a:ext cx="7715250" cy="731058"/>
              </a:xfrm>
              <a:prstGeom prst="rect">
                <a:avLst/>
              </a:prstGeom>
              <a:noFill/>
              <a:ln w="12700">
                <a:noFill/>
                <a:miter lim="800000"/>
                <a:headEnd/>
                <a:tailEnd/>
              </a:ln>
              <a:effectLst/>
              <a:scene3d>
                <a:camera prst="orthographicFront">
                  <a:rot lat="0" lon="0" rev="0"/>
                </a:camera>
                <a:lightRig rig="balanced" dir="t">
                  <a:rot lat="0" lon="0" rev="8700000"/>
                </a:lightRig>
              </a:scene3d>
              <a:sp3d>
                <a:bevelT w="190500" h="38100"/>
              </a:sp3d>
            </p:spPr>
            <p:txBody>
              <a:bodyPr wrap="square" anchor="ctr"/>
              <a:lstStyle/>
              <a:p>
                <a:pPr marL="257827" indent="-257827">
                  <a:buFont typeface="Arial" panose="020B0604020202020204" pitchFamily="34" charset="0"/>
                  <a:buChar char="•"/>
                </a:pPr>
                <a:r>
                  <a:rPr lang="en-US" sz="1805" dirty="0">
                    <a:latin typeface="+mn-lt"/>
                  </a:rPr>
                  <a:t>If the sample sizes are large, the sampling distribution of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oMath>
                </a14:m>
                <a:r>
                  <a:rPr lang="en-US" sz="1805" dirty="0">
                    <a:latin typeface="+mn-lt"/>
                  </a:rPr>
                  <a:t> can be approximated by a normal probability distribution. </a:t>
                </a:r>
              </a:p>
            </p:txBody>
          </p:sp>
        </mc:Choice>
        <mc:Fallback xmlns="">
          <p:sp>
            <p:nvSpPr>
              <p:cNvPr id="241667" name="Rectangle 3"/>
              <p:cNvSpPr>
                <a:spLocks noRot="1" noChangeAspect="1" noMove="1" noResize="1" noEditPoints="1" noAdjustHandles="1" noChangeArrowheads="1" noChangeShapeType="1" noTextEdit="1"/>
              </p:cNvSpPr>
              <p:nvPr/>
            </p:nvSpPr>
            <p:spPr bwMode="auto">
              <a:xfrm>
                <a:off x="682834" y="1632491"/>
                <a:ext cx="7715250" cy="731058"/>
              </a:xfrm>
              <a:prstGeom prst="rect">
                <a:avLst/>
              </a:prstGeom>
              <a:blipFill>
                <a:blip r:embed="rId3"/>
                <a:stretch>
                  <a:fillRect l="-315" b="-4800"/>
                </a:stretch>
              </a:blipFill>
              <a:ln w="12700">
                <a:noFill/>
                <a:miter lim="800000"/>
                <a:headEnd/>
                <a:tailEnd/>
              </a:ln>
              <a:effectLst/>
            </p:spPr>
            <p:txBody>
              <a:bodyPr/>
              <a:lstStyle/>
              <a:p>
                <a:r>
                  <a:rPr lang="en-US">
                    <a:noFill/>
                  </a:rPr>
                  <a:t> </a:t>
                </a:r>
              </a:p>
            </p:txBody>
          </p:sp>
        </mc:Fallback>
      </mc:AlternateContent>
      <p:sp>
        <p:nvSpPr>
          <p:cNvPr id="241669" name="Rectangle 5"/>
          <p:cNvSpPr>
            <a:spLocks noChangeArrowheads="1"/>
          </p:cNvSpPr>
          <p:nvPr/>
        </p:nvSpPr>
        <p:spPr bwMode="auto">
          <a:xfrm>
            <a:off x="682834" y="2373753"/>
            <a:ext cx="7715250" cy="498360"/>
          </a:xfrm>
          <a:prstGeom prst="rect">
            <a:avLst/>
          </a:prstGeom>
          <a:noFill/>
          <a:ln w="6350">
            <a:no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marL="257827" indent="-257827">
              <a:buFont typeface="Arial" panose="020B0604020202020204" pitchFamily="34" charset="0"/>
              <a:buChar char="•"/>
            </a:pPr>
            <a:r>
              <a:rPr lang="en-US" sz="1805" dirty="0">
                <a:latin typeface="+mn-lt"/>
              </a:rPr>
              <a:t>The sample sizes are sufficiently large if all of these conditions are met:</a:t>
            </a:r>
          </a:p>
        </p:txBody>
      </p:sp>
      <p:sp>
        <p:nvSpPr>
          <p:cNvPr id="241671" name="Text Box 7"/>
          <p:cNvSpPr txBox="1">
            <a:spLocks noChangeArrowheads="1"/>
          </p:cNvSpPr>
          <p:nvPr/>
        </p:nvSpPr>
        <p:spPr bwMode="auto">
          <a:xfrm>
            <a:off x="3022015" y="3015354"/>
            <a:ext cx="1377300" cy="370101"/>
          </a:xfrm>
          <a:prstGeom prst="rect">
            <a:avLst/>
          </a:prstGeom>
          <a:noFill/>
          <a:ln w="12700">
            <a:noFill/>
            <a:miter lim="800000"/>
            <a:headEnd/>
            <a:tailEnd/>
          </a:ln>
          <a:effectLst/>
        </p:spPr>
        <p:txBody>
          <a:bodyPr wrap="none">
            <a:spAutoFit/>
          </a:bodyPr>
          <a:lstStyle/>
          <a:p>
            <a:r>
              <a:rPr lang="en-US" sz="1805" i="1" dirty="0">
                <a:latin typeface="+mn-lt"/>
              </a:rPr>
              <a:t>n</a:t>
            </a:r>
            <a:r>
              <a:rPr lang="en-US" sz="1805" baseline="-25000" dirty="0">
                <a:latin typeface="+mn-lt"/>
              </a:rPr>
              <a:t>1</a:t>
            </a:r>
            <a:r>
              <a:rPr lang="en-US" sz="1805" i="1" dirty="0">
                <a:latin typeface="+mn-lt"/>
              </a:rPr>
              <a:t>p</a:t>
            </a:r>
            <a:r>
              <a:rPr lang="en-US" sz="1805" baseline="-25000" dirty="0">
                <a:latin typeface="+mn-lt"/>
              </a:rPr>
              <a:t>1</a:t>
            </a:r>
            <a:r>
              <a:rPr lang="en-US" sz="1805" dirty="0">
                <a:latin typeface="+mn-lt"/>
              </a:rPr>
              <a:t> </a:t>
            </a:r>
            <a:r>
              <a:rPr lang="en-US" sz="1805" u="sng" dirty="0">
                <a:latin typeface="+mn-lt"/>
              </a:rPr>
              <a:t>&gt;</a:t>
            </a:r>
            <a:r>
              <a:rPr lang="en-US" sz="1805" dirty="0">
                <a:latin typeface="+mn-lt"/>
              </a:rPr>
              <a:t> 5  and</a:t>
            </a:r>
          </a:p>
        </p:txBody>
      </p:sp>
      <p:sp>
        <p:nvSpPr>
          <p:cNvPr id="241673" name="Text Box 9"/>
          <p:cNvSpPr txBox="1">
            <a:spLocks noChangeArrowheads="1"/>
          </p:cNvSpPr>
          <p:nvPr/>
        </p:nvSpPr>
        <p:spPr bwMode="auto">
          <a:xfrm>
            <a:off x="4318483" y="3015354"/>
            <a:ext cx="1351652" cy="370101"/>
          </a:xfrm>
          <a:prstGeom prst="rect">
            <a:avLst/>
          </a:prstGeom>
          <a:noFill/>
          <a:ln w="12700">
            <a:noFill/>
            <a:miter lim="800000"/>
            <a:headEnd/>
            <a:tailEnd/>
          </a:ln>
          <a:effectLst/>
        </p:spPr>
        <p:txBody>
          <a:bodyPr wrap="none">
            <a:spAutoFit/>
          </a:bodyPr>
          <a:lstStyle/>
          <a:p>
            <a:r>
              <a:rPr lang="en-US" sz="1805" i="1" dirty="0">
                <a:latin typeface="+mn-lt"/>
              </a:rPr>
              <a:t>n</a:t>
            </a:r>
            <a:r>
              <a:rPr lang="en-US" sz="1805" baseline="-25000" dirty="0">
                <a:latin typeface="+mn-lt"/>
              </a:rPr>
              <a:t>1</a:t>
            </a:r>
            <a:r>
              <a:rPr lang="en-US" sz="1805" dirty="0">
                <a:latin typeface="+mn-lt"/>
              </a:rPr>
              <a:t>(1 - </a:t>
            </a:r>
            <a:r>
              <a:rPr lang="en-US" sz="1805" i="1" dirty="0">
                <a:latin typeface="+mn-lt"/>
              </a:rPr>
              <a:t>p</a:t>
            </a:r>
            <a:r>
              <a:rPr lang="en-US" sz="1805" baseline="-25000" dirty="0">
                <a:latin typeface="+mn-lt"/>
              </a:rPr>
              <a:t>1</a:t>
            </a:r>
            <a:r>
              <a:rPr lang="en-US" sz="1805" dirty="0">
                <a:latin typeface="+mn-lt"/>
              </a:rPr>
              <a:t>) </a:t>
            </a:r>
            <a:r>
              <a:rPr lang="en-US" sz="1805" u="sng" dirty="0">
                <a:latin typeface="+mn-lt"/>
              </a:rPr>
              <a:t>&gt;</a:t>
            </a:r>
            <a:r>
              <a:rPr lang="en-US" sz="1805" dirty="0">
                <a:latin typeface="+mn-lt"/>
              </a:rPr>
              <a:t> 5</a:t>
            </a:r>
          </a:p>
        </p:txBody>
      </p:sp>
      <p:sp>
        <p:nvSpPr>
          <p:cNvPr id="241676" name="Text Box 12"/>
          <p:cNvSpPr txBox="1">
            <a:spLocks noChangeArrowheads="1"/>
          </p:cNvSpPr>
          <p:nvPr/>
        </p:nvSpPr>
        <p:spPr bwMode="auto">
          <a:xfrm>
            <a:off x="3022015" y="3451910"/>
            <a:ext cx="1377300" cy="370101"/>
          </a:xfrm>
          <a:prstGeom prst="rect">
            <a:avLst/>
          </a:prstGeom>
          <a:noFill/>
          <a:ln w="12700">
            <a:noFill/>
            <a:miter lim="800000"/>
            <a:headEnd/>
            <a:tailEnd/>
          </a:ln>
          <a:effectLst/>
        </p:spPr>
        <p:txBody>
          <a:bodyPr wrap="none">
            <a:spAutoFit/>
          </a:bodyPr>
          <a:lstStyle/>
          <a:p>
            <a:pPr>
              <a:spcBef>
                <a:spcPct val="20000"/>
              </a:spcBef>
              <a:buClr>
                <a:srgbClr val="66FFFF"/>
              </a:buClr>
              <a:buSzPct val="75000"/>
              <a:buFont typeface="Monotype Sorts" pitchFamily="2" charset="2"/>
              <a:buNone/>
            </a:pPr>
            <a:r>
              <a:rPr lang="en-US" sz="1805" i="1" dirty="0">
                <a:latin typeface="+mn-lt"/>
              </a:rPr>
              <a:t>n</a:t>
            </a:r>
            <a:r>
              <a:rPr lang="en-US" sz="1805" baseline="-25000" dirty="0">
                <a:latin typeface="+mn-lt"/>
              </a:rPr>
              <a:t>2</a:t>
            </a:r>
            <a:r>
              <a:rPr lang="en-US" sz="1805" i="1" dirty="0">
                <a:latin typeface="+mn-lt"/>
              </a:rPr>
              <a:t>p</a:t>
            </a:r>
            <a:r>
              <a:rPr lang="en-US" sz="1805" baseline="-25000" dirty="0">
                <a:latin typeface="+mn-lt"/>
              </a:rPr>
              <a:t>2</a:t>
            </a:r>
            <a:r>
              <a:rPr lang="en-US" sz="1805" dirty="0">
                <a:latin typeface="+mn-lt"/>
              </a:rPr>
              <a:t> </a:t>
            </a:r>
            <a:r>
              <a:rPr lang="en-US" sz="1805" u="sng" dirty="0">
                <a:latin typeface="+mn-lt"/>
              </a:rPr>
              <a:t>&gt;</a:t>
            </a:r>
            <a:r>
              <a:rPr lang="en-US" sz="1805" dirty="0">
                <a:latin typeface="+mn-lt"/>
              </a:rPr>
              <a:t> 5  and</a:t>
            </a:r>
            <a:endParaRPr lang="en-US" dirty="0">
              <a:effectLst/>
              <a:latin typeface="+mn-lt"/>
            </a:endParaRPr>
          </a:p>
        </p:txBody>
      </p:sp>
      <p:sp>
        <p:nvSpPr>
          <p:cNvPr id="241677" name="Text Box 13"/>
          <p:cNvSpPr txBox="1">
            <a:spLocks noChangeArrowheads="1"/>
          </p:cNvSpPr>
          <p:nvPr/>
        </p:nvSpPr>
        <p:spPr bwMode="auto">
          <a:xfrm>
            <a:off x="4318483" y="3451910"/>
            <a:ext cx="1351652" cy="370101"/>
          </a:xfrm>
          <a:prstGeom prst="rect">
            <a:avLst/>
          </a:prstGeom>
          <a:noFill/>
          <a:ln w="12700">
            <a:noFill/>
            <a:miter lim="800000"/>
            <a:headEnd/>
            <a:tailEnd/>
          </a:ln>
          <a:effectLst/>
        </p:spPr>
        <p:txBody>
          <a:bodyPr wrap="none">
            <a:spAutoFit/>
          </a:bodyPr>
          <a:lstStyle/>
          <a:p>
            <a:r>
              <a:rPr lang="en-US" sz="1805" i="1" dirty="0">
                <a:latin typeface="+mn-lt"/>
              </a:rPr>
              <a:t>n</a:t>
            </a:r>
            <a:r>
              <a:rPr lang="en-US" sz="1805" baseline="-25000" dirty="0">
                <a:latin typeface="+mn-lt"/>
              </a:rPr>
              <a:t>2</a:t>
            </a:r>
            <a:r>
              <a:rPr lang="en-US" sz="1805" dirty="0">
                <a:latin typeface="+mn-lt"/>
              </a:rPr>
              <a:t>(1 - </a:t>
            </a:r>
            <a:r>
              <a:rPr lang="en-US" sz="1805" i="1" dirty="0">
                <a:latin typeface="+mn-lt"/>
              </a:rPr>
              <a:t>p</a:t>
            </a:r>
            <a:r>
              <a:rPr lang="en-US" sz="1805" baseline="-25000" dirty="0">
                <a:latin typeface="+mn-lt"/>
              </a:rPr>
              <a:t>2</a:t>
            </a:r>
            <a:r>
              <a:rPr lang="en-US" sz="1805" dirty="0">
                <a:latin typeface="+mn-lt"/>
              </a:rPr>
              <a:t>) </a:t>
            </a:r>
            <a:r>
              <a:rPr lang="en-US" sz="1805" u="sng" dirty="0">
                <a:latin typeface="+mn-lt"/>
              </a:rPr>
              <a:t>&gt;</a:t>
            </a:r>
            <a:r>
              <a:rPr lang="en-US" sz="1805" dirty="0">
                <a:latin typeface="+mn-lt"/>
              </a:rPr>
              <a:t> 5</a:t>
            </a:r>
          </a:p>
        </p:txBody>
      </p:sp>
      <mc:AlternateContent xmlns:mc="http://schemas.openxmlformats.org/markup-compatibility/2006" xmlns:a14="http://schemas.microsoft.com/office/drawing/2010/main">
        <mc:Choice Requires="a14">
          <p:sp>
            <p:nvSpPr>
              <p:cNvPr id="14" name="Rectangle 14"/>
              <p:cNvSpPr>
                <a:spLocks noChangeArrowheads="1"/>
              </p:cNvSpPr>
              <p:nvPr/>
            </p:nvSpPr>
            <p:spPr bwMode="auto">
              <a:xfrm>
                <a:off x="432283" y="1009713"/>
                <a:ext cx="7772400" cy="411784"/>
              </a:xfrm>
              <a:prstGeom prst="rect">
                <a:avLst/>
              </a:prstGeom>
              <a:noFill/>
              <a:ln w="12700">
                <a:noFill/>
                <a:miter lim="800000"/>
                <a:headEnd/>
                <a:tailEnd/>
              </a:ln>
              <a:effectLst/>
            </p:spPr>
            <p:txBody>
              <a:bodyPr lIns="68034" tIns="33420" rIns="68034" bIns="33420" anchor="ctr"/>
              <a:lstStyle/>
              <a:p>
                <a:pPr algn="l"/>
                <a:r>
                  <a:rPr lang="en-US" sz="2400" b="1" dirty="0">
                    <a:latin typeface="+mn-lt"/>
                  </a:rPr>
                  <a:t>Sampling Distribution of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𝟏</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𝟐</m:t>
                        </m:r>
                      </m:sub>
                    </m:sSub>
                  </m:oMath>
                </a14:m>
                <a:r>
                  <a:rPr lang="en-US" sz="2400" b="1" dirty="0">
                    <a:latin typeface="+mn-lt"/>
                  </a:rPr>
                  <a:t>   </a:t>
                </a:r>
              </a:p>
            </p:txBody>
          </p:sp>
        </mc:Choice>
        <mc:Fallback xmlns="">
          <p:sp>
            <p:nvSpPr>
              <p:cNvPr id="14" name="Rectangle 14"/>
              <p:cNvSpPr>
                <a:spLocks noRot="1" noChangeAspect="1" noMove="1" noResize="1" noEditPoints="1" noAdjustHandles="1" noChangeArrowheads="1" noChangeShapeType="1" noTextEdit="1"/>
              </p:cNvSpPr>
              <p:nvPr/>
            </p:nvSpPr>
            <p:spPr bwMode="auto">
              <a:xfrm>
                <a:off x="432283" y="1009713"/>
                <a:ext cx="7772400" cy="411784"/>
              </a:xfrm>
              <a:prstGeom prst="rect">
                <a:avLst/>
              </a:prstGeom>
              <a:blipFill>
                <a:blip r:embed="rId4"/>
                <a:stretch>
                  <a:fillRect l="-1490" t="-17910" b="-40299"/>
                </a:stretch>
              </a:blipFill>
              <a:ln w="12700">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18624918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1667"/>
                                        </p:tgtEl>
                                        <p:attrNameLst>
                                          <p:attrName>style.visibility</p:attrName>
                                        </p:attrNameLst>
                                      </p:cBhvr>
                                      <p:to>
                                        <p:strVal val="visible"/>
                                      </p:to>
                                    </p:set>
                                    <p:anim calcmode="lin" valueType="num">
                                      <p:cBhvr>
                                        <p:cTn id="7" dur="500" fill="hold"/>
                                        <p:tgtEl>
                                          <p:spTgt spid="241667"/>
                                        </p:tgtEl>
                                        <p:attrNameLst>
                                          <p:attrName>ppt_w</p:attrName>
                                        </p:attrNameLst>
                                      </p:cBhvr>
                                      <p:tavLst>
                                        <p:tav tm="0">
                                          <p:val>
                                            <p:fltVal val="0"/>
                                          </p:val>
                                        </p:tav>
                                        <p:tav tm="100000">
                                          <p:val>
                                            <p:strVal val="#ppt_w"/>
                                          </p:val>
                                        </p:tav>
                                      </p:tavLst>
                                    </p:anim>
                                    <p:anim calcmode="lin" valueType="num">
                                      <p:cBhvr>
                                        <p:cTn id="8" dur="500" fill="hold"/>
                                        <p:tgtEl>
                                          <p:spTgt spid="24166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1669"/>
                                        </p:tgtEl>
                                        <p:attrNameLst>
                                          <p:attrName>style.visibility</p:attrName>
                                        </p:attrNameLst>
                                      </p:cBhvr>
                                      <p:to>
                                        <p:strVal val="visible"/>
                                      </p:to>
                                    </p:set>
                                    <p:anim calcmode="lin" valueType="num">
                                      <p:cBhvr>
                                        <p:cTn id="13" dur="500" fill="hold"/>
                                        <p:tgtEl>
                                          <p:spTgt spid="241669"/>
                                        </p:tgtEl>
                                        <p:attrNameLst>
                                          <p:attrName>ppt_w</p:attrName>
                                        </p:attrNameLst>
                                      </p:cBhvr>
                                      <p:tavLst>
                                        <p:tav tm="0">
                                          <p:val>
                                            <p:fltVal val="0"/>
                                          </p:val>
                                        </p:tav>
                                        <p:tav tm="100000">
                                          <p:val>
                                            <p:strVal val="#ppt_w"/>
                                          </p:val>
                                        </p:tav>
                                      </p:tavLst>
                                    </p:anim>
                                    <p:anim calcmode="lin" valueType="num">
                                      <p:cBhvr>
                                        <p:cTn id="14" dur="500" fill="hold"/>
                                        <p:tgtEl>
                                          <p:spTgt spid="241669"/>
                                        </p:tgtEl>
                                        <p:attrNameLst>
                                          <p:attrName>ppt_h</p:attrName>
                                        </p:attrNameLst>
                                      </p:cBhvr>
                                      <p:tavLst>
                                        <p:tav tm="0">
                                          <p:val>
                                            <p:fltVal val="0"/>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41671"/>
                                        </p:tgtEl>
                                        <p:attrNameLst>
                                          <p:attrName>style.visibility</p:attrName>
                                        </p:attrNameLst>
                                      </p:cBhvr>
                                      <p:to>
                                        <p:strVal val="visible"/>
                                      </p:to>
                                    </p:set>
                                    <p:anim calcmode="lin" valueType="num">
                                      <p:cBhvr>
                                        <p:cTn id="17" dur="500" fill="hold"/>
                                        <p:tgtEl>
                                          <p:spTgt spid="241671"/>
                                        </p:tgtEl>
                                        <p:attrNameLst>
                                          <p:attrName>ppt_w</p:attrName>
                                        </p:attrNameLst>
                                      </p:cBhvr>
                                      <p:tavLst>
                                        <p:tav tm="0">
                                          <p:val>
                                            <p:strVal val="2/3*#ppt_w"/>
                                          </p:val>
                                        </p:tav>
                                        <p:tav tm="100000">
                                          <p:val>
                                            <p:strVal val="#ppt_w"/>
                                          </p:val>
                                        </p:tav>
                                      </p:tavLst>
                                    </p:anim>
                                    <p:anim calcmode="lin" valueType="num">
                                      <p:cBhvr>
                                        <p:cTn id="18" dur="500" fill="hold"/>
                                        <p:tgtEl>
                                          <p:spTgt spid="241671"/>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41673"/>
                                        </p:tgtEl>
                                        <p:attrNameLst>
                                          <p:attrName>style.visibility</p:attrName>
                                        </p:attrNameLst>
                                      </p:cBhvr>
                                      <p:to>
                                        <p:strVal val="visible"/>
                                      </p:to>
                                    </p:set>
                                    <p:anim calcmode="lin" valueType="num">
                                      <p:cBhvr>
                                        <p:cTn id="21" dur="500" fill="hold"/>
                                        <p:tgtEl>
                                          <p:spTgt spid="241673"/>
                                        </p:tgtEl>
                                        <p:attrNameLst>
                                          <p:attrName>ppt_w</p:attrName>
                                        </p:attrNameLst>
                                      </p:cBhvr>
                                      <p:tavLst>
                                        <p:tav tm="0">
                                          <p:val>
                                            <p:strVal val="2/3*#ppt_w"/>
                                          </p:val>
                                        </p:tav>
                                        <p:tav tm="100000">
                                          <p:val>
                                            <p:strVal val="#ppt_w"/>
                                          </p:val>
                                        </p:tav>
                                      </p:tavLst>
                                    </p:anim>
                                    <p:anim calcmode="lin" valueType="num">
                                      <p:cBhvr>
                                        <p:cTn id="22" dur="500" fill="hold"/>
                                        <p:tgtEl>
                                          <p:spTgt spid="241673"/>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41676"/>
                                        </p:tgtEl>
                                        <p:attrNameLst>
                                          <p:attrName>style.visibility</p:attrName>
                                        </p:attrNameLst>
                                      </p:cBhvr>
                                      <p:to>
                                        <p:strVal val="visible"/>
                                      </p:to>
                                    </p:set>
                                    <p:anim calcmode="lin" valueType="num">
                                      <p:cBhvr>
                                        <p:cTn id="25" dur="500" fill="hold"/>
                                        <p:tgtEl>
                                          <p:spTgt spid="241676"/>
                                        </p:tgtEl>
                                        <p:attrNameLst>
                                          <p:attrName>ppt_w</p:attrName>
                                        </p:attrNameLst>
                                      </p:cBhvr>
                                      <p:tavLst>
                                        <p:tav tm="0">
                                          <p:val>
                                            <p:strVal val="2/3*#ppt_w"/>
                                          </p:val>
                                        </p:tav>
                                        <p:tav tm="100000">
                                          <p:val>
                                            <p:strVal val="#ppt_w"/>
                                          </p:val>
                                        </p:tav>
                                      </p:tavLst>
                                    </p:anim>
                                    <p:anim calcmode="lin" valueType="num">
                                      <p:cBhvr>
                                        <p:cTn id="26" dur="500" fill="hold"/>
                                        <p:tgtEl>
                                          <p:spTgt spid="241676"/>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0"/>
                                  </p:stCondLst>
                                  <p:childTnLst>
                                    <p:set>
                                      <p:cBhvr>
                                        <p:cTn id="28" dur="1" fill="hold">
                                          <p:stCondLst>
                                            <p:cond delay="0"/>
                                          </p:stCondLst>
                                        </p:cTn>
                                        <p:tgtEl>
                                          <p:spTgt spid="241677"/>
                                        </p:tgtEl>
                                        <p:attrNameLst>
                                          <p:attrName>style.visibility</p:attrName>
                                        </p:attrNameLst>
                                      </p:cBhvr>
                                      <p:to>
                                        <p:strVal val="visible"/>
                                      </p:to>
                                    </p:set>
                                    <p:anim calcmode="lin" valueType="num">
                                      <p:cBhvr>
                                        <p:cTn id="29" dur="500" fill="hold"/>
                                        <p:tgtEl>
                                          <p:spTgt spid="241677"/>
                                        </p:tgtEl>
                                        <p:attrNameLst>
                                          <p:attrName>ppt_w</p:attrName>
                                        </p:attrNameLst>
                                      </p:cBhvr>
                                      <p:tavLst>
                                        <p:tav tm="0">
                                          <p:val>
                                            <p:strVal val="2/3*#ppt_w"/>
                                          </p:val>
                                        </p:tav>
                                        <p:tav tm="100000">
                                          <p:val>
                                            <p:strVal val="#ppt_w"/>
                                          </p:val>
                                        </p:tav>
                                      </p:tavLst>
                                    </p:anim>
                                    <p:anim calcmode="lin" valueType="num">
                                      <p:cBhvr>
                                        <p:cTn id="30" dur="500" fill="hold"/>
                                        <p:tgtEl>
                                          <p:spTgt spid="241677"/>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p:bldP spid="241669" grpId="0"/>
      <p:bldP spid="241671" grpId="0" autoUpdateAnimBg="0"/>
      <p:bldP spid="241673" grpId="0" autoUpdateAnimBg="0"/>
      <p:bldP spid="241676" grpId="0" autoUpdateAnimBg="0"/>
      <p:bldP spid="24167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3" name="Freeform 5"/>
          <p:cNvSpPr>
            <a:spLocks/>
          </p:cNvSpPr>
          <p:nvPr/>
        </p:nvSpPr>
        <p:spPr bwMode="auto">
          <a:xfrm>
            <a:off x="1827776" y="2028935"/>
            <a:ext cx="3367387" cy="2298831"/>
          </a:xfrm>
          <a:custGeom>
            <a:avLst/>
            <a:gdLst/>
            <a:ahLst/>
            <a:cxnLst>
              <a:cxn ang="0">
                <a:pos x="1338" y="18"/>
              </a:cxn>
              <a:cxn ang="0">
                <a:pos x="1257" y="99"/>
              </a:cxn>
              <a:cxn ang="0">
                <a:pos x="1191" y="202"/>
              </a:cxn>
              <a:cxn ang="0">
                <a:pos x="1137" y="310"/>
              </a:cxn>
              <a:cxn ang="0">
                <a:pos x="1095" y="418"/>
              </a:cxn>
              <a:cxn ang="0">
                <a:pos x="1050" y="513"/>
              </a:cxn>
              <a:cxn ang="0">
                <a:pos x="1005" y="639"/>
              </a:cxn>
              <a:cxn ang="0">
                <a:pos x="969" y="747"/>
              </a:cxn>
              <a:cxn ang="0">
                <a:pos x="945" y="850"/>
              </a:cxn>
              <a:cxn ang="0">
                <a:pos x="909" y="964"/>
              </a:cxn>
              <a:cxn ang="0">
                <a:pos x="876" y="1068"/>
              </a:cxn>
              <a:cxn ang="0">
                <a:pos x="843" y="1176"/>
              </a:cxn>
              <a:cxn ang="0">
                <a:pos x="799" y="1278"/>
              </a:cxn>
              <a:cxn ang="0">
                <a:pos x="741" y="1396"/>
              </a:cxn>
              <a:cxn ang="0">
                <a:pos x="678" y="1515"/>
              </a:cxn>
              <a:cxn ang="0">
                <a:pos x="594" y="1614"/>
              </a:cxn>
              <a:cxn ang="0">
                <a:pos x="495" y="1689"/>
              </a:cxn>
              <a:cxn ang="0">
                <a:pos x="381" y="1746"/>
              </a:cxn>
              <a:cxn ang="0">
                <a:pos x="297" y="1782"/>
              </a:cxn>
              <a:cxn ang="0">
                <a:pos x="195" y="1821"/>
              </a:cxn>
              <a:cxn ang="0">
                <a:pos x="66" y="1857"/>
              </a:cxn>
              <a:cxn ang="0">
                <a:pos x="0" y="1887"/>
              </a:cxn>
              <a:cxn ang="0">
                <a:pos x="2831" y="1914"/>
              </a:cxn>
              <a:cxn ang="0">
                <a:pos x="2781" y="1863"/>
              </a:cxn>
              <a:cxn ang="0">
                <a:pos x="2682" y="1833"/>
              </a:cxn>
              <a:cxn ang="0">
                <a:pos x="2565" y="1794"/>
              </a:cxn>
              <a:cxn ang="0">
                <a:pos x="2451" y="1746"/>
              </a:cxn>
              <a:cxn ang="0">
                <a:pos x="2319" y="1680"/>
              </a:cxn>
              <a:cxn ang="0">
                <a:pos x="2283" y="1650"/>
              </a:cxn>
              <a:cxn ang="0">
                <a:pos x="2199" y="1582"/>
              </a:cxn>
              <a:cxn ang="0">
                <a:pos x="2124" y="1485"/>
              </a:cxn>
              <a:cxn ang="0">
                <a:pos x="2061" y="1386"/>
              </a:cxn>
              <a:cxn ang="0">
                <a:pos x="2028" y="1326"/>
              </a:cxn>
              <a:cxn ang="0">
                <a:pos x="1962" y="1191"/>
              </a:cxn>
              <a:cxn ang="0">
                <a:pos x="1935" y="1107"/>
              </a:cxn>
              <a:cxn ang="0">
                <a:pos x="1902" y="1011"/>
              </a:cxn>
              <a:cxn ang="0">
                <a:pos x="1866" y="891"/>
              </a:cxn>
              <a:cxn ang="0">
                <a:pos x="1830" y="771"/>
              </a:cxn>
              <a:cxn ang="0">
                <a:pos x="1791" y="642"/>
              </a:cxn>
              <a:cxn ang="0">
                <a:pos x="1740" y="504"/>
              </a:cxn>
              <a:cxn ang="0">
                <a:pos x="1698" y="399"/>
              </a:cxn>
              <a:cxn ang="0">
                <a:pos x="1656" y="312"/>
              </a:cxn>
              <a:cxn ang="0">
                <a:pos x="1620" y="228"/>
              </a:cxn>
              <a:cxn ang="0">
                <a:pos x="1563" y="135"/>
              </a:cxn>
              <a:cxn ang="0">
                <a:pos x="1587" y="174"/>
              </a:cxn>
              <a:cxn ang="0">
                <a:pos x="1551" y="129"/>
              </a:cxn>
              <a:cxn ang="0">
                <a:pos x="1500" y="57"/>
              </a:cxn>
              <a:cxn ang="0">
                <a:pos x="1431" y="6"/>
              </a:cxn>
            </a:cxnLst>
            <a:rect l="0" t="0" r="r" b="b"/>
            <a:pathLst>
              <a:path w="2838" h="1926">
                <a:moveTo>
                  <a:pt x="1398" y="3"/>
                </a:moveTo>
                <a:lnTo>
                  <a:pt x="1371" y="6"/>
                </a:lnTo>
                <a:lnTo>
                  <a:pt x="1338" y="18"/>
                </a:lnTo>
                <a:lnTo>
                  <a:pt x="1307" y="30"/>
                </a:lnTo>
                <a:lnTo>
                  <a:pt x="1287" y="62"/>
                </a:lnTo>
                <a:lnTo>
                  <a:pt x="1257" y="99"/>
                </a:lnTo>
                <a:lnTo>
                  <a:pt x="1227" y="130"/>
                </a:lnTo>
                <a:lnTo>
                  <a:pt x="1209" y="160"/>
                </a:lnTo>
                <a:lnTo>
                  <a:pt x="1191" y="202"/>
                </a:lnTo>
                <a:lnTo>
                  <a:pt x="1167" y="232"/>
                </a:lnTo>
                <a:lnTo>
                  <a:pt x="1155" y="274"/>
                </a:lnTo>
                <a:lnTo>
                  <a:pt x="1137" y="310"/>
                </a:lnTo>
                <a:lnTo>
                  <a:pt x="1119" y="354"/>
                </a:lnTo>
                <a:lnTo>
                  <a:pt x="1107" y="382"/>
                </a:lnTo>
                <a:lnTo>
                  <a:pt x="1095" y="418"/>
                </a:lnTo>
                <a:lnTo>
                  <a:pt x="1077" y="447"/>
                </a:lnTo>
                <a:lnTo>
                  <a:pt x="1062" y="483"/>
                </a:lnTo>
                <a:lnTo>
                  <a:pt x="1050" y="513"/>
                </a:lnTo>
                <a:lnTo>
                  <a:pt x="1035" y="552"/>
                </a:lnTo>
                <a:lnTo>
                  <a:pt x="1020" y="594"/>
                </a:lnTo>
                <a:lnTo>
                  <a:pt x="1005" y="639"/>
                </a:lnTo>
                <a:lnTo>
                  <a:pt x="996" y="678"/>
                </a:lnTo>
                <a:lnTo>
                  <a:pt x="981" y="714"/>
                </a:lnTo>
                <a:lnTo>
                  <a:pt x="969" y="747"/>
                </a:lnTo>
                <a:lnTo>
                  <a:pt x="960" y="783"/>
                </a:lnTo>
                <a:lnTo>
                  <a:pt x="951" y="819"/>
                </a:lnTo>
                <a:lnTo>
                  <a:pt x="945" y="850"/>
                </a:lnTo>
                <a:lnTo>
                  <a:pt x="939" y="886"/>
                </a:lnTo>
                <a:lnTo>
                  <a:pt x="927" y="922"/>
                </a:lnTo>
                <a:lnTo>
                  <a:pt x="909" y="964"/>
                </a:lnTo>
                <a:lnTo>
                  <a:pt x="903" y="994"/>
                </a:lnTo>
                <a:lnTo>
                  <a:pt x="891" y="1030"/>
                </a:lnTo>
                <a:lnTo>
                  <a:pt x="876" y="1068"/>
                </a:lnTo>
                <a:lnTo>
                  <a:pt x="867" y="1098"/>
                </a:lnTo>
                <a:lnTo>
                  <a:pt x="855" y="1134"/>
                </a:lnTo>
                <a:lnTo>
                  <a:pt x="843" y="1176"/>
                </a:lnTo>
                <a:lnTo>
                  <a:pt x="828" y="1215"/>
                </a:lnTo>
                <a:lnTo>
                  <a:pt x="811" y="1254"/>
                </a:lnTo>
                <a:lnTo>
                  <a:pt x="799" y="1278"/>
                </a:lnTo>
                <a:lnTo>
                  <a:pt x="792" y="1311"/>
                </a:lnTo>
                <a:lnTo>
                  <a:pt x="771" y="1359"/>
                </a:lnTo>
                <a:lnTo>
                  <a:pt x="741" y="1396"/>
                </a:lnTo>
                <a:lnTo>
                  <a:pt x="720" y="1446"/>
                </a:lnTo>
                <a:lnTo>
                  <a:pt x="699" y="1474"/>
                </a:lnTo>
                <a:lnTo>
                  <a:pt x="678" y="1515"/>
                </a:lnTo>
                <a:lnTo>
                  <a:pt x="654" y="1545"/>
                </a:lnTo>
                <a:lnTo>
                  <a:pt x="627" y="1584"/>
                </a:lnTo>
                <a:lnTo>
                  <a:pt x="594" y="1614"/>
                </a:lnTo>
                <a:lnTo>
                  <a:pt x="570" y="1635"/>
                </a:lnTo>
                <a:lnTo>
                  <a:pt x="531" y="1665"/>
                </a:lnTo>
                <a:lnTo>
                  <a:pt x="495" y="1689"/>
                </a:lnTo>
                <a:lnTo>
                  <a:pt x="456" y="1716"/>
                </a:lnTo>
                <a:lnTo>
                  <a:pt x="420" y="1734"/>
                </a:lnTo>
                <a:lnTo>
                  <a:pt x="381" y="1746"/>
                </a:lnTo>
                <a:lnTo>
                  <a:pt x="354" y="1755"/>
                </a:lnTo>
                <a:lnTo>
                  <a:pt x="321" y="1767"/>
                </a:lnTo>
                <a:lnTo>
                  <a:pt x="297" y="1782"/>
                </a:lnTo>
                <a:lnTo>
                  <a:pt x="264" y="1791"/>
                </a:lnTo>
                <a:lnTo>
                  <a:pt x="231" y="1803"/>
                </a:lnTo>
                <a:lnTo>
                  <a:pt x="195" y="1821"/>
                </a:lnTo>
                <a:lnTo>
                  <a:pt x="153" y="1830"/>
                </a:lnTo>
                <a:lnTo>
                  <a:pt x="108" y="1848"/>
                </a:lnTo>
                <a:lnTo>
                  <a:pt x="66" y="1857"/>
                </a:lnTo>
                <a:lnTo>
                  <a:pt x="30" y="1866"/>
                </a:lnTo>
                <a:lnTo>
                  <a:pt x="12" y="1872"/>
                </a:lnTo>
                <a:lnTo>
                  <a:pt x="0" y="1887"/>
                </a:lnTo>
                <a:lnTo>
                  <a:pt x="0" y="1926"/>
                </a:lnTo>
                <a:lnTo>
                  <a:pt x="0" y="1914"/>
                </a:lnTo>
                <a:lnTo>
                  <a:pt x="2831" y="1914"/>
                </a:lnTo>
                <a:lnTo>
                  <a:pt x="2838" y="1875"/>
                </a:lnTo>
                <a:lnTo>
                  <a:pt x="2805" y="1869"/>
                </a:lnTo>
                <a:lnTo>
                  <a:pt x="2781" y="1863"/>
                </a:lnTo>
                <a:lnTo>
                  <a:pt x="2745" y="1854"/>
                </a:lnTo>
                <a:lnTo>
                  <a:pt x="2709" y="1842"/>
                </a:lnTo>
                <a:lnTo>
                  <a:pt x="2682" y="1833"/>
                </a:lnTo>
                <a:lnTo>
                  <a:pt x="2649" y="1821"/>
                </a:lnTo>
                <a:lnTo>
                  <a:pt x="2607" y="1806"/>
                </a:lnTo>
                <a:lnTo>
                  <a:pt x="2565" y="1794"/>
                </a:lnTo>
                <a:lnTo>
                  <a:pt x="2523" y="1776"/>
                </a:lnTo>
                <a:lnTo>
                  <a:pt x="2493" y="1764"/>
                </a:lnTo>
                <a:lnTo>
                  <a:pt x="2451" y="1746"/>
                </a:lnTo>
                <a:lnTo>
                  <a:pt x="2415" y="1728"/>
                </a:lnTo>
                <a:lnTo>
                  <a:pt x="2367" y="1710"/>
                </a:lnTo>
                <a:lnTo>
                  <a:pt x="2319" y="1680"/>
                </a:lnTo>
                <a:lnTo>
                  <a:pt x="2299" y="1662"/>
                </a:lnTo>
                <a:lnTo>
                  <a:pt x="2289" y="1662"/>
                </a:lnTo>
                <a:lnTo>
                  <a:pt x="2283" y="1650"/>
                </a:lnTo>
                <a:lnTo>
                  <a:pt x="2255" y="1634"/>
                </a:lnTo>
                <a:lnTo>
                  <a:pt x="2220" y="1611"/>
                </a:lnTo>
                <a:lnTo>
                  <a:pt x="2199" y="1582"/>
                </a:lnTo>
                <a:lnTo>
                  <a:pt x="2181" y="1558"/>
                </a:lnTo>
                <a:lnTo>
                  <a:pt x="2151" y="1522"/>
                </a:lnTo>
                <a:lnTo>
                  <a:pt x="2124" y="1485"/>
                </a:lnTo>
                <a:lnTo>
                  <a:pt x="2100" y="1452"/>
                </a:lnTo>
                <a:lnTo>
                  <a:pt x="2079" y="1419"/>
                </a:lnTo>
                <a:lnTo>
                  <a:pt x="2061" y="1386"/>
                </a:lnTo>
                <a:lnTo>
                  <a:pt x="2046" y="1356"/>
                </a:lnTo>
                <a:lnTo>
                  <a:pt x="2010" y="1293"/>
                </a:lnTo>
                <a:lnTo>
                  <a:pt x="2028" y="1326"/>
                </a:lnTo>
                <a:lnTo>
                  <a:pt x="1995" y="1257"/>
                </a:lnTo>
                <a:lnTo>
                  <a:pt x="1974" y="1218"/>
                </a:lnTo>
                <a:lnTo>
                  <a:pt x="1962" y="1191"/>
                </a:lnTo>
                <a:lnTo>
                  <a:pt x="1953" y="1161"/>
                </a:lnTo>
                <a:lnTo>
                  <a:pt x="1941" y="1140"/>
                </a:lnTo>
                <a:lnTo>
                  <a:pt x="1935" y="1107"/>
                </a:lnTo>
                <a:lnTo>
                  <a:pt x="1923" y="1083"/>
                </a:lnTo>
                <a:lnTo>
                  <a:pt x="1914" y="1053"/>
                </a:lnTo>
                <a:lnTo>
                  <a:pt x="1902" y="1011"/>
                </a:lnTo>
                <a:lnTo>
                  <a:pt x="1887" y="978"/>
                </a:lnTo>
                <a:lnTo>
                  <a:pt x="1872" y="930"/>
                </a:lnTo>
                <a:lnTo>
                  <a:pt x="1866" y="891"/>
                </a:lnTo>
                <a:lnTo>
                  <a:pt x="1854" y="852"/>
                </a:lnTo>
                <a:lnTo>
                  <a:pt x="1845" y="819"/>
                </a:lnTo>
                <a:lnTo>
                  <a:pt x="1830" y="771"/>
                </a:lnTo>
                <a:lnTo>
                  <a:pt x="1818" y="729"/>
                </a:lnTo>
                <a:lnTo>
                  <a:pt x="1800" y="681"/>
                </a:lnTo>
                <a:lnTo>
                  <a:pt x="1791" y="642"/>
                </a:lnTo>
                <a:lnTo>
                  <a:pt x="1773" y="600"/>
                </a:lnTo>
                <a:lnTo>
                  <a:pt x="1761" y="546"/>
                </a:lnTo>
                <a:lnTo>
                  <a:pt x="1740" y="504"/>
                </a:lnTo>
                <a:lnTo>
                  <a:pt x="1725" y="465"/>
                </a:lnTo>
                <a:lnTo>
                  <a:pt x="1713" y="432"/>
                </a:lnTo>
                <a:lnTo>
                  <a:pt x="1698" y="399"/>
                </a:lnTo>
                <a:lnTo>
                  <a:pt x="1674" y="345"/>
                </a:lnTo>
                <a:lnTo>
                  <a:pt x="1686" y="375"/>
                </a:lnTo>
                <a:lnTo>
                  <a:pt x="1656" y="312"/>
                </a:lnTo>
                <a:lnTo>
                  <a:pt x="1644" y="285"/>
                </a:lnTo>
                <a:lnTo>
                  <a:pt x="1629" y="252"/>
                </a:lnTo>
                <a:lnTo>
                  <a:pt x="1620" y="228"/>
                </a:lnTo>
                <a:lnTo>
                  <a:pt x="1608" y="207"/>
                </a:lnTo>
                <a:lnTo>
                  <a:pt x="1578" y="156"/>
                </a:lnTo>
                <a:lnTo>
                  <a:pt x="1563" y="135"/>
                </a:lnTo>
                <a:lnTo>
                  <a:pt x="1563" y="141"/>
                </a:lnTo>
                <a:lnTo>
                  <a:pt x="1572" y="144"/>
                </a:lnTo>
                <a:lnTo>
                  <a:pt x="1587" y="174"/>
                </a:lnTo>
                <a:lnTo>
                  <a:pt x="1593" y="192"/>
                </a:lnTo>
                <a:lnTo>
                  <a:pt x="1578" y="156"/>
                </a:lnTo>
                <a:lnTo>
                  <a:pt x="1551" y="129"/>
                </a:lnTo>
                <a:lnTo>
                  <a:pt x="1539" y="105"/>
                </a:lnTo>
                <a:lnTo>
                  <a:pt x="1518" y="81"/>
                </a:lnTo>
                <a:lnTo>
                  <a:pt x="1500" y="57"/>
                </a:lnTo>
                <a:lnTo>
                  <a:pt x="1479" y="39"/>
                </a:lnTo>
                <a:lnTo>
                  <a:pt x="1455" y="18"/>
                </a:lnTo>
                <a:lnTo>
                  <a:pt x="1431" y="6"/>
                </a:lnTo>
                <a:lnTo>
                  <a:pt x="1416" y="0"/>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42694" name="Rectangle 6"/>
          <p:cNvSpPr>
            <a:spLocks noChangeArrowheads="1"/>
          </p:cNvSpPr>
          <p:nvPr/>
        </p:nvSpPr>
        <p:spPr bwMode="auto">
          <a:xfrm>
            <a:off x="3175945" y="4417284"/>
            <a:ext cx="752950" cy="345261"/>
          </a:xfrm>
          <a:prstGeom prst="rect">
            <a:avLst/>
          </a:prstGeom>
          <a:noFill/>
          <a:ln w="12700">
            <a:noFill/>
            <a:miter lim="800000"/>
            <a:headEnd/>
            <a:tailEnd/>
          </a:ln>
          <a:effectLst/>
        </p:spPr>
        <p:txBody>
          <a:bodyPr wrap="none" lIns="68034" tIns="33420" rIns="68034" bIns="33420">
            <a:spAutoFit/>
          </a:bodyPr>
          <a:lstStyle/>
          <a:p>
            <a:pPr algn="l"/>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p>
        </p:txBody>
      </p:sp>
      <p:sp>
        <p:nvSpPr>
          <p:cNvPr id="242695" name="Line 7"/>
          <p:cNvSpPr>
            <a:spLocks noChangeShapeType="1"/>
          </p:cNvSpPr>
          <p:nvPr/>
        </p:nvSpPr>
        <p:spPr bwMode="auto">
          <a:xfrm>
            <a:off x="1087438" y="4322990"/>
            <a:ext cx="5002212" cy="0"/>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nvGrpSpPr>
          <p:cNvPr id="242696" name="Group 8"/>
          <p:cNvGrpSpPr>
            <a:grpSpLocks/>
          </p:cNvGrpSpPr>
          <p:nvPr/>
        </p:nvGrpSpPr>
        <p:grpSpPr bwMode="auto">
          <a:xfrm>
            <a:off x="1736965" y="1981192"/>
            <a:ext cx="3631191" cy="2211699"/>
            <a:chOff x="756" y="947"/>
            <a:chExt cx="3046" cy="1853"/>
          </a:xfrm>
        </p:grpSpPr>
        <p:sp>
          <p:nvSpPr>
            <p:cNvPr id="242697" name="Arc 9"/>
            <p:cNvSpPr>
              <a:spLocks/>
            </p:cNvSpPr>
            <p:nvPr/>
          </p:nvSpPr>
          <p:spPr bwMode="auto">
            <a:xfrm rot="4500000">
              <a:off x="2544" y="2052"/>
              <a:ext cx="764" cy="284"/>
            </a:xfrm>
            <a:custGeom>
              <a:avLst/>
              <a:gdLst>
                <a:gd name="G0" fmla="+- 0 0 0"/>
                <a:gd name="G1" fmla="+- 0 0 0"/>
                <a:gd name="G2" fmla="+- 21600 0 0"/>
                <a:gd name="T0" fmla="*/ 18778 w 18778"/>
                <a:gd name="T1" fmla="*/ 10674 h 21600"/>
                <a:gd name="T2" fmla="*/ 0 w 18778"/>
                <a:gd name="T3" fmla="*/ 21600 h 21600"/>
                <a:gd name="T4" fmla="*/ 0 w 18778"/>
                <a:gd name="T5" fmla="*/ 0 h 21600"/>
              </a:gdLst>
              <a:ahLst/>
              <a:cxnLst>
                <a:cxn ang="0">
                  <a:pos x="T0" y="T1"/>
                </a:cxn>
                <a:cxn ang="0">
                  <a:pos x="T2" y="T3"/>
                </a:cxn>
                <a:cxn ang="0">
                  <a:pos x="T4" y="T5"/>
                </a:cxn>
              </a:cxnLst>
              <a:rect l="0" t="0" r="r" b="b"/>
              <a:pathLst>
                <a:path w="18778" h="21600" fill="none" extrusionOk="0">
                  <a:moveTo>
                    <a:pt x="18778" y="10674"/>
                  </a:moveTo>
                  <a:cubicBezTo>
                    <a:pt x="14939" y="17428"/>
                    <a:pt x="7768" y="21599"/>
                    <a:pt x="0" y="21600"/>
                  </a:cubicBezTo>
                </a:path>
                <a:path w="18778" h="21600" stroke="0" extrusionOk="0">
                  <a:moveTo>
                    <a:pt x="18778" y="10674"/>
                  </a:moveTo>
                  <a:cubicBezTo>
                    <a:pt x="14939" y="17428"/>
                    <a:pt x="7768"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42698" name="Arc 10"/>
            <p:cNvSpPr>
              <a:spLocks/>
            </p:cNvSpPr>
            <p:nvPr/>
          </p:nvSpPr>
          <p:spPr bwMode="auto">
            <a:xfrm rot="6300000">
              <a:off x="1519" y="1313"/>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242699" name="Arc 11"/>
            <p:cNvSpPr>
              <a:spLocks/>
            </p:cNvSpPr>
            <p:nvPr/>
          </p:nvSpPr>
          <p:spPr bwMode="auto">
            <a:xfrm rot="16980000">
              <a:off x="1140" y="2077"/>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endParaRPr lang="en-US"/>
            </a:p>
          </p:txBody>
        </p:sp>
        <p:sp>
          <p:nvSpPr>
            <p:cNvPr id="242700" name="Arc 12"/>
            <p:cNvSpPr>
              <a:spLocks/>
            </p:cNvSpPr>
            <p:nvPr/>
          </p:nvSpPr>
          <p:spPr bwMode="auto">
            <a:xfrm rot="15300000">
              <a:off x="1980" y="1315"/>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chemeClr val="tx1"/>
              </a:solidFill>
              <a:round/>
              <a:headEnd/>
              <a:tailEnd/>
            </a:ln>
            <a:effectLst/>
          </p:spPr>
          <p:txBody>
            <a:bodyPr wrap="none" anchor="ctr"/>
            <a:lstStyle/>
            <a:p>
              <a:endParaRPr lang="en-US"/>
            </a:p>
          </p:txBody>
        </p:sp>
        <p:sp>
          <p:nvSpPr>
            <p:cNvPr id="242701" name="Arc 13"/>
            <p:cNvSpPr>
              <a:spLocks/>
            </p:cNvSpPr>
            <p:nvPr/>
          </p:nvSpPr>
          <p:spPr bwMode="auto">
            <a:xfrm rot="720000">
              <a:off x="2995" y="2579"/>
              <a:ext cx="807" cy="221"/>
            </a:xfrm>
            <a:custGeom>
              <a:avLst/>
              <a:gdLst>
                <a:gd name="G0" fmla="+- 20857 0 0"/>
                <a:gd name="G1" fmla="+- 0 0 0"/>
                <a:gd name="G2" fmla="+- 21600 0 0"/>
                <a:gd name="T0" fmla="*/ 18718 w 20857"/>
                <a:gd name="T1" fmla="*/ 21494 h 21494"/>
                <a:gd name="T2" fmla="*/ 0 w 20857"/>
                <a:gd name="T3" fmla="*/ 5616 h 21494"/>
                <a:gd name="T4" fmla="*/ 20857 w 20857"/>
                <a:gd name="T5" fmla="*/ 0 h 21494"/>
              </a:gdLst>
              <a:ahLst/>
              <a:cxnLst>
                <a:cxn ang="0">
                  <a:pos x="T0" y="T1"/>
                </a:cxn>
                <a:cxn ang="0">
                  <a:pos x="T2" y="T3"/>
                </a:cxn>
                <a:cxn ang="0">
                  <a:pos x="T4" y="T5"/>
                </a:cxn>
              </a:cxnLst>
              <a:rect l="0" t="0" r="r" b="b"/>
              <a:pathLst>
                <a:path w="20857" h="21494" fill="none" extrusionOk="0">
                  <a:moveTo>
                    <a:pt x="18718" y="21493"/>
                  </a:moveTo>
                  <a:cubicBezTo>
                    <a:pt x="9785" y="20604"/>
                    <a:pt x="2333" y="14283"/>
                    <a:pt x="-1" y="5616"/>
                  </a:cubicBezTo>
                </a:path>
                <a:path w="20857" h="21494" stroke="0" extrusionOk="0">
                  <a:moveTo>
                    <a:pt x="18718" y="21493"/>
                  </a:moveTo>
                  <a:cubicBezTo>
                    <a:pt x="9785" y="20604"/>
                    <a:pt x="2333" y="14283"/>
                    <a:pt x="-1" y="5616"/>
                  </a:cubicBezTo>
                  <a:lnTo>
                    <a:pt x="20857" y="0"/>
                  </a:lnTo>
                  <a:close/>
                </a:path>
              </a:pathLst>
            </a:custGeom>
            <a:noFill/>
            <a:ln w="12700" cap="rnd">
              <a:solidFill>
                <a:schemeClr val="tx1"/>
              </a:solidFill>
              <a:round/>
              <a:headEnd/>
              <a:tailEnd/>
            </a:ln>
            <a:effectLst/>
          </p:spPr>
          <p:txBody>
            <a:bodyPr wrap="none" anchor="ctr"/>
            <a:lstStyle/>
            <a:p>
              <a:endParaRPr lang="en-US"/>
            </a:p>
          </p:txBody>
        </p:sp>
        <p:sp>
          <p:nvSpPr>
            <p:cNvPr id="242702" name="Arc 14"/>
            <p:cNvSpPr>
              <a:spLocks/>
            </p:cNvSpPr>
            <p:nvPr/>
          </p:nvSpPr>
          <p:spPr bwMode="auto">
            <a:xfrm rot="20760000">
              <a:off x="756" y="2629"/>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endParaRPr lang="en-US"/>
            </a:p>
          </p:txBody>
        </p:sp>
      </p:grpSp>
      <p:sp>
        <p:nvSpPr>
          <p:cNvPr id="242703" name="Line 15"/>
          <p:cNvSpPr>
            <a:spLocks noChangeShapeType="1"/>
          </p:cNvSpPr>
          <p:nvPr/>
        </p:nvSpPr>
        <p:spPr bwMode="auto">
          <a:xfrm>
            <a:off x="3538967" y="4184536"/>
            <a:ext cx="0" cy="236328"/>
          </a:xfrm>
          <a:prstGeom prst="line">
            <a:avLst/>
          </a:prstGeom>
          <a:noFill/>
          <a:ln w="12700">
            <a:solidFill>
              <a:schemeClr val="tx1"/>
            </a:solidFill>
            <a:round/>
            <a:headEnd/>
            <a:tailEnd/>
          </a:ln>
          <a:effectLst/>
        </p:spPr>
        <p:txBody>
          <a:bodyP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6193280" y="4120442"/>
                <a:ext cx="967957" cy="37010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193280" y="4120442"/>
                <a:ext cx="967957" cy="370101"/>
              </a:xfrm>
              <a:prstGeom prst="rect">
                <a:avLst/>
              </a:prstGeom>
              <a:blipFill>
                <a:blip r:embed="rId3"/>
                <a:stretch>
                  <a:fillRect r="-14465" b="-4918"/>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055734" y="2134275"/>
                <a:ext cx="3728521"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r>
                            <a:rPr lang="en-US" sz="1805" i="1">
                              <a:latin typeface="Cambria Math"/>
                              <a:ea typeface="Cambria Math"/>
                            </a:rPr>
                            <m:t>𝜎</m:t>
                          </m:r>
                        </m:e>
                        <m: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sub>
                      </m:sSub>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1</m:t>
                                  </m:r>
                                </m:sub>
                              </m:sSub>
                              <m:r>
                                <a:rPr lang="en-US" sz="1805" i="1">
                                  <a:latin typeface="Cambria Math"/>
                                </a:rPr>
                                <m:t>(1−</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1</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2</m:t>
                                  </m:r>
                                </m:sub>
                              </m:sSub>
                              <m:r>
                                <a:rPr lang="en-US" sz="1805" i="1">
                                  <a:latin typeface="Cambria Math"/>
                                </a:rPr>
                                <m:t>(1−</m:t>
                              </m:r>
                              <m:sSub>
                                <m:sSubPr>
                                  <m:ctrlPr>
                                    <a:rPr lang="en-US" sz="1805" i="1">
                                      <a:latin typeface="Cambria Math" panose="02040503050406030204" pitchFamily="18" charset="0"/>
                                    </a:rPr>
                                  </m:ctrlPr>
                                </m:sSubPr>
                                <m:e>
                                  <m:r>
                                    <a:rPr lang="en-US" sz="1805" i="1">
                                      <a:latin typeface="Cambria Math"/>
                                    </a:rPr>
                                    <m:t>𝑝</m:t>
                                  </m:r>
                                </m:e>
                                <m:sub>
                                  <m:r>
                                    <a:rPr lang="en-US" sz="1805" i="1">
                                      <a:latin typeface="Cambria Math"/>
                                    </a:rPr>
                                    <m:t>2</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4055734" y="2134275"/>
                <a:ext cx="3728521" cy="913007"/>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4"/>
              <p:cNvSpPr>
                <a:spLocks noChangeArrowheads="1"/>
              </p:cNvSpPr>
              <p:nvPr/>
            </p:nvSpPr>
            <p:spPr bwMode="auto">
              <a:xfrm>
                <a:off x="503006" y="1109678"/>
                <a:ext cx="7772400" cy="411784"/>
              </a:xfrm>
              <a:prstGeom prst="rect">
                <a:avLst/>
              </a:prstGeom>
              <a:noFill/>
              <a:ln w="12700">
                <a:noFill/>
                <a:miter lim="800000"/>
                <a:headEnd/>
                <a:tailEnd/>
              </a:ln>
              <a:effectLst/>
            </p:spPr>
            <p:txBody>
              <a:bodyPr lIns="68034" tIns="33420" rIns="68034" bIns="33420" anchor="ctr"/>
              <a:lstStyle/>
              <a:p>
                <a:pPr algn="l"/>
                <a:r>
                  <a:rPr lang="en-US" sz="2400" b="1" dirty="0">
                    <a:latin typeface="+mn-lt"/>
                  </a:rPr>
                  <a:t>Sampling Distribution of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𝟏</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𝒑</m:t>
                            </m:r>
                          </m:e>
                        </m:acc>
                      </m:e>
                      <m:sub>
                        <m:r>
                          <a:rPr lang="en-US" sz="2400" b="1" i="1">
                            <a:latin typeface="Cambria Math"/>
                          </a:rPr>
                          <m:t>𝟐</m:t>
                        </m:r>
                      </m:sub>
                    </m:sSub>
                  </m:oMath>
                </a14:m>
                <a:r>
                  <a:rPr lang="en-US" sz="2406" dirty="0">
                    <a:latin typeface="+mn-lt"/>
                  </a:rPr>
                  <a:t>   </a:t>
                </a:r>
              </a:p>
            </p:txBody>
          </p:sp>
        </mc:Choice>
        <mc:Fallback xmlns="">
          <p:sp>
            <p:nvSpPr>
              <p:cNvPr id="18" name="Rectangle 14"/>
              <p:cNvSpPr>
                <a:spLocks noRot="1" noChangeAspect="1" noMove="1" noResize="1" noEditPoints="1" noAdjustHandles="1" noChangeArrowheads="1" noChangeShapeType="1" noTextEdit="1"/>
              </p:cNvSpPr>
              <p:nvPr/>
            </p:nvSpPr>
            <p:spPr bwMode="auto">
              <a:xfrm>
                <a:off x="503006" y="1109678"/>
                <a:ext cx="7772400" cy="411784"/>
              </a:xfrm>
              <a:prstGeom prst="rect">
                <a:avLst/>
              </a:prstGeom>
              <a:blipFill>
                <a:blip r:embed="rId5"/>
                <a:stretch>
                  <a:fillRect l="-1569" t="-17647" b="-38235"/>
                </a:stretch>
              </a:blipFill>
              <a:ln w="12700">
                <a:noFill/>
                <a:miter lim="800000"/>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46572009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1000"/>
                                  </p:stCondLst>
                                  <p:childTnLst>
                                    <p:set>
                                      <p:cBhvr>
                                        <p:cTn id="6" dur="1" fill="hold">
                                          <p:stCondLst>
                                            <p:cond delay="0"/>
                                          </p:stCondLst>
                                        </p:cTn>
                                        <p:tgtEl>
                                          <p:spTgt spid="242695"/>
                                        </p:tgtEl>
                                        <p:attrNameLst>
                                          <p:attrName>style.visibility</p:attrName>
                                        </p:attrNameLst>
                                      </p:cBhvr>
                                      <p:to>
                                        <p:strVal val="visible"/>
                                      </p:to>
                                    </p:set>
                                    <p:anim calcmode="lin" valueType="num">
                                      <p:cBhvr>
                                        <p:cTn id="7" dur="500" fill="hold"/>
                                        <p:tgtEl>
                                          <p:spTgt spid="242695"/>
                                        </p:tgtEl>
                                        <p:attrNameLst>
                                          <p:attrName>ppt_w</p:attrName>
                                        </p:attrNameLst>
                                      </p:cBhvr>
                                      <p:tavLst>
                                        <p:tav tm="0">
                                          <p:val>
                                            <p:fltVal val="0"/>
                                          </p:val>
                                        </p:tav>
                                        <p:tav tm="100000">
                                          <p:val>
                                            <p:strVal val="#ppt_w"/>
                                          </p:val>
                                        </p:tav>
                                      </p:tavLst>
                                    </p:anim>
                                    <p:anim calcmode="lin" valueType="num">
                                      <p:cBhvr>
                                        <p:cTn id="8" dur="500" fill="hold"/>
                                        <p:tgtEl>
                                          <p:spTgt spid="242695"/>
                                        </p:tgtEl>
                                        <p:attrNameLst>
                                          <p:attrName>ppt_h</p:attrName>
                                        </p:attrNameLst>
                                      </p:cBhvr>
                                      <p:tavLst>
                                        <p:tav tm="0">
                                          <p:val>
                                            <p:strVal val="#ppt_h"/>
                                          </p:val>
                                        </p:tav>
                                        <p:tav tm="100000">
                                          <p:val>
                                            <p:strVal val="#ppt_h"/>
                                          </p:val>
                                        </p:tav>
                                      </p:tavLst>
                                    </p:anim>
                                  </p:childTnLst>
                                </p:cTn>
                              </p:par>
                            </p:childTnLst>
                          </p:cTn>
                        </p:par>
                        <p:par>
                          <p:cTn id="9" fill="hold">
                            <p:stCondLst>
                              <p:cond delay="1500"/>
                            </p:stCondLst>
                            <p:childTnLst>
                              <p:par>
                                <p:cTn id="10" presetID="22" presetClass="entr" presetSubtype="8"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par>
                          <p:cTn id="13" fill="hold">
                            <p:stCondLst>
                              <p:cond delay="2500"/>
                            </p:stCondLst>
                            <p:childTnLst>
                              <p:par>
                                <p:cTn id="14" presetID="12" presetClass="entr" presetSubtype="1" fill="hold" grpId="0" nodeType="afterEffect">
                                  <p:stCondLst>
                                    <p:cond delay="1000"/>
                                  </p:stCondLst>
                                  <p:childTnLst>
                                    <p:set>
                                      <p:cBhvr>
                                        <p:cTn id="15" dur="1" fill="hold">
                                          <p:stCondLst>
                                            <p:cond delay="0"/>
                                          </p:stCondLst>
                                        </p:cTn>
                                        <p:tgtEl>
                                          <p:spTgt spid="242703"/>
                                        </p:tgtEl>
                                        <p:attrNameLst>
                                          <p:attrName>style.visibility</p:attrName>
                                        </p:attrNameLst>
                                      </p:cBhvr>
                                      <p:to>
                                        <p:strVal val="visible"/>
                                      </p:to>
                                    </p:set>
                                    <p:animEffect transition="in" filter="slide(fromTop)">
                                      <p:cBhvr>
                                        <p:cTn id="16" dur="500"/>
                                        <p:tgtEl>
                                          <p:spTgt spid="242703"/>
                                        </p:tgtEl>
                                      </p:cBhvr>
                                    </p:animEffect>
                                  </p:childTnLst>
                                </p:cTn>
                              </p:par>
                            </p:childTnLst>
                          </p:cTn>
                        </p:par>
                        <p:par>
                          <p:cTn id="17" fill="hold">
                            <p:stCondLst>
                              <p:cond delay="4000"/>
                            </p:stCondLst>
                            <p:childTnLst>
                              <p:par>
                                <p:cTn id="18" presetID="12" presetClass="entr" presetSubtype="1" fill="hold" grpId="0" nodeType="afterEffect">
                                  <p:stCondLst>
                                    <p:cond delay="0"/>
                                  </p:stCondLst>
                                  <p:childTnLst>
                                    <p:set>
                                      <p:cBhvr>
                                        <p:cTn id="19" dur="1" fill="hold">
                                          <p:stCondLst>
                                            <p:cond delay="0"/>
                                          </p:stCondLst>
                                        </p:cTn>
                                        <p:tgtEl>
                                          <p:spTgt spid="242694"/>
                                        </p:tgtEl>
                                        <p:attrNameLst>
                                          <p:attrName>style.visibility</p:attrName>
                                        </p:attrNameLst>
                                      </p:cBhvr>
                                      <p:to>
                                        <p:strVal val="visible"/>
                                      </p:to>
                                    </p:set>
                                    <p:animEffect transition="in" filter="slide(fromTop)">
                                      <p:cBhvr>
                                        <p:cTn id="20" dur="500"/>
                                        <p:tgtEl>
                                          <p:spTgt spid="242694"/>
                                        </p:tgtEl>
                                      </p:cBhvr>
                                    </p:animEffect>
                                  </p:childTnLst>
                                </p:cTn>
                              </p:par>
                            </p:childTnLst>
                          </p:cTn>
                        </p:par>
                        <p:par>
                          <p:cTn id="21" fill="hold">
                            <p:stCondLst>
                              <p:cond delay="4500"/>
                            </p:stCondLst>
                            <p:childTnLst>
                              <p:par>
                                <p:cTn id="22" presetID="12" presetClass="entr" presetSubtype="4" fill="hold" nodeType="afterEffect">
                                  <p:stCondLst>
                                    <p:cond delay="1000"/>
                                  </p:stCondLst>
                                  <p:childTnLst>
                                    <p:set>
                                      <p:cBhvr>
                                        <p:cTn id="23" dur="1" fill="hold">
                                          <p:stCondLst>
                                            <p:cond delay="0"/>
                                          </p:stCondLst>
                                        </p:cTn>
                                        <p:tgtEl>
                                          <p:spTgt spid="242696"/>
                                        </p:tgtEl>
                                        <p:attrNameLst>
                                          <p:attrName>style.visibility</p:attrName>
                                        </p:attrNameLst>
                                      </p:cBhvr>
                                      <p:to>
                                        <p:strVal val="visible"/>
                                      </p:to>
                                    </p:set>
                                    <p:animEffect transition="in" filter="slide(fromBottom)">
                                      <p:cBhvr>
                                        <p:cTn id="24" dur="500"/>
                                        <p:tgtEl>
                                          <p:spTgt spid="242696"/>
                                        </p:tgtEl>
                                      </p:cBhvr>
                                    </p:animEffect>
                                  </p:childTnLst>
                                </p:cTn>
                              </p:par>
                            </p:childTnLst>
                          </p:cTn>
                        </p:par>
                        <p:par>
                          <p:cTn id="25" fill="hold">
                            <p:stCondLst>
                              <p:cond delay="6000"/>
                            </p:stCondLst>
                            <p:childTnLst>
                              <p:par>
                                <p:cTn id="26" presetID="12" presetClass="entr" presetSubtype="4" fill="hold" grpId="0" nodeType="afterEffect">
                                  <p:stCondLst>
                                    <p:cond delay="0"/>
                                  </p:stCondLst>
                                  <p:childTnLst>
                                    <p:set>
                                      <p:cBhvr>
                                        <p:cTn id="27" dur="1" fill="hold">
                                          <p:stCondLst>
                                            <p:cond delay="0"/>
                                          </p:stCondLst>
                                        </p:cTn>
                                        <p:tgtEl>
                                          <p:spTgt spid="242693"/>
                                        </p:tgtEl>
                                        <p:attrNameLst>
                                          <p:attrName>style.visibility</p:attrName>
                                        </p:attrNameLst>
                                      </p:cBhvr>
                                      <p:to>
                                        <p:strVal val="visible"/>
                                      </p:to>
                                    </p:set>
                                    <p:animEffect transition="in" filter="slide(fromBottom)">
                                      <p:cBhvr>
                                        <p:cTn id="28" dur="500"/>
                                        <p:tgtEl>
                                          <p:spTgt spid="242693"/>
                                        </p:tgtEl>
                                      </p:cBhvr>
                                    </p:animEffect>
                                  </p:childTnLst>
                                </p:cTn>
                              </p:par>
                            </p:childTnLst>
                          </p:cTn>
                        </p:par>
                        <p:par>
                          <p:cTn id="29" fill="hold">
                            <p:stCondLst>
                              <p:cond delay="6500"/>
                            </p:stCondLst>
                            <p:childTnLst>
                              <p:par>
                                <p:cTn id="30" presetID="22" presetClass="entr" presetSubtype="8" fill="hold" grpId="0" nodeType="afterEffect">
                                  <p:stCondLst>
                                    <p:cond delay="25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7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3" grpId="0" animBg="1"/>
      <p:bldP spid="242694" grpId="0" autoUpdateAnimBg="0"/>
      <p:bldP spid="242695" grpId="0" animBg="1"/>
      <p:bldP spid="242703" grpId="0" animBg="1"/>
      <p:bldP spid="2" grpId="0"/>
      <p:bldP spid="2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6" name="Rectangle 4"/>
          <p:cNvSpPr>
            <a:spLocks noChangeArrowheads="1"/>
          </p:cNvSpPr>
          <p:nvPr/>
        </p:nvSpPr>
        <p:spPr bwMode="auto">
          <a:xfrm>
            <a:off x="567471" y="1071551"/>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r>
              <a:rPr lang="en-US" sz="2400" b="1" dirty="0">
                <a:latin typeface="+mn-lt"/>
              </a:rPr>
              <a:t> </a:t>
            </a:r>
          </a:p>
        </p:txBody>
      </p:sp>
      <p:sp>
        <p:nvSpPr>
          <p:cNvPr id="243717" name="Rectangle 5"/>
          <p:cNvSpPr>
            <a:spLocks noChangeArrowheads="1"/>
          </p:cNvSpPr>
          <p:nvPr/>
        </p:nvSpPr>
        <p:spPr bwMode="auto">
          <a:xfrm>
            <a:off x="685800" y="1691151"/>
            <a:ext cx="7772400" cy="401042"/>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Interval Estimate</a:t>
            </a:r>
          </a:p>
        </p:txBody>
      </p:sp>
      <mc:AlternateContent xmlns:mc="http://schemas.openxmlformats.org/markup-compatibility/2006" xmlns:a14="http://schemas.microsoft.com/office/drawing/2010/main">
        <mc:Choice Requires="a14">
          <p:sp>
            <p:nvSpPr>
              <p:cNvPr id="7" name="TextBox 6"/>
              <p:cNvSpPr txBox="1"/>
              <p:nvPr/>
            </p:nvSpPr>
            <p:spPr>
              <a:xfrm>
                <a:off x="2233735" y="2185426"/>
                <a:ext cx="4617867"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r>
                        <a:rPr lang="en-US" sz="1805" i="1">
                          <a:latin typeface="Cambria Math"/>
                          <a:ea typeface="Cambria Math"/>
                        </a:rPr>
                        <m:t>±</m:t>
                      </m:r>
                      <m:sSub>
                        <m:sSubPr>
                          <m:ctrlPr>
                            <a:rPr lang="en-US" sz="1805" i="1">
                              <a:latin typeface="Cambria Math" panose="02040503050406030204" pitchFamily="18" charset="0"/>
                            </a:rPr>
                          </m:ctrlPr>
                        </m:sSubPr>
                        <m:e>
                          <m:r>
                            <a:rPr lang="en-US" sz="1805" i="1">
                              <a:latin typeface="Cambria Math"/>
                            </a:rPr>
                            <m:t>𝑧</m:t>
                          </m:r>
                        </m:e>
                        <m:sub>
                          <m:r>
                            <a:rPr lang="en-US" sz="1805" i="1">
                              <a:latin typeface="Cambria Math"/>
                              <a:ea typeface="Cambria Math"/>
                            </a:rPr>
                            <m:t>𝛼</m:t>
                          </m:r>
                          <m:r>
                            <a:rPr lang="en-US" sz="1805" i="1">
                              <a:latin typeface="Cambria Math"/>
                              <a:ea typeface="Cambria Math"/>
                            </a:rPr>
                            <m:t>/2</m:t>
                          </m:r>
                        </m:sub>
                      </m:sSub>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 (1−</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r>
                                <a:rPr lang="en-US" sz="1805" i="1">
                                  <a:latin typeface="Cambria Math"/>
                                </a:rPr>
                                <m:t> (1−</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r>
                                <a:rPr lang="en-US" sz="1805" i="1">
                                  <a:latin typeface="Cambria Math"/>
                                </a:rPr>
                                <m:t>)</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33735" y="2185426"/>
                <a:ext cx="4617867" cy="913007"/>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34882624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43717"/>
                                        </p:tgtEl>
                                        <p:attrNameLst>
                                          <p:attrName>style.visibility</p:attrName>
                                        </p:attrNameLst>
                                      </p:cBhvr>
                                      <p:to>
                                        <p:strVal val="visible"/>
                                      </p:to>
                                    </p:set>
                                    <p:animEffect transition="in" filter="slide(fromLeft)">
                                      <p:cBhvr>
                                        <p:cTn id="7" dur="500"/>
                                        <p:tgtEl>
                                          <p:spTgt spid="243717"/>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utoUpdateAnimBg="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ChangeArrowheads="1"/>
          </p:cNvSpPr>
          <p:nvPr/>
        </p:nvSpPr>
        <p:spPr bwMode="auto">
          <a:xfrm>
            <a:off x="1128714" y="2086225"/>
            <a:ext cx="7334250" cy="1778349"/>
          </a:xfrm>
          <a:prstGeom prst="rect">
            <a:avLst/>
          </a:prstGeom>
          <a:noFill/>
          <a:ln w="12700">
            <a:noFill/>
            <a:miter lim="800000"/>
            <a:headEnd/>
            <a:tailEnd/>
          </a:ln>
          <a:effectLst/>
        </p:spPr>
        <p:txBody>
          <a:bodyPr lIns="68034" tIns="33420" rIns="68034" bIns="33420"/>
          <a:lstStyle/>
          <a:p>
            <a:pPr>
              <a:spcBef>
                <a:spcPct val="20000"/>
              </a:spcBef>
              <a:buClr>
                <a:srgbClr val="66FFFF"/>
              </a:buClr>
              <a:buSzPct val="75000"/>
            </a:pPr>
            <a:r>
              <a:rPr lang="en-US" sz="1805" dirty="0">
                <a:latin typeface="+mn-lt"/>
              </a:rPr>
              <a:t>Market Research Associates is conducting research to evaluate the effectiveness of a client’s new advertising campaign.  Before the new campaign began, a telephone survey of 150 households in the test market</a:t>
            </a:r>
          </a:p>
          <a:p>
            <a:pPr marL="257827" indent="-257827">
              <a:spcBef>
                <a:spcPct val="20000"/>
              </a:spcBef>
              <a:buClr>
                <a:srgbClr val="66FFFF"/>
              </a:buClr>
              <a:buSzPct val="75000"/>
            </a:pPr>
            <a:r>
              <a:rPr lang="en-US" sz="1805" dirty="0">
                <a:latin typeface="+mn-lt"/>
              </a:rPr>
              <a:t>area showed 60 households “aware” of the client’s product.</a:t>
            </a:r>
          </a:p>
          <a:p>
            <a:pPr>
              <a:lnSpc>
                <a:spcPct val="90000"/>
              </a:lnSpc>
              <a:spcBef>
                <a:spcPct val="20000"/>
              </a:spcBef>
              <a:buClr>
                <a:srgbClr val="66FFFF"/>
              </a:buClr>
              <a:buSzPct val="75000"/>
            </a:pPr>
            <a:endParaRPr lang="en-US" sz="1805" dirty="0">
              <a:latin typeface="+mn-lt"/>
            </a:endParaRPr>
          </a:p>
          <a:p>
            <a:pPr>
              <a:lnSpc>
                <a:spcPct val="90000"/>
              </a:lnSpc>
              <a:spcBef>
                <a:spcPct val="20000"/>
              </a:spcBef>
              <a:buClr>
                <a:srgbClr val="66FFFF"/>
              </a:buClr>
              <a:buSzPct val="75000"/>
            </a:pPr>
            <a:r>
              <a:rPr lang="en-US" sz="1805" dirty="0">
                <a:latin typeface="+mn-lt"/>
              </a:rPr>
              <a:t>The new campaign has been initiated with TV and newspaper advertisements running for three weeks.</a:t>
            </a:r>
          </a:p>
          <a:p>
            <a:pPr marL="257827" indent="-257827">
              <a:lnSpc>
                <a:spcPct val="90000"/>
              </a:lnSpc>
              <a:spcBef>
                <a:spcPct val="20000"/>
              </a:spcBef>
              <a:buClr>
                <a:srgbClr val="66FFFF"/>
              </a:buClr>
              <a:buSzPct val="75000"/>
            </a:pPr>
            <a:r>
              <a:rPr lang="en-US" sz="1805" dirty="0">
                <a:latin typeface="+mn-lt"/>
              </a:rPr>
              <a:t>  </a:t>
            </a:r>
          </a:p>
        </p:txBody>
      </p:sp>
      <p:sp>
        <p:nvSpPr>
          <p:cNvPr id="244742" name="Rectangle 6"/>
          <p:cNvSpPr>
            <a:spLocks noChangeArrowheads="1"/>
          </p:cNvSpPr>
          <p:nvPr/>
        </p:nvSpPr>
        <p:spPr bwMode="auto">
          <a:xfrm>
            <a:off x="685800" y="1691151"/>
            <a:ext cx="7772400" cy="401042"/>
          </a:xfrm>
          <a:prstGeom prst="rect">
            <a:avLst/>
          </a:prstGeom>
          <a:noFill/>
          <a:ln w="12700">
            <a:noFill/>
            <a:miter lim="800000"/>
            <a:headEnd/>
            <a:tailEnd/>
          </a:ln>
          <a:effectLst/>
        </p:spPr>
        <p:txBody>
          <a:bodyPr lIns="68034" tIns="33420" rIns="68034" bIns="33420"/>
          <a:lstStyle/>
          <a:p>
            <a:pPr>
              <a:spcBef>
                <a:spcPct val="20000"/>
              </a:spcBef>
              <a:buSzPct val="100000"/>
            </a:pPr>
            <a:r>
              <a:rPr lang="en-US" sz="2000" b="1" dirty="0">
                <a:latin typeface="+mn-lt"/>
              </a:rPr>
              <a:t>Example:  Market Research Associates</a:t>
            </a:r>
          </a:p>
        </p:txBody>
      </p:sp>
      <p:sp>
        <p:nvSpPr>
          <p:cNvPr id="244744" name="Text Box 8"/>
          <p:cNvSpPr txBox="1">
            <a:spLocks noChangeArrowheads="1"/>
          </p:cNvSpPr>
          <p:nvPr/>
        </p:nvSpPr>
        <p:spPr bwMode="auto">
          <a:xfrm>
            <a:off x="1190625" y="3957756"/>
            <a:ext cx="473206" cy="342338"/>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1805" dirty="0">
                <a:effectLst>
                  <a:outerShdw blurRad="38100" dist="38100" dir="2700000" algn="tl">
                    <a:srgbClr val="000000"/>
                  </a:outerShdw>
                </a:effectLst>
                <a:latin typeface="Book Antiqua" pitchFamily="18" charset="0"/>
              </a:rPr>
              <a:t>     </a:t>
            </a:r>
            <a:endParaRPr lang="en-US" sz="1805" dirty="0">
              <a:latin typeface="+mn-lt"/>
            </a:endParaRPr>
          </a:p>
        </p:txBody>
      </p:sp>
      <p:sp>
        <p:nvSpPr>
          <p:cNvPr id="7" name="Rectangle 4"/>
          <p:cNvSpPr>
            <a:spLocks noChangeArrowheads="1"/>
          </p:cNvSpPr>
          <p:nvPr/>
        </p:nvSpPr>
        <p:spPr bwMode="auto">
          <a:xfrm>
            <a:off x="549886" y="967247"/>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r>
              <a:rPr lang="en-US" sz="2400" b="1" dirty="0">
                <a:latin typeface="+mn-lt"/>
              </a:rPr>
              <a:t> </a:t>
            </a:r>
          </a:p>
        </p:txBody>
      </p:sp>
    </p:spTree>
    <p:extLst>
      <p:ext uri="{BB962C8B-B14F-4D97-AF65-F5344CB8AC3E}">
        <p14:creationId xmlns:p14="http://schemas.microsoft.com/office/powerpoint/2010/main" val="316615044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4739"/>
                                        </p:tgtEl>
                                        <p:attrNameLst>
                                          <p:attrName>style.visibility</p:attrName>
                                        </p:attrNameLst>
                                      </p:cBhvr>
                                      <p:to>
                                        <p:strVal val="visible"/>
                                      </p:to>
                                    </p:set>
                                    <p:animEffect transition="in" filter="blinds(horizontal)">
                                      <p:cBhvr>
                                        <p:cTn id="7" dur="500"/>
                                        <p:tgtEl>
                                          <p:spTgt spid="244739"/>
                                        </p:tgtEl>
                                      </p:cBhvr>
                                    </p:animEffect>
                                  </p:childTnLst>
                                </p:cTn>
                              </p:par>
                            </p:childTnLst>
                          </p:cTn>
                        </p:par>
                        <p:par>
                          <p:cTn id="8" fill="hold">
                            <p:stCondLst>
                              <p:cond delay="500"/>
                            </p:stCondLst>
                            <p:childTnLst>
                              <p:par>
                                <p:cTn id="9" presetID="3" presetClass="entr" presetSubtype="10" fill="hold" grpId="0" nodeType="afterEffect">
                                  <p:stCondLst>
                                    <p:cond delay="5000"/>
                                  </p:stCondLst>
                                  <p:childTnLst>
                                    <p:set>
                                      <p:cBhvr>
                                        <p:cTn id="10" dur="1" fill="hold">
                                          <p:stCondLst>
                                            <p:cond delay="0"/>
                                          </p:stCondLst>
                                        </p:cTn>
                                        <p:tgtEl>
                                          <p:spTgt spid="244744"/>
                                        </p:tgtEl>
                                        <p:attrNameLst>
                                          <p:attrName>style.visibility</p:attrName>
                                        </p:attrNameLst>
                                      </p:cBhvr>
                                      <p:to>
                                        <p:strVal val="visible"/>
                                      </p:to>
                                    </p:set>
                                    <p:animEffect transition="in" filter="blinds(horizontal)">
                                      <p:cBhvr>
                                        <p:cTn id="11" dur="500"/>
                                        <p:tgtEl>
                                          <p:spTgt spid="244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autoUpdateAnimBg="0"/>
      <p:bldP spid="244744"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ChangeArrowheads="1"/>
          </p:cNvSpPr>
          <p:nvPr/>
        </p:nvSpPr>
        <p:spPr bwMode="auto">
          <a:xfrm>
            <a:off x="981741" y="2100548"/>
            <a:ext cx="7362448" cy="1133629"/>
          </a:xfrm>
          <a:prstGeom prst="rect">
            <a:avLst/>
          </a:prstGeom>
          <a:noFill/>
          <a:ln w="12700">
            <a:noFill/>
            <a:miter lim="800000"/>
            <a:headEnd/>
            <a:tailEnd/>
          </a:ln>
          <a:effectLst/>
        </p:spPr>
        <p:txBody>
          <a:bodyPr lIns="68034" tIns="33420" rIns="68034" bIns="33420"/>
          <a:lstStyle/>
          <a:p>
            <a:pPr>
              <a:lnSpc>
                <a:spcPct val="90000"/>
              </a:lnSpc>
              <a:spcBef>
                <a:spcPct val="20000"/>
              </a:spcBef>
              <a:buClr>
                <a:srgbClr val="66FFFF"/>
              </a:buClr>
              <a:buSzPct val="75000"/>
            </a:pPr>
            <a:r>
              <a:rPr lang="en-US" sz="1805" dirty="0">
                <a:latin typeface="+mn-lt"/>
              </a:rPr>
              <a:t>A survey conducted immediately after the new campaign showed 120 of 250 households “aware” of the client’s product. Does the data support the position that the advertising campaign has provided an increased awareness of the client’s product?</a:t>
            </a:r>
          </a:p>
          <a:p>
            <a:pPr marL="257827" indent="-257827">
              <a:lnSpc>
                <a:spcPct val="90000"/>
              </a:lnSpc>
              <a:spcBef>
                <a:spcPct val="20000"/>
              </a:spcBef>
              <a:buClr>
                <a:srgbClr val="66FFFF"/>
              </a:buClr>
              <a:buSzPct val="75000"/>
            </a:pPr>
            <a:endParaRPr lang="en-US" sz="1805" dirty="0">
              <a:latin typeface="+mn-lt"/>
            </a:endParaRPr>
          </a:p>
        </p:txBody>
      </p:sp>
      <p:sp>
        <p:nvSpPr>
          <p:cNvPr id="245766" name="Rectangle 6"/>
          <p:cNvSpPr>
            <a:spLocks noChangeArrowheads="1"/>
          </p:cNvSpPr>
          <p:nvPr/>
        </p:nvSpPr>
        <p:spPr bwMode="auto">
          <a:xfrm>
            <a:off x="685800" y="1691151"/>
            <a:ext cx="7772400" cy="401042"/>
          </a:xfrm>
          <a:prstGeom prst="rect">
            <a:avLst/>
          </a:prstGeom>
          <a:noFill/>
          <a:ln w="12700">
            <a:noFill/>
            <a:miter lim="800000"/>
            <a:headEnd/>
            <a:tailEnd/>
          </a:ln>
          <a:effectLst/>
        </p:spPr>
        <p:txBody>
          <a:bodyPr lIns="68034" tIns="33420" rIns="68034" bIns="33420"/>
          <a:lstStyle/>
          <a:p>
            <a:pPr>
              <a:spcBef>
                <a:spcPct val="20000"/>
              </a:spcBef>
              <a:buSzPct val="100000"/>
            </a:pPr>
            <a:r>
              <a:rPr lang="en-US" sz="2000" b="1" dirty="0">
                <a:latin typeface="+mn-lt"/>
              </a:rPr>
              <a:t>Example:  Market Research Associates</a:t>
            </a:r>
          </a:p>
        </p:txBody>
      </p:sp>
      <p:sp>
        <p:nvSpPr>
          <p:cNvPr id="7" name="Rectangle 4"/>
          <p:cNvSpPr>
            <a:spLocks noChangeArrowheads="1"/>
          </p:cNvSpPr>
          <p:nvPr/>
        </p:nvSpPr>
        <p:spPr bwMode="auto">
          <a:xfrm>
            <a:off x="571789" y="1083023"/>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r>
              <a:rPr lang="en-US" sz="2400" b="1" dirty="0">
                <a:latin typeface="+mn-lt"/>
              </a:rPr>
              <a:t> </a:t>
            </a:r>
          </a:p>
        </p:txBody>
      </p:sp>
    </p:spTree>
    <p:extLst>
      <p:ext uri="{BB962C8B-B14F-4D97-AF65-F5344CB8AC3E}">
        <p14:creationId xmlns:p14="http://schemas.microsoft.com/office/powerpoint/2010/main" val="404541988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63"/>
                                        </p:tgtEl>
                                        <p:attrNameLst>
                                          <p:attrName>style.visibility</p:attrName>
                                        </p:attrNameLst>
                                      </p:cBhvr>
                                      <p:to>
                                        <p:strVal val="visible"/>
                                      </p:to>
                                    </p:set>
                                    <p:animEffect transition="in" filter="blinds(horizontal)">
                                      <p:cBhvr>
                                        <p:cTn id="7" dur="500"/>
                                        <p:tgtEl>
                                          <p:spTgt spid="245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626274" y="1166244"/>
            <a:ext cx="7772400" cy="507418"/>
          </a:xfrm>
          <a:prstGeom prst="rect">
            <a:avLst/>
          </a:prstGeom>
          <a:noFill/>
          <a:ln w="12700">
            <a:noFill/>
            <a:miter lim="800000"/>
            <a:headEnd/>
            <a:tailEnd/>
          </a:ln>
          <a:effectLst/>
        </p:spPr>
        <p:txBody>
          <a:bodyPr lIns="68034" tIns="33420" rIns="68034" bIns="33420" anchor="ctr"/>
          <a:lstStyle/>
          <a:p>
            <a:pPr algn="l"/>
            <a:r>
              <a:rPr lang="en-US" sz="2400" b="1" dirty="0">
                <a:latin typeface="+mn-lt"/>
              </a:rPr>
              <a:t>Point Estimator of the Difference Between Two Population Proportions</a:t>
            </a:r>
          </a:p>
        </p:txBody>
      </p:sp>
      <mc:AlternateContent xmlns:mc="http://schemas.openxmlformats.org/markup-compatibility/2006" xmlns:a14="http://schemas.microsoft.com/office/drawing/2010/main">
        <mc:Choice Requires="a14">
          <p:sp>
            <p:nvSpPr>
              <p:cNvPr id="246839" name="Rectangle 55"/>
              <p:cNvSpPr>
                <a:spLocks noChangeArrowheads="1"/>
              </p:cNvSpPr>
              <p:nvPr/>
            </p:nvSpPr>
            <p:spPr bwMode="auto">
              <a:xfrm>
                <a:off x="626274" y="3196749"/>
                <a:ext cx="7850762" cy="1246095"/>
              </a:xfrm>
              <a:prstGeom prst="rect">
                <a:avLst/>
              </a:prstGeom>
              <a:noFill/>
              <a:ln w="12700">
                <a:noFill/>
                <a:miter lim="800000"/>
                <a:headEnd/>
                <a:tailEnd/>
              </a:ln>
              <a:effectLst/>
            </p:spPr>
            <p:txBody>
              <a:bodyPr wrap="square" anchor="ctr"/>
              <a:lstStyle/>
              <a:p>
                <a:pPr marL="687537" indent="-687537">
                  <a:spcBef>
                    <a:spcPct val="20000"/>
                  </a:spcBef>
                  <a:buClr>
                    <a:srgbClr val="66FFFF"/>
                  </a:buClr>
                  <a:buSzPct val="75000"/>
                </a:pPr>
                <a:r>
                  <a:rPr lang="en-US" dirty="0">
                    <a:latin typeface="+mn-lt"/>
                  </a:rPr>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𝑝</m:t>
                            </m:r>
                          </m:e>
                        </m:acc>
                      </m:e>
                      <m:sub>
                        <m:r>
                          <a:rPr lang="en-US" i="1">
                            <a:latin typeface="Cambria Math"/>
                          </a:rPr>
                          <m:t>1</m:t>
                        </m:r>
                      </m:sub>
                    </m:sSub>
                    <m:r>
                      <a:rPr lang="en-US" i="1">
                        <a:latin typeface="Cambria Math"/>
                      </a:rPr>
                      <m:t> </m:t>
                    </m:r>
                  </m:oMath>
                </a14:m>
                <a:r>
                  <a:rPr lang="en-US" dirty="0">
                    <a:latin typeface="+mn-lt"/>
                  </a:rPr>
                  <a:t>= sample proportion of households “aware” of the product after the new campaign</a:t>
                </a:r>
              </a:p>
              <a:p>
                <a:pPr marL="687537" indent="-687537">
                  <a:spcBef>
                    <a:spcPct val="20000"/>
                  </a:spcBef>
                  <a:buClr>
                    <a:srgbClr val="66FFFF"/>
                  </a:buClr>
                  <a:buSzPct val="75000"/>
                </a:pPr>
                <a:r>
                  <a:rPr lang="en-US" dirty="0">
                    <a:latin typeface="+mn-lt"/>
                  </a:rPr>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𝑝</m:t>
                            </m:r>
                          </m:e>
                        </m:acc>
                      </m:e>
                      <m:sub>
                        <m:r>
                          <a:rPr lang="en-US" i="1">
                            <a:latin typeface="Cambria Math"/>
                          </a:rPr>
                          <m:t>2</m:t>
                        </m:r>
                      </m:sub>
                    </m:sSub>
                    <m:r>
                      <a:rPr lang="en-US" i="1">
                        <a:latin typeface="Cambria Math"/>
                      </a:rPr>
                      <m:t> </m:t>
                    </m:r>
                  </m:oMath>
                </a14:m>
                <a:r>
                  <a:rPr lang="en-US" dirty="0">
                    <a:latin typeface="+mn-lt"/>
                  </a:rPr>
                  <a:t>= sample proportion of households “aware” of the product before the new campaign</a:t>
                </a:r>
              </a:p>
            </p:txBody>
          </p:sp>
        </mc:Choice>
        <mc:Fallback xmlns="">
          <p:sp>
            <p:nvSpPr>
              <p:cNvPr id="246839" name="Rectangle 55"/>
              <p:cNvSpPr>
                <a:spLocks noRot="1" noChangeAspect="1" noMove="1" noResize="1" noEditPoints="1" noAdjustHandles="1" noChangeArrowheads="1" noChangeShapeType="1" noTextEdit="1"/>
              </p:cNvSpPr>
              <p:nvPr/>
            </p:nvSpPr>
            <p:spPr bwMode="auto">
              <a:xfrm>
                <a:off x="626274" y="3196749"/>
                <a:ext cx="7850762" cy="1246095"/>
              </a:xfrm>
              <a:prstGeom prst="rect">
                <a:avLst/>
              </a:prstGeom>
              <a:blipFill>
                <a:blip r:embed="rId3"/>
                <a:stretch>
                  <a:fillRect t="-2439" b="-7805"/>
                </a:stretch>
              </a:blipFill>
              <a:ln w="12700">
                <a:noFill/>
                <a:miter lim="800000"/>
                <a:headEnd/>
                <a:tailEnd/>
              </a:ln>
              <a:effectLst/>
            </p:spPr>
            <p:txBody>
              <a:bodyPr/>
              <a:lstStyle/>
              <a:p>
                <a:r>
                  <a:rPr lang="en-US">
                    <a:noFill/>
                  </a:rPr>
                  <a:t> </a:t>
                </a:r>
              </a:p>
            </p:txBody>
          </p:sp>
        </mc:Fallback>
      </mc:AlternateContent>
      <p:sp>
        <p:nvSpPr>
          <p:cNvPr id="246842" name="Rectangle 58"/>
          <p:cNvSpPr>
            <a:spLocks noChangeArrowheads="1"/>
          </p:cNvSpPr>
          <p:nvPr/>
        </p:nvSpPr>
        <p:spPr bwMode="auto">
          <a:xfrm>
            <a:off x="857251" y="1945300"/>
            <a:ext cx="7600950" cy="1303387"/>
          </a:xfrm>
          <a:prstGeom prst="rect">
            <a:avLst/>
          </a:prstGeom>
          <a:noFill/>
          <a:ln w="12700">
            <a:noFill/>
            <a:miter lim="800000"/>
            <a:headEnd/>
            <a:tailEnd/>
          </a:ln>
          <a:effectLst/>
        </p:spPr>
        <p:txBody>
          <a:bodyPr wrap="square" anchor="ctr"/>
          <a:lstStyle/>
          <a:p>
            <a:pPr marL="471489" indent="-471489">
              <a:spcBef>
                <a:spcPct val="20000"/>
              </a:spcBef>
              <a:buClr>
                <a:srgbClr val="66FFFF"/>
              </a:buClr>
              <a:buSzPct val="75000"/>
            </a:pPr>
            <a:r>
              <a:rPr lang="en-US" i="1" dirty="0">
                <a:latin typeface="+mn-lt"/>
              </a:rPr>
              <a:t> p</a:t>
            </a:r>
            <a:r>
              <a:rPr lang="en-US" baseline="-25000" dirty="0">
                <a:latin typeface="+mn-lt"/>
              </a:rPr>
              <a:t>1</a:t>
            </a:r>
            <a:r>
              <a:rPr lang="en-US" dirty="0">
                <a:latin typeface="+mn-lt"/>
              </a:rPr>
              <a:t> = proportion of the population of households “aware” of the product after the new campaign</a:t>
            </a:r>
          </a:p>
          <a:p>
            <a:pPr marL="471489" indent="-471489">
              <a:spcBef>
                <a:spcPct val="20000"/>
              </a:spcBef>
              <a:buClr>
                <a:srgbClr val="66FFFF"/>
              </a:buClr>
              <a:buSzPct val="75000"/>
            </a:pPr>
            <a:r>
              <a:rPr lang="en-US" dirty="0">
                <a:latin typeface="+mn-lt"/>
              </a:rPr>
              <a:t> </a:t>
            </a:r>
            <a:r>
              <a:rPr lang="en-US" i="1" dirty="0">
                <a:latin typeface="+mn-lt"/>
              </a:rPr>
              <a:t>p</a:t>
            </a:r>
            <a:r>
              <a:rPr lang="en-US" i="1" baseline="-25000" dirty="0">
                <a:latin typeface="+mn-lt"/>
              </a:rPr>
              <a:t>2</a:t>
            </a:r>
            <a:r>
              <a:rPr lang="en-US" dirty="0">
                <a:latin typeface="+mn-lt"/>
              </a:rPr>
              <a:t> = proportion of the population of households “aware” of the product before the new campaign</a:t>
            </a:r>
          </a:p>
        </p:txBody>
      </p:sp>
      <mc:AlternateContent xmlns:mc="http://schemas.openxmlformats.org/markup-compatibility/2006" xmlns:a14="http://schemas.microsoft.com/office/drawing/2010/main">
        <mc:Choice Requires="a14">
          <p:sp>
            <p:nvSpPr>
              <p:cNvPr id="13" name="TextBox 12"/>
              <p:cNvSpPr txBox="1"/>
              <p:nvPr/>
            </p:nvSpPr>
            <p:spPr>
              <a:xfrm>
                <a:off x="2543945" y="4441882"/>
                <a:ext cx="4262192" cy="6142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r>
                        <a:rPr lang="en-US" sz="1805" i="1">
                          <a:latin typeface="Cambria Math"/>
                        </a:rPr>
                        <m:t>=</m:t>
                      </m:r>
                      <m:f>
                        <m:fPr>
                          <m:ctrlPr>
                            <a:rPr lang="en-US" sz="1805" i="1">
                              <a:latin typeface="Cambria Math" panose="02040503050406030204" pitchFamily="18" charset="0"/>
                            </a:rPr>
                          </m:ctrlPr>
                        </m:fPr>
                        <m:num>
                          <m:r>
                            <a:rPr lang="en-US" sz="1805" i="1">
                              <a:latin typeface="Cambria Math"/>
                            </a:rPr>
                            <m:t>120</m:t>
                          </m:r>
                        </m:num>
                        <m:den>
                          <m:r>
                            <a:rPr lang="en-US" sz="1805" i="1">
                              <a:latin typeface="Cambria Math"/>
                            </a:rPr>
                            <m:t>250</m:t>
                          </m:r>
                        </m:den>
                      </m:f>
                      <m:r>
                        <a:rPr lang="en-US" sz="1805" i="1">
                          <a:latin typeface="Cambria Math"/>
                        </a:rPr>
                        <m:t>−</m:t>
                      </m:r>
                      <m:f>
                        <m:fPr>
                          <m:ctrlPr>
                            <a:rPr lang="en-US" sz="1805" i="1">
                              <a:latin typeface="Cambria Math" panose="02040503050406030204" pitchFamily="18" charset="0"/>
                            </a:rPr>
                          </m:ctrlPr>
                        </m:fPr>
                        <m:num>
                          <m:r>
                            <a:rPr lang="en-US" sz="1805" i="1">
                              <a:latin typeface="Cambria Math"/>
                            </a:rPr>
                            <m:t>60</m:t>
                          </m:r>
                        </m:num>
                        <m:den>
                          <m:r>
                            <a:rPr lang="en-US" sz="1805" i="1">
                              <a:latin typeface="Cambria Math"/>
                            </a:rPr>
                            <m:t>150</m:t>
                          </m:r>
                        </m:den>
                      </m:f>
                      <m:r>
                        <a:rPr lang="en-US" sz="1805" i="1">
                          <a:latin typeface="Cambria Math"/>
                        </a:rPr>
                        <m:t>=.48−.40=   .08</m:t>
                      </m:r>
                    </m:oMath>
                  </m:oMathPara>
                </a14:m>
                <a:endParaRPr lang="en-US" sz="1805" dirty="0">
                  <a:latin typeface="+mn-lt"/>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543945" y="4441882"/>
                <a:ext cx="4262192" cy="614207"/>
              </a:xfrm>
              <a:prstGeom prst="rect">
                <a:avLst/>
              </a:prstGeom>
              <a:blipFill>
                <a:blip r:embed="rId4"/>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68878732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6842"/>
                                        </p:tgtEl>
                                        <p:attrNameLst>
                                          <p:attrName>style.visibility</p:attrName>
                                        </p:attrNameLst>
                                      </p:cBhvr>
                                      <p:to>
                                        <p:strVal val="visible"/>
                                      </p:to>
                                    </p:set>
                                    <p:animEffect transition="in" filter="blinds(horizontal)">
                                      <p:cBhvr>
                                        <p:cTn id="7" dur="500"/>
                                        <p:tgtEl>
                                          <p:spTgt spid="2468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6839"/>
                                        </p:tgtEl>
                                        <p:attrNameLst>
                                          <p:attrName>style.visibility</p:attrName>
                                        </p:attrNameLst>
                                      </p:cBhvr>
                                      <p:to>
                                        <p:strVal val="visible"/>
                                      </p:to>
                                    </p:set>
                                    <p:animEffect transition="in" filter="blinds(horizontal)">
                                      <p:cBhvr>
                                        <p:cTn id="12" dur="500"/>
                                        <p:tgtEl>
                                          <p:spTgt spid="2468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39" grpId="0"/>
      <p:bldP spid="246842" grpId="0" autoUpdateAnimBg="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687389" y="1686376"/>
            <a:ext cx="3113087" cy="472657"/>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Expected Value</a:t>
            </a:r>
            <a:endParaRPr lang="en-US" sz="3008" dirty="0">
              <a:latin typeface="+mn-lt"/>
            </a:endParaRPr>
          </a:p>
        </p:txBody>
      </p:sp>
      <mc:AlternateContent xmlns:mc="http://schemas.openxmlformats.org/markup-compatibility/2006" xmlns:a14="http://schemas.microsoft.com/office/drawing/2010/main">
        <mc:Choice Requires="a14">
          <p:sp>
            <p:nvSpPr>
              <p:cNvPr id="198659" name="Rectangle 3"/>
              <p:cNvSpPr>
                <a:spLocks noChangeArrowheads="1"/>
              </p:cNvSpPr>
              <p:nvPr/>
            </p:nvSpPr>
            <p:spPr bwMode="auto">
              <a:xfrm>
                <a:off x="538651" y="1004189"/>
                <a:ext cx="7772400" cy="483399"/>
              </a:xfrm>
              <a:prstGeom prst="rect">
                <a:avLst/>
              </a:prstGeom>
              <a:noFill/>
              <a:ln w="12700">
                <a:noFill/>
                <a:miter lim="800000"/>
                <a:headEnd/>
                <a:tailEnd/>
              </a:ln>
              <a:effectLst/>
            </p:spPr>
            <p:txBody>
              <a:bodyPr lIns="68034" tIns="33420" rIns="68034" bIns="33420" anchor="ctr"/>
              <a:lstStyle/>
              <a:p>
                <a:pPr algn="l"/>
                <a:r>
                  <a:rPr lang="en-US" sz="2400" b="1" dirty="0">
                    <a:latin typeface="+mn-lt"/>
                  </a:rPr>
                  <a:t>Sampling Distribution of </a:t>
                </a:r>
                <a14:m>
                  <m:oMath xmlns:m="http://schemas.openxmlformats.org/officeDocument/2006/math">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𝟏</m:t>
                        </m:r>
                      </m:sub>
                    </m:sSub>
                    <m:r>
                      <a:rPr lang="en-US" sz="2400" b="1" i="1">
                        <a:latin typeface="Cambria Math"/>
                      </a:rPr>
                      <m:t>−</m:t>
                    </m:r>
                    <m:sSub>
                      <m:sSubPr>
                        <m:ctrlPr>
                          <a:rPr lang="en-US" sz="2400" b="1" i="1">
                            <a:latin typeface="Cambria Math" panose="02040503050406030204" pitchFamily="18" charset="0"/>
                          </a:rPr>
                        </m:ctrlPr>
                      </m:sSubPr>
                      <m:e>
                        <m:acc>
                          <m:accPr>
                            <m:chr m:val="̅"/>
                            <m:ctrlPr>
                              <a:rPr lang="en-US" sz="2400" b="1" i="1">
                                <a:latin typeface="Cambria Math" panose="02040503050406030204" pitchFamily="18" charset="0"/>
                              </a:rPr>
                            </m:ctrlPr>
                          </m:accPr>
                          <m:e>
                            <m:r>
                              <a:rPr lang="en-US" sz="2400" b="1" i="1">
                                <a:latin typeface="Cambria Math"/>
                              </a:rPr>
                              <m:t>𝒙</m:t>
                            </m:r>
                          </m:e>
                        </m:acc>
                      </m:e>
                      <m:sub>
                        <m:r>
                          <a:rPr lang="en-US" sz="2400" b="1" i="1">
                            <a:latin typeface="Cambria Math"/>
                          </a:rPr>
                          <m:t>𝟐</m:t>
                        </m:r>
                      </m:sub>
                    </m:sSub>
                  </m:oMath>
                </a14:m>
                <a:endParaRPr lang="en-US" sz="2406" b="1" dirty="0">
                  <a:latin typeface="+mn-lt"/>
                </a:endParaRPr>
              </a:p>
            </p:txBody>
          </p:sp>
        </mc:Choice>
        <mc:Fallback xmlns="">
          <p:sp>
            <p:nvSpPr>
              <p:cNvPr id="198659" name="Rectangle 3"/>
              <p:cNvSpPr>
                <a:spLocks noRot="1" noChangeAspect="1" noMove="1" noResize="1" noEditPoints="1" noAdjustHandles="1" noChangeArrowheads="1" noChangeShapeType="1" noTextEdit="1"/>
              </p:cNvSpPr>
              <p:nvPr/>
            </p:nvSpPr>
            <p:spPr bwMode="auto">
              <a:xfrm>
                <a:off x="538651" y="1004189"/>
                <a:ext cx="7772400" cy="483399"/>
              </a:xfrm>
              <a:prstGeom prst="rect">
                <a:avLst/>
              </a:prstGeom>
              <a:blipFill>
                <a:blip r:embed="rId3"/>
                <a:stretch>
                  <a:fillRect l="-1490" t="-7595" b="-26582"/>
                </a:stretch>
              </a:blipFill>
              <a:ln w="12700">
                <a:noFill/>
                <a:miter lim="800000"/>
                <a:headEnd/>
                <a:tailEnd/>
              </a:ln>
              <a:effectLst/>
            </p:spPr>
            <p:txBody>
              <a:bodyPr/>
              <a:lstStyle/>
              <a:p>
                <a:r>
                  <a:rPr lang="en-US">
                    <a:noFill/>
                  </a:rPr>
                  <a:t> </a:t>
                </a:r>
              </a:p>
            </p:txBody>
          </p:sp>
        </mc:Fallback>
      </mc:AlternateContent>
      <p:sp>
        <p:nvSpPr>
          <p:cNvPr id="198663" name="Rectangle 7"/>
          <p:cNvSpPr>
            <a:spLocks noChangeArrowheads="1"/>
          </p:cNvSpPr>
          <p:nvPr/>
        </p:nvSpPr>
        <p:spPr bwMode="auto">
          <a:xfrm>
            <a:off x="687388" y="2660336"/>
            <a:ext cx="5814084" cy="401042"/>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Standard Deviation (Standard Error)</a:t>
            </a:r>
          </a:p>
        </p:txBody>
      </p:sp>
      <p:sp>
        <p:nvSpPr>
          <p:cNvPr id="198666" name="Text Box 10"/>
          <p:cNvSpPr txBox="1">
            <a:spLocks noChangeArrowheads="1"/>
          </p:cNvSpPr>
          <p:nvPr/>
        </p:nvSpPr>
        <p:spPr bwMode="auto">
          <a:xfrm>
            <a:off x="1659571" y="4095571"/>
            <a:ext cx="4748864" cy="1258934"/>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1805" dirty="0">
                <a:latin typeface="+mn-lt"/>
              </a:rPr>
              <a:t>where:   </a:t>
            </a:r>
            <a:r>
              <a:rPr lang="en-US" sz="1805" i="1" dirty="0">
                <a:latin typeface="Symbol" panose="05050102010706020507" pitchFamily="18" charset="2"/>
              </a:rPr>
              <a:t></a:t>
            </a:r>
            <a:r>
              <a:rPr lang="en-US" sz="1805" baseline="-25000" dirty="0">
                <a:latin typeface="+mn-lt"/>
              </a:rPr>
              <a:t>1 </a:t>
            </a:r>
            <a:r>
              <a:rPr lang="en-US" sz="1805" dirty="0">
                <a:latin typeface="+mn-lt"/>
              </a:rPr>
              <a:t> = standard deviation of population 1</a:t>
            </a:r>
          </a:p>
          <a:p>
            <a:pPr algn="l">
              <a:lnSpc>
                <a:spcPct val="90000"/>
              </a:lnSpc>
              <a:spcBef>
                <a:spcPct val="20000"/>
              </a:spcBef>
              <a:buClr>
                <a:srgbClr val="66FFFF"/>
              </a:buClr>
              <a:buSzPct val="75000"/>
              <a:buFont typeface="Monotype Sorts" pitchFamily="2" charset="2"/>
              <a:buNone/>
            </a:pPr>
            <a:r>
              <a:rPr lang="en-US" sz="1805" dirty="0">
                <a:latin typeface="+mn-lt"/>
              </a:rPr>
              <a:t>                </a:t>
            </a:r>
            <a:r>
              <a:rPr lang="en-US" sz="1805" i="1" dirty="0">
                <a:latin typeface="Symbol" panose="05050102010706020507" pitchFamily="18" charset="2"/>
              </a:rPr>
              <a:t></a:t>
            </a:r>
            <a:r>
              <a:rPr lang="en-US" sz="1805" baseline="-25000" dirty="0">
                <a:latin typeface="+mn-lt"/>
              </a:rPr>
              <a:t>2 </a:t>
            </a:r>
            <a:r>
              <a:rPr lang="en-US" sz="1805" dirty="0">
                <a:latin typeface="+mn-lt"/>
              </a:rPr>
              <a:t> = standard deviation of population 2</a:t>
            </a:r>
          </a:p>
          <a:p>
            <a:pPr algn="l">
              <a:lnSpc>
                <a:spcPct val="90000"/>
              </a:lnSpc>
              <a:spcBef>
                <a:spcPct val="20000"/>
              </a:spcBef>
              <a:buClr>
                <a:srgbClr val="66FFFF"/>
              </a:buClr>
              <a:buSzPct val="75000"/>
              <a:buFont typeface="Monotype Sorts" pitchFamily="2" charset="2"/>
              <a:buNone/>
            </a:pPr>
            <a:r>
              <a:rPr lang="en-US" sz="1805" dirty="0">
                <a:latin typeface="+mn-lt"/>
              </a:rPr>
              <a:t>	    </a:t>
            </a:r>
            <a:r>
              <a:rPr lang="en-US" sz="1805" i="1" dirty="0">
                <a:latin typeface="+mn-lt"/>
              </a:rPr>
              <a:t>n</a:t>
            </a:r>
            <a:r>
              <a:rPr lang="en-US" sz="1805" baseline="-25000" dirty="0">
                <a:latin typeface="+mn-lt"/>
              </a:rPr>
              <a:t>1 </a:t>
            </a:r>
            <a:r>
              <a:rPr lang="en-US" sz="1805" dirty="0">
                <a:latin typeface="+mn-lt"/>
              </a:rPr>
              <a:t>= sample size from population 1</a:t>
            </a:r>
          </a:p>
          <a:p>
            <a:pPr algn="l">
              <a:lnSpc>
                <a:spcPct val="90000"/>
              </a:lnSpc>
              <a:spcBef>
                <a:spcPct val="20000"/>
              </a:spcBef>
              <a:buClr>
                <a:srgbClr val="66FFFF"/>
              </a:buClr>
              <a:buSzPct val="75000"/>
              <a:buFont typeface="Monotype Sorts" pitchFamily="2" charset="2"/>
              <a:buNone/>
            </a:pPr>
            <a:r>
              <a:rPr lang="en-US" sz="1805" dirty="0">
                <a:latin typeface="+mn-lt"/>
              </a:rPr>
              <a:t>	    </a:t>
            </a:r>
            <a:r>
              <a:rPr lang="en-US" sz="1805" i="1" dirty="0">
                <a:latin typeface="+mn-lt"/>
              </a:rPr>
              <a:t>n</a:t>
            </a:r>
            <a:r>
              <a:rPr lang="en-US" sz="1805" baseline="-25000" dirty="0">
                <a:latin typeface="+mn-lt"/>
              </a:rPr>
              <a:t>2</a:t>
            </a:r>
            <a:r>
              <a:rPr lang="en-US" sz="1805" dirty="0">
                <a:latin typeface="+mn-lt"/>
              </a:rPr>
              <a:t> = sample size from population 2</a:t>
            </a:r>
          </a:p>
        </p:txBody>
      </p:sp>
      <mc:AlternateContent xmlns:mc="http://schemas.openxmlformats.org/markup-compatibility/2006" xmlns:a14="http://schemas.microsoft.com/office/drawing/2010/main">
        <mc:Choice Requires="a14">
          <p:sp>
            <p:nvSpPr>
              <p:cNvPr id="2" name="TextBox 1"/>
              <p:cNvSpPr txBox="1"/>
              <p:nvPr/>
            </p:nvSpPr>
            <p:spPr>
              <a:xfrm>
                <a:off x="2696135" y="2039583"/>
                <a:ext cx="2208682" cy="370101"/>
              </a:xfrm>
              <a:prstGeom prst="rect">
                <a:avLst/>
              </a:prstGeom>
              <a:noFill/>
              <a:effectLst/>
            </p:spPr>
            <p:txBody>
              <a:bodyPr wrap="none" rtlCol="0">
                <a:spAutoFit/>
              </a:bodyPr>
              <a:lstStyle/>
              <a:p>
                <a14:m>
                  <m:oMath xmlns:m="http://schemas.openxmlformats.org/officeDocument/2006/math">
                    <m:r>
                      <a:rPr lang="en-US" sz="1805" i="1">
                        <a:latin typeface="Cambria Math"/>
                      </a:rPr>
                      <m:t>𝐸</m:t>
                    </m:r>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oMath>
                </a14:m>
                <a:r>
                  <a:rPr lang="en-US" sz="1805" dirty="0">
                    <a:latin typeface="+mn-lt"/>
                  </a:rPr>
                  <a:t>)</a:t>
                </a:r>
                <a14:m>
                  <m:oMath xmlns:m="http://schemas.openxmlformats.org/officeDocument/2006/math">
                    <m:r>
                      <a:rPr lang="en-US" sz="1805" i="1" dirty="0">
                        <a:latin typeface="Cambria Math"/>
                      </a:rPr>
                      <m:t>=</m:t>
                    </m:r>
                    <m:sSub>
                      <m:sSubPr>
                        <m:ctrlPr>
                          <a:rPr lang="en-US" sz="1805" i="1" dirty="0">
                            <a:latin typeface="Cambria Math" panose="02040503050406030204" pitchFamily="18" charset="0"/>
                          </a:rPr>
                        </m:ctrlPr>
                      </m:sSubPr>
                      <m:e>
                        <m:r>
                          <a:rPr lang="en-US" sz="1805" i="1" dirty="0">
                            <a:latin typeface="Cambria Math"/>
                            <a:ea typeface="Cambria Math"/>
                          </a:rPr>
                          <m:t>𝜇</m:t>
                        </m:r>
                      </m:e>
                      <m:sub>
                        <m:r>
                          <a:rPr lang="en-US" sz="1805" i="1" dirty="0">
                            <a:latin typeface="Cambria Math"/>
                          </a:rPr>
                          <m:t>1</m:t>
                        </m:r>
                      </m:sub>
                    </m:sSub>
                    <m:r>
                      <a:rPr lang="en-US" sz="1805" i="1" dirty="0">
                        <a:latin typeface="Cambria Math"/>
                      </a:rPr>
                      <m:t>−</m:t>
                    </m:r>
                    <m:sSub>
                      <m:sSubPr>
                        <m:ctrlPr>
                          <a:rPr lang="en-US" sz="1805" i="1" dirty="0">
                            <a:latin typeface="Cambria Math" panose="02040503050406030204" pitchFamily="18" charset="0"/>
                          </a:rPr>
                        </m:ctrlPr>
                      </m:sSubPr>
                      <m:e>
                        <m:r>
                          <a:rPr lang="en-US" sz="1805" i="1" dirty="0">
                            <a:latin typeface="Cambria Math"/>
                            <a:ea typeface="Cambria Math"/>
                          </a:rPr>
                          <m:t>𝜇</m:t>
                        </m:r>
                      </m:e>
                      <m:sub>
                        <m:r>
                          <a:rPr lang="en-US" sz="1805" i="1" dirty="0">
                            <a:latin typeface="Cambria Math"/>
                          </a:rPr>
                          <m:t>2</m:t>
                        </m:r>
                      </m:sub>
                    </m:sSub>
                  </m:oMath>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696135" y="2039583"/>
                <a:ext cx="2208682" cy="370101"/>
              </a:xfrm>
              <a:prstGeom prst="rect">
                <a:avLst/>
              </a:prstGeom>
              <a:blipFill>
                <a:blip r:embed="rId4"/>
                <a:stretch>
                  <a:fillRect t="-10000" b="-26667"/>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620961" y="3093079"/>
                <a:ext cx="2669705"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r>
                            <a:rPr lang="en-US" sz="1805" i="1">
                              <a:latin typeface="Cambria Math"/>
                              <a:ea typeface="Cambria Math"/>
                            </a:rPr>
                            <m:t>𝜎</m:t>
                          </m:r>
                        </m:e>
                        <m: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sub>
                      </m:sSub>
                      <m:r>
                        <a:rPr lang="en-US" sz="1805" i="1">
                          <a:latin typeface="Cambria Math"/>
                        </a:rPr>
                        <m:t>=</m:t>
                      </m:r>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620961" y="3093079"/>
                <a:ext cx="2669705" cy="913007"/>
              </a:xfrm>
              <a:prstGeom prst="rect">
                <a:avLst/>
              </a:prstGeom>
              <a:blipFill>
                <a:blip r:embed="rId5"/>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41159878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p:cTn id="7" dur="500" fill="hold"/>
                                        <p:tgtEl>
                                          <p:spTgt spid="198658"/>
                                        </p:tgtEl>
                                        <p:attrNameLst>
                                          <p:attrName>ppt_w</p:attrName>
                                        </p:attrNameLst>
                                      </p:cBhvr>
                                      <p:tavLst>
                                        <p:tav tm="0">
                                          <p:val>
                                            <p:strVal val="2/3*#ppt_w"/>
                                          </p:val>
                                        </p:tav>
                                        <p:tav tm="100000">
                                          <p:val>
                                            <p:strVal val="#ppt_w"/>
                                          </p:val>
                                        </p:tav>
                                      </p:tavLst>
                                    </p:anim>
                                    <p:anim calcmode="lin" valueType="num">
                                      <p:cBhvr>
                                        <p:cTn id="8" dur="500" fill="hold"/>
                                        <p:tgtEl>
                                          <p:spTgt spid="198658"/>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198663"/>
                                        </p:tgtEl>
                                        <p:attrNameLst>
                                          <p:attrName>style.visibility</p:attrName>
                                        </p:attrNameLst>
                                      </p:cBhvr>
                                      <p:to>
                                        <p:strVal val="visible"/>
                                      </p:to>
                                    </p:set>
                                    <p:anim calcmode="lin" valueType="num">
                                      <p:cBhvr>
                                        <p:cTn id="17" dur="500" fill="hold"/>
                                        <p:tgtEl>
                                          <p:spTgt spid="198663"/>
                                        </p:tgtEl>
                                        <p:attrNameLst>
                                          <p:attrName>ppt_w</p:attrName>
                                        </p:attrNameLst>
                                      </p:cBhvr>
                                      <p:tavLst>
                                        <p:tav tm="0">
                                          <p:val>
                                            <p:strVal val="2/3*#ppt_w"/>
                                          </p:val>
                                        </p:tav>
                                        <p:tav tm="100000">
                                          <p:val>
                                            <p:strVal val="#ppt_w"/>
                                          </p:val>
                                        </p:tav>
                                      </p:tavLst>
                                    </p:anim>
                                    <p:anim calcmode="lin" valueType="num">
                                      <p:cBhvr>
                                        <p:cTn id="18" dur="500" fill="hold"/>
                                        <p:tgtEl>
                                          <p:spTgt spid="198663"/>
                                        </p:tgtEl>
                                        <p:attrNameLst>
                                          <p:attrName>ppt_h</p:attrName>
                                        </p:attrNameLst>
                                      </p:cBhvr>
                                      <p:tavLst>
                                        <p:tav tm="0">
                                          <p:val>
                                            <p:strVal val="2/3*#ppt_h"/>
                                          </p:val>
                                        </p:tav>
                                        <p:tav tm="100000">
                                          <p:val>
                                            <p:strVal val="#ppt_h"/>
                                          </p:val>
                                        </p:tav>
                                      </p:tavLst>
                                    </p:anim>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750"/>
                                        <p:tgtEl>
                                          <p:spTgt spid="3"/>
                                        </p:tgtEl>
                                      </p:cBhvr>
                                    </p:animEffect>
                                  </p:childTnLst>
                                </p:cTn>
                              </p:par>
                            </p:childTnLst>
                          </p:cTn>
                        </p:par>
                        <p:par>
                          <p:cTn id="23" fill="hold">
                            <p:stCondLst>
                              <p:cond delay="1250"/>
                            </p:stCondLst>
                            <p:childTnLst>
                              <p:par>
                                <p:cTn id="24" presetID="3" presetClass="entr" presetSubtype="10" fill="hold" grpId="0" nodeType="afterEffect">
                                  <p:stCondLst>
                                    <p:cond delay="2000"/>
                                  </p:stCondLst>
                                  <p:childTnLst>
                                    <p:set>
                                      <p:cBhvr>
                                        <p:cTn id="25" dur="1" fill="hold">
                                          <p:stCondLst>
                                            <p:cond delay="0"/>
                                          </p:stCondLst>
                                        </p:cTn>
                                        <p:tgtEl>
                                          <p:spTgt spid="198666"/>
                                        </p:tgtEl>
                                        <p:attrNameLst>
                                          <p:attrName>style.visibility</p:attrName>
                                        </p:attrNameLst>
                                      </p:cBhvr>
                                      <p:to>
                                        <p:strVal val="visible"/>
                                      </p:to>
                                    </p:set>
                                    <p:animEffect transition="in" filter="blinds(horizontal)">
                                      <p:cBhvr>
                                        <p:cTn id="26" dur="500"/>
                                        <p:tgtEl>
                                          <p:spTgt spid="198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P spid="198663" grpId="0" autoUpdateAnimBg="0"/>
      <p:bldP spid="198666" grpId="0" autoUpdateAnimBg="0"/>
      <p:bldP spid="2" grpId="0"/>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ChangeArrowheads="1"/>
          </p:cNvSpPr>
          <p:nvPr/>
        </p:nvSpPr>
        <p:spPr bwMode="auto">
          <a:xfrm>
            <a:off x="3281363" y="3148151"/>
            <a:ext cx="2876550" cy="722114"/>
          </a:xfrm>
          <a:prstGeom prst="rect">
            <a:avLst/>
          </a:prstGeom>
          <a:noFill/>
          <a:ln w="12700">
            <a:noFill/>
            <a:miter lim="800000"/>
            <a:headEnd/>
            <a:tailEnd/>
          </a:ln>
          <a:effectLst/>
        </p:spPr>
        <p:txBody>
          <a:bodyPr lIns="68034" tIns="33420" rIns="68034" bIns="33420"/>
          <a:lstStyle/>
          <a:p>
            <a:pPr marL="39391" indent="-39391">
              <a:spcBef>
                <a:spcPct val="20000"/>
              </a:spcBef>
              <a:buClr>
                <a:srgbClr val="66FFFF"/>
              </a:buClr>
              <a:buSzPct val="75000"/>
            </a:pPr>
            <a:r>
              <a:rPr lang="en-US" sz="1805" dirty="0">
                <a:latin typeface="+mn-lt"/>
              </a:rPr>
              <a:t>.08 </a:t>
            </a:r>
            <a:r>
              <a:rPr lang="en-US" sz="1805" u="sng" dirty="0">
                <a:latin typeface="+mn-lt"/>
              </a:rPr>
              <a:t>+</a:t>
            </a:r>
            <a:r>
              <a:rPr lang="en-US" sz="1805" dirty="0">
                <a:latin typeface="+mn-lt"/>
              </a:rPr>
              <a:t> 1.96(.0510)</a:t>
            </a:r>
          </a:p>
          <a:p>
            <a:pPr marL="39391" indent="-39391">
              <a:spcBef>
                <a:spcPct val="20000"/>
              </a:spcBef>
              <a:buClr>
                <a:srgbClr val="66FFFF"/>
              </a:buClr>
              <a:buSzPct val="75000"/>
            </a:pPr>
            <a:r>
              <a:rPr lang="en-US" sz="1805" dirty="0">
                <a:latin typeface="+mn-lt"/>
              </a:rPr>
              <a:t>.08 </a:t>
            </a:r>
            <a:r>
              <a:rPr lang="en-US" sz="1805" u="sng" dirty="0">
                <a:latin typeface="+mn-lt"/>
              </a:rPr>
              <a:t>+</a:t>
            </a:r>
            <a:r>
              <a:rPr lang="en-US" sz="1805" dirty="0">
                <a:latin typeface="+mn-lt"/>
              </a:rPr>
              <a:t> .10</a:t>
            </a:r>
          </a:p>
        </p:txBody>
      </p:sp>
      <p:sp>
        <p:nvSpPr>
          <p:cNvPr id="247813" name="Rectangle 5"/>
          <p:cNvSpPr>
            <a:spLocks noChangeArrowheads="1"/>
          </p:cNvSpPr>
          <p:nvPr/>
        </p:nvSpPr>
        <p:spPr bwMode="auto">
          <a:xfrm>
            <a:off x="545123" y="1119830"/>
            <a:ext cx="7772400" cy="408204"/>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endParaRPr lang="en-US" sz="2400" b="1" dirty="0">
              <a:latin typeface="+mn-lt"/>
            </a:endParaRPr>
          </a:p>
        </p:txBody>
      </p:sp>
      <p:sp>
        <p:nvSpPr>
          <p:cNvPr id="247865" name="Rectangle 57"/>
          <p:cNvSpPr>
            <a:spLocks noChangeArrowheads="1"/>
          </p:cNvSpPr>
          <p:nvPr/>
        </p:nvSpPr>
        <p:spPr bwMode="auto">
          <a:xfrm>
            <a:off x="2015640" y="3763725"/>
            <a:ext cx="5980087" cy="973960"/>
          </a:xfrm>
          <a:prstGeom prst="rect">
            <a:avLst/>
          </a:prstGeom>
          <a:noFill/>
          <a:ln w="12700">
            <a:noFill/>
            <a:miter lim="800000"/>
            <a:headEnd/>
            <a:tailEnd/>
          </a:ln>
          <a:effectLst/>
        </p:spPr>
        <p:txBody>
          <a:bodyPr wrap="none" anchor="ctr"/>
          <a:lstStyle/>
          <a:p>
            <a:pPr algn="l"/>
            <a:r>
              <a:rPr lang="en-US" sz="1805" dirty="0">
                <a:latin typeface="+mn-lt"/>
              </a:rPr>
              <a:t>Hence, the 95% confidence interval for the difference in</a:t>
            </a:r>
          </a:p>
          <a:p>
            <a:pPr algn="l"/>
            <a:r>
              <a:rPr lang="en-US" sz="1805" dirty="0">
                <a:latin typeface="+mn-lt"/>
              </a:rPr>
              <a:t>before and after awareness of the product is -.02 to +.18.</a:t>
            </a:r>
          </a:p>
        </p:txBody>
      </p:sp>
      <p:sp>
        <p:nvSpPr>
          <p:cNvPr id="247866" name="Text Box 58"/>
          <p:cNvSpPr txBox="1">
            <a:spLocks noChangeArrowheads="1"/>
          </p:cNvSpPr>
          <p:nvPr/>
        </p:nvSpPr>
        <p:spPr bwMode="auto">
          <a:xfrm>
            <a:off x="3394384" y="1827105"/>
            <a:ext cx="2369623" cy="370101"/>
          </a:xfrm>
          <a:prstGeom prst="rect">
            <a:avLst/>
          </a:prstGeom>
          <a:noFill/>
          <a:ln w="12700">
            <a:noFill/>
            <a:miter lim="800000"/>
            <a:headEnd/>
            <a:tailEnd/>
          </a:ln>
          <a:effectLst/>
        </p:spPr>
        <p:txBody>
          <a:bodyPr wrap="none">
            <a:spAutoFit/>
          </a:bodyPr>
          <a:lstStyle/>
          <a:p>
            <a:r>
              <a:rPr lang="en-US" sz="1805" dirty="0">
                <a:latin typeface="+mn-lt"/>
              </a:rPr>
              <a:t>For </a:t>
            </a:r>
            <a:r>
              <a:rPr lang="en-US" sz="1805" i="1" dirty="0">
                <a:latin typeface="Symbol" panose="05050102010706020507" pitchFamily="18" charset="2"/>
              </a:rPr>
              <a:t></a:t>
            </a:r>
            <a:r>
              <a:rPr lang="en-US" sz="1805" i="1" dirty="0">
                <a:latin typeface="+mn-lt"/>
              </a:rPr>
              <a:t> </a:t>
            </a:r>
            <a:r>
              <a:rPr lang="en-US" sz="1805" dirty="0">
                <a:latin typeface="+mn-lt"/>
              </a:rPr>
              <a:t>= .05, </a:t>
            </a:r>
            <a:r>
              <a:rPr lang="en-US" sz="1805" i="1" dirty="0">
                <a:latin typeface="+mn-lt"/>
              </a:rPr>
              <a:t>z</a:t>
            </a:r>
            <a:r>
              <a:rPr lang="en-US" sz="1805" baseline="-25000" dirty="0">
                <a:latin typeface="+mn-lt"/>
              </a:rPr>
              <a:t>.025</a:t>
            </a:r>
            <a:r>
              <a:rPr lang="en-US" sz="1805" dirty="0">
                <a:latin typeface="+mn-lt"/>
              </a:rPr>
              <a:t> = 1.96:</a:t>
            </a:r>
          </a:p>
        </p:txBody>
      </p:sp>
      <mc:AlternateContent xmlns:mc="http://schemas.openxmlformats.org/markup-compatibility/2006" xmlns:a14="http://schemas.microsoft.com/office/drawing/2010/main">
        <mc:Choice Requires="a14">
          <p:sp>
            <p:nvSpPr>
              <p:cNvPr id="2" name="TextBox 1"/>
              <p:cNvSpPr txBox="1"/>
              <p:nvPr/>
            </p:nvSpPr>
            <p:spPr>
              <a:xfrm>
                <a:off x="2656835" y="2252575"/>
                <a:ext cx="3887411"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.48−.40</m:t>
                      </m:r>
                      <m:r>
                        <a:rPr lang="en-US" sz="1805" i="1">
                          <a:latin typeface="Cambria Math"/>
                          <a:ea typeface="Cambria Math"/>
                        </a:rPr>
                        <m:t>±1.96</m:t>
                      </m:r>
                      <m:rad>
                        <m:radPr>
                          <m:degHide m:val="on"/>
                          <m:ctrlPr>
                            <a:rPr lang="en-US" sz="1805" i="1">
                              <a:latin typeface="Cambria Math" panose="02040503050406030204" pitchFamily="18" charset="0"/>
                              <a:ea typeface="Cambria Math"/>
                            </a:rPr>
                          </m:ctrlPr>
                        </m:radPr>
                        <m:deg/>
                        <m:e>
                          <m:f>
                            <m:fPr>
                              <m:ctrlPr>
                                <a:rPr lang="en-US" sz="1805" i="1">
                                  <a:latin typeface="Cambria Math" panose="02040503050406030204" pitchFamily="18" charset="0"/>
                                  <a:ea typeface="Cambria Math"/>
                                </a:rPr>
                              </m:ctrlPr>
                            </m:fPr>
                            <m:num>
                              <m:r>
                                <a:rPr lang="en-US" sz="1805" i="1">
                                  <a:latin typeface="Cambria Math"/>
                                  <a:ea typeface="Cambria Math"/>
                                </a:rPr>
                                <m:t>.48(.52)</m:t>
                              </m:r>
                            </m:num>
                            <m:den>
                              <m:r>
                                <a:rPr lang="en-US" sz="1805" i="1">
                                  <a:latin typeface="Cambria Math"/>
                                  <a:ea typeface="Cambria Math"/>
                                </a:rPr>
                                <m:t>250</m:t>
                              </m:r>
                            </m:den>
                          </m:f>
                          <m:r>
                            <a:rPr lang="en-US" sz="1805" i="1">
                              <a:latin typeface="Cambria Math"/>
                              <a:ea typeface="Cambria Math"/>
                            </a:rPr>
                            <m:t>+</m:t>
                          </m:r>
                          <m:f>
                            <m:fPr>
                              <m:ctrlPr>
                                <a:rPr lang="en-US" sz="1805" i="1">
                                  <a:latin typeface="Cambria Math" panose="02040503050406030204" pitchFamily="18" charset="0"/>
                                  <a:ea typeface="Cambria Math"/>
                                </a:rPr>
                              </m:ctrlPr>
                            </m:fPr>
                            <m:num>
                              <m:r>
                                <a:rPr lang="en-US" sz="1805" i="1">
                                  <a:latin typeface="Cambria Math"/>
                                  <a:ea typeface="Cambria Math"/>
                                </a:rPr>
                                <m:t>.40(.60)</m:t>
                              </m:r>
                            </m:num>
                            <m:den>
                              <m:r>
                                <a:rPr lang="en-US" sz="1805" i="1">
                                  <a:latin typeface="Cambria Math"/>
                                  <a:ea typeface="Cambria Math"/>
                                </a:rPr>
                                <m:t>150</m:t>
                              </m:r>
                            </m:den>
                          </m:f>
                        </m:e>
                      </m:rad>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656835" y="2252575"/>
                <a:ext cx="3887411" cy="913007"/>
              </a:xfrm>
              <a:prstGeom prst="rect">
                <a:avLst/>
              </a:prstGeom>
              <a:blipFill>
                <a:blip r:embed="rId4"/>
                <a:stretch>
                  <a:fillRect/>
                </a:stretch>
              </a:blipFill>
              <a:effectLst/>
            </p:spPr>
            <p:txBody>
              <a:bodyPr/>
              <a:lstStyle/>
              <a:p>
                <a:r>
                  <a:rPr lang="en-US">
                    <a:noFill/>
                  </a:rPr>
                  <a:t> </a:t>
                </a:r>
              </a:p>
            </p:txBody>
          </p:sp>
        </mc:Fallback>
      </mc:AlternateContent>
      <p:graphicFrame>
        <p:nvGraphicFramePr>
          <p:cNvPr id="3" name="Object 2">
            <a:extLst>
              <a:ext uri="{FF2B5EF4-FFF2-40B4-BE49-F238E27FC236}">
                <a16:creationId xmlns:a16="http://schemas.microsoft.com/office/drawing/2014/main" id="{422D2D15-AAE5-4A05-9237-7ED19C6C9185}"/>
              </a:ext>
            </a:extLst>
          </p:cNvPr>
          <p:cNvGraphicFramePr>
            <a:graphicFrameLocks noChangeAspect="1"/>
          </p:cNvGraphicFramePr>
          <p:nvPr>
            <p:extLst>
              <p:ext uri="{D42A27DB-BD31-4B8C-83A1-F6EECF244321}">
                <p14:modId xmlns:p14="http://schemas.microsoft.com/office/powerpoint/2010/main" val="980977797"/>
              </p:ext>
            </p:extLst>
          </p:nvPr>
        </p:nvGraphicFramePr>
        <p:xfrm>
          <a:off x="7653647" y="5738170"/>
          <a:ext cx="914400" cy="771525"/>
        </p:xfrm>
        <a:graphic>
          <a:graphicData uri="http://schemas.openxmlformats.org/presentationml/2006/ole">
            <mc:AlternateContent xmlns:mc="http://schemas.openxmlformats.org/markup-compatibility/2006">
              <mc:Choice xmlns:v="urn:schemas-microsoft-com:vml" Requires="v">
                <p:oleObj spid="_x0000_s3076" name="Binary Worksheet" showAsIcon="1" r:id="rId5" imgW="914400" imgH="771480" progId="Excel.SheetBinaryMacroEnabled.12">
                  <p:embed/>
                </p:oleObj>
              </mc:Choice>
              <mc:Fallback>
                <p:oleObj name="Binary Worksheet" showAsIcon="1" r:id="rId5" imgW="914400" imgH="771480" progId="Excel.SheetBinaryMacroEnabled.12">
                  <p:embed/>
                  <p:pic>
                    <p:nvPicPr>
                      <p:cNvPr id="0" name=""/>
                      <p:cNvPicPr/>
                      <p:nvPr/>
                    </p:nvPicPr>
                    <p:blipFill>
                      <a:blip r:embed="rId6"/>
                      <a:stretch>
                        <a:fillRect/>
                      </a:stretch>
                    </p:blipFill>
                    <p:spPr>
                      <a:xfrm>
                        <a:off x="7653647" y="573817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63087135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47866"/>
                                        </p:tgtEl>
                                        <p:attrNameLst>
                                          <p:attrName>style.visibility</p:attrName>
                                        </p:attrNameLst>
                                      </p:cBhvr>
                                      <p:to>
                                        <p:strVal val="visible"/>
                                      </p:to>
                                    </p:set>
                                    <p:animEffect transition="in" filter="slide(fromTop)">
                                      <p:cBhvr>
                                        <p:cTn id="7" dur="500"/>
                                        <p:tgtEl>
                                          <p:spTgt spid="2478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47811"/>
                                        </p:tgtEl>
                                        <p:attrNameLst>
                                          <p:attrName>style.visibility</p:attrName>
                                        </p:attrNameLst>
                                      </p:cBhvr>
                                      <p:to>
                                        <p:strVal val="visible"/>
                                      </p:to>
                                    </p:set>
                                    <p:animEffect transition="in" filter="slide(fromTop)">
                                      <p:cBhvr>
                                        <p:cTn id="17" dur="500"/>
                                        <p:tgtEl>
                                          <p:spTgt spid="247811"/>
                                        </p:tgtEl>
                                      </p:cBhvr>
                                    </p:animEffect>
                                  </p:childTnLst>
                                </p:cTn>
                              </p:par>
                            </p:childTnLst>
                          </p:cTn>
                        </p:par>
                        <p:par>
                          <p:cTn id="18" fill="hold">
                            <p:stCondLst>
                              <p:cond delay="500"/>
                            </p:stCondLst>
                            <p:childTnLst>
                              <p:par>
                                <p:cTn id="19" presetID="23" presetClass="entr" presetSubtype="272" fill="hold" grpId="0" nodeType="afterEffect">
                                  <p:stCondLst>
                                    <p:cond delay="1000"/>
                                  </p:stCondLst>
                                  <p:childTnLst>
                                    <p:set>
                                      <p:cBhvr>
                                        <p:cTn id="20" dur="1" fill="hold">
                                          <p:stCondLst>
                                            <p:cond delay="0"/>
                                          </p:stCondLst>
                                        </p:cTn>
                                        <p:tgtEl>
                                          <p:spTgt spid="247865"/>
                                        </p:tgtEl>
                                        <p:attrNameLst>
                                          <p:attrName>style.visibility</p:attrName>
                                        </p:attrNameLst>
                                      </p:cBhvr>
                                      <p:to>
                                        <p:strVal val="visible"/>
                                      </p:to>
                                    </p:set>
                                    <p:anim calcmode="lin" valueType="num">
                                      <p:cBhvr>
                                        <p:cTn id="21" dur="500" fill="hold"/>
                                        <p:tgtEl>
                                          <p:spTgt spid="247865"/>
                                        </p:tgtEl>
                                        <p:attrNameLst>
                                          <p:attrName>ppt_w</p:attrName>
                                        </p:attrNameLst>
                                      </p:cBhvr>
                                      <p:tavLst>
                                        <p:tav tm="0">
                                          <p:val>
                                            <p:strVal val="2/3*#ppt_w"/>
                                          </p:val>
                                        </p:tav>
                                        <p:tav tm="100000">
                                          <p:val>
                                            <p:strVal val="#ppt_w"/>
                                          </p:val>
                                        </p:tav>
                                      </p:tavLst>
                                    </p:anim>
                                    <p:anim calcmode="lin" valueType="num">
                                      <p:cBhvr>
                                        <p:cTn id="22" dur="500" fill="hold"/>
                                        <p:tgtEl>
                                          <p:spTgt spid="24786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autoUpdateAnimBg="0"/>
      <p:bldP spid="247865" grpId="0" autoUpdateAnimBg="0"/>
      <p:bldP spid="247866" grpId="0" autoUpdateAnimBg="0"/>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Rectangle 4"/>
          <p:cNvSpPr>
            <a:spLocks noChangeArrowheads="1"/>
          </p:cNvSpPr>
          <p:nvPr/>
        </p:nvSpPr>
        <p:spPr bwMode="auto">
          <a:xfrm>
            <a:off x="553915" y="1128852"/>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
        <p:nvSpPr>
          <p:cNvPr id="248837" name="Rectangle 5"/>
          <p:cNvSpPr>
            <a:spLocks noChangeArrowheads="1"/>
          </p:cNvSpPr>
          <p:nvPr/>
        </p:nvSpPr>
        <p:spPr bwMode="auto">
          <a:xfrm>
            <a:off x="687388" y="1682796"/>
            <a:ext cx="7772400" cy="367622"/>
          </a:xfrm>
          <a:prstGeom prst="rect">
            <a:avLst/>
          </a:prstGeom>
          <a:noFill/>
          <a:ln w="12700">
            <a:noFill/>
            <a:miter lim="800000"/>
            <a:headEnd/>
            <a:tailEnd/>
          </a:ln>
          <a:effectLst/>
        </p:spPr>
        <p:txBody>
          <a:bodyPr lIns="68034" tIns="33420" rIns="68034" bIns="33420"/>
          <a:lstStyle/>
          <a:p>
            <a:pPr>
              <a:spcBef>
                <a:spcPct val="20000"/>
              </a:spcBef>
              <a:buSzPct val="100000"/>
            </a:pPr>
            <a:r>
              <a:rPr lang="en-US" sz="1805" b="1" dirty="0">
                <a:latin typeface="+mn-lt"/>
              </a:rPr>
              <a:t>Hypotheses:</a:t>
            </a:r>
          </a:p>
        </p:txBody>
      </p:sp>
      <p:sp>
        <p:nvSpPr>
          <p:cNvPr id="248855" name="Text Box 23"/>
          <p:cNvSpPr txBox="1">
            <a:spLocks noChangeArrowheads="1"/>
          </p:cNvSpPr>
          <p:nvPr/>
        </p:nvSpPr>
        <p:spPr bwMode="auto">
          <a:xfrm>
            <a:off x="2352466" y="3566492"/>
            <a:ext cx="1141595" cy="370101"/>
          </a:xfrm>
          <a:prstGeom prst="rect">
            <a:avLst/>
          </a:prstGeom>
          <a:noFill/>
          <a:ln w="12700">
            <a:noFill/>
            <a:miter lim="800000"/>
            <a:headEnd/>
            <a:tailEnd/>
          </a:ln>
          <a:effectLst/>
        </p:spPr>
        <p:txBody>
          <a:bodyPr wrap="none">
            <a:spAutoFit/>
          </a:bodyPr>
          <a:lstStyle/>
          <a:p>
            <a:r>
              <a:rPr lang="en-US" sz="1805">
                <a:latin typeface="+mn-lt"/>
              </a:rPr>
              <a:t>Left-tailed</a:t>
            </a:r>
          </a:p>
        </p:txBody>
      </p:sp>
      <p:sp>
        <p:nvSpPr>
          <p:cNvPr id="248856" name="Text Box 24"/>
          <p:cNvSpPr txBox="1">
            <a:spLocks noChangeArrowheads="1"/>
          </p:cNvSpPr>
          <p:nvPr/>
        </p:nvSpPr>
        <p:spPr bwMode="auto">
          <a:xfrm>
            <a:off x="4002841" y="3566492"/>
            <a:ext cx="1266565" cy="370101"/>
          </a:xfrm>
          <a:prstGeom prst="rect">
            <a:avLst/>
          </a:prstGeom>
          <a:noFill/>
          <a:ln w="12700">
            <a:noFill/>
            <a:miter lim="800000"/>
            <a:headEnd/>
            <a:tailEnd/>
          </a:ln>
          <a:effectLst/>
        </p:spPr>
        <p:txBody>
          <a:bodyPr wrap="none">
            <a:spAutoFit/>
          </a:bodyPr>
          <a:lstStyle/>
          <a:p>
            <a:r>
              <a:rPr lang="en-US" sz="1805">
                <a:latin typeface="+mn-lt"/>
              </a:rPr>
              <a:t>Right-tailed</a:t>
            </a:r>
          </a:p>
        </p:txBody>
      </p:sp>
      <p:sp>
        <p:nvSpPr>
          <p:cNvPr id="248857" name="Text Box 25"/>
          <p:cNvSpPr txBox="1">
            <a:spLocks noChangeArrowheads="1"/>
          </p:cNvSpPr>
          <p:nvPr/>
        </p:nvSpPr>
        <p:spPr bwMode="auto">
          <a:xfrm>
            <a:off x="5818367" y="3566492"/>
            <a:ext cx="1170257" cy="370101"/>
          </a:xfrm>
          <a:prstGeom prst="rect">
            <a:avLst/>
          </a:prstGeom>
          <a:noFill/>
          <a:ln w="12700">
            <a:noFill/>
            <a:miter lim="800000"/>
            <a:headEnd/>
            <a:tailEnd/>
          </a:ln>
          <a:effectLst/>
        </p:spPr>
        <p:txBody>
          <a:bodyPr wrap="none">
            <a:spAutoFit/>
          </a:bodyPr>
          <a:lstStyle/>
          <a:p>
            <a:r>
              <a:rPr lang="en-US" sz="1805">
                <a:latin typeface="+mn-lt"/>
              </a:rPr>
              <a:t>Two-tailed</a:t>
            </a:r>
          </a:p>
        </p:txBody>
      </p:sp>
      <p:sp>
        <p:nvSpPr>
          <p:cNvPr id="248858" name="Text Box 26"/>
          <p:cNvSpPr txBox="1">
            <a:spLocks noChangeArrowheads="1"/>
          </p:cNvSpPr>
          <p:nvPr/>
        </p:nvSpPr>
        <p:spPr bwMode="auto">
          <a:xfrm>
            <a:off x="1167865" y="2054930"/>
            <a:ext cx="7546975" cy="647870"/>
          </a:xfrm>
          <a:prstGeom prst="rect">
            <a:avLst/>
          </a:prstGeom>
          <a:noFill/>
          <a:ln w="12700">
            <a:noFill/>
            <a:miter lim="800000"/>
            <a:headEnd/>
            <a:tailEnd/>
          </a:ln>
          <a:effectLst/>
        </p:spPr>
        <p:txBody>
          <a:bodyPr>
            <a:spAutoFit/>
          </a:bodyPr>
          <a:lstStyle/>
          <a:p>
            <a:pPr algn="l"/>
            <a:r>
              <a:rPr lang="en-US" sz="1805" dirty="0">
                <a:latin typeface="+mn-lt"/>
              </a:rPr>
              <a:t>We focus on tests involving no difference between</a:t>
            </a:r>
          </a:p>
          <a:p>
            <a:pPr algn="l"/>
            <a:r>
              <a:rPr lang="en-US" sz="1805" dirty="0">
                <a:latin typeface="+mn-lt"/>
              </a:rPr>
              <a:t>the two population proportions (i.e.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a:t>
            </a:r>
          </a:p>
        </p:txBody>
      </p:sp>
      <p:sp>
        <p:nvSpPr>
          <p:cNvPr id="2" name="TextBox 1"/>
          <p:cNvSpPr txBox="1"/>
          <p:nvPr/>
        </p:nvSpPr>
        <p:spPr>
          <a:xfrm>
            <a:off x="2207580" y="2780632"/>
            <a:ext cx="147668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a:t>
            </a:r>
            <a:r>
              <a:rPr lang="en-US" sz="1805" u="sng" dirty="0">
                <a:latin typeface="+mn-lt"/>
              </a:rPr>
              <a:t>&gt;</a:t>
            </a:r>
            <a:r>
              <a:rPr lang="en-US" sz="1805" dirty="0">
                <a:latin typeface="+mn-lt"/>
              </a:rPr>
              <a:t> 0</a:t>
            </a:r>
          </a:p>
        </p:txBody>
      </p:sp>
      <p:sp>
        <p:nvSpPr>
          <p:cNvPr id="23" name="TextBox 22"/>
          <p:cNvSpPr txBox="1"/>
          <p:nvPr/>
        </p:nvSpPr>
        <p:spPr>
          <a:xfrm>
            <a:off x="2209990" y="3114834"/>
            <a:ext cx="147187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&lt; 0</a:t>
            </a:r>
          </a:p>
        </p:txBody>
      </p:sp>
      <p:sp>
        <p:nvSpPr>
          <p:cNvPr id="24" name="TextBox 23"/>
          <p:cNvSpPr txBox="1"/>
          <p:nvPr/>
        </p:nvSpPr>
        <p:spPr>
          <a:xfrm>
            <a:off x="3856452" y="2780632"/>
            <a:ext cx="147668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0</a:t>
            </a:r>
          </a:p>
        </p:txBody>
      </p:sp>
      <p:sp>
        <p:nvSpPr>
          <p:cNvPr id="25" name="TextBox 24"/>
          <p:cNvSpPr txBox="1"/>
          <p:nvPr/>
        </p:nvSpPr>
        <p:spPr>
          <a:xfrm>
            <a:off x="3858862" y="3114834"/>
            <a:ext cx="147187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&gt; 0</a:t>
            </a:r>
          </a:p>
        </p:txBody>
      </p:sp>
      <p:sp>
        <p:nvSpPr>
          <p:cNvPr id="26" name="TextBox 25"/>
          <p:cNvSpPr txBox="1"/>
          <p:nvPr/>
        </p:nvSpPr>
        <p:spPr>
          <a:xfrm>
            <a:off x="5606066" y="2790181"/>
            <a:ext cx="1476686"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0</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 0</a:t>
            </a:r>
          </a:p>
        </p:txBody>
      </p:sp>
      <p:sp>
        <p:nvSpPr>
          <p:cNvPr id="27" name="TextBox 26"/>
          <p:cNvSpPr txBox="1"/>
          <p:nvPr/>
        </p:nvSpPr>
        <p:spPr>
          <a:xfrm>
            <a:off x="5608476" y="3114834"/>
            <a:ext cx="1471878" cy="370101"/>
          </a:xfrm>
          <a:prstGeom prst="rect">
            <a:avLst/>
          </a:prstGeom>
          <a:noFill/>
          <a:effectLst/>
        </p:spPr>
        <p:txBody>
          <a:bodyPr wrap="none" rtlCol="0">
            <a:spAutoFit/>
          </a:bodyPr>
          <a:lstStyle/>
          <a:p>
            <a:r>
              <a:rPr lang="en-US" sz="1805" i="1" dirty="0">
                <a:latin typeface="+mn-lt"/>
              </a:rPr>
              <a:t>H</a:t>
            </a:r>
            <a:r>
              <a:rPr lang="en-US" sz="1805" baseline="-25000" dirty="0">
                <a:latin typeface="+mn-lt"/>
              </a:rPr>
              <a:t>a</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 0</a:t>
            </a:r>
          </a:p>
        </p:txBody>
      </p:sp>
    </p:spTree>
    <p:extLst>
      <p:ext uri="{BB962C8B-B14F-4D97-AF65-F5344CB8AC3E}">
        <p14:creationId xmlns:p14="http://schemas.microsoft.com/office/powerpoint/2010/main" val="250364184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48837"/>
                                        </p:tgtEl>
                                        <p:attrNameLst>
                                          <p:attrName>style.visibility</p:attrName>
                                        </p:attrNameLst>
                                      </p:cBhvr>
                                      <p:to>
                                        <p:strVal val="visible"/>
                                      </p:to>
                                    </p:set>
                                    <p:animEffect transition="in" filter="slide(fromLeft)">
                                      <p:cBhvr>
                                        <p:cTn id="7" dur="500"/>
                                        <p:tgtEl>
                                          <p:spTgt spid="248837"/>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248858"/>
                                        </p:tgtEl>
                                        <p:attrNameLst>
                                          <p:attrName>style.visibility</p:attrName>
                                        </p:attrNameLst>
                                      </p:cBhvr>
                                      <p:to>
                                        <p:strVal val="visible"/>
                                      </p:to>
                                    </p:set>
                                    <p:animEffect transition="in" filter="blinds(horizontal)">
                                      <p:cBhvr>
                                        <p:cTn id="11" dur="500"/>
                                        <p:tgtEl>
                                          <p:spTgt spid="248858"/>
                                        </p:tgtEl>
                                      </p:cBhvr>
                                    </p:animEffect>
                                  </p:childTnLst>
                                </p:cTn>
                              </p:par>
                            </p:childTnLst>
                          </p:cTn>
                        </p:par>
                        <p:par>
                          <p:cTn id="12" fill="hold">
                            <p:stCondLst>
                              <p:cond delay="2000"/>
                            </p:stCondLst>
                            <p:childTnLst>
                              <p:par>
                                <p:cTn id="13" presetID="22" presetClass="entr" presetSubtype="8" fill="hold" grpId="0" nodeType="afterEffect">
                                  <p:stCondLst>
                                    <p:cond delay="25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750"/>
                                        <p:tgtEl>
                                          <p:spTgt spid="2"/>
                                        </p:tgtEl>
                                      </p:cBhvr>
                                    </p:animEffect>
                                  </p:childTnLst>
                                </p:cTn>
                              </p:par>
                              <p:par>
                                <p:cTn id="16" presetID="22" presetClass="entr" presetSubtype="8" fill="hold" grpId="0" nodeType="withEffect">
                                  <p:stCondLst>
                                    <p:cond delay="1250"/>
                                  </p:stCondLst>
                                  <p:childTnLst>
                                    <p:set>
                                      <p:cBhvr>
                                        <p:cTn id="17" dur="1" fill="hold">
                                          <p:stCondLst>
                                            <p:cond delay="0"/>
                                          </p:stCondLst>
                                        </p:cTn>
                                        <p:tgtEl>
                                          <p:spTgt spid="23"/>
                                        </p:tgtEl>
                                        <p:attrNameLst>
                                          <p:attrName>style.visibility</p:attrName>
                                        </p:attrNameLst>
                                      </p:cBhvr>
                                      <p:to>
                                        <p:strVal val="visible"/>
                                      </p:to>
                                    </p:set>
                                    <p:animEffect transition="in" filter="wipe(left)">
                                      <p:cBhvr>
                                        <p:cTn id="18" dur="750"/>
                                        <p:tgtEl>
                                          <p:spTgt spid="23"/>
                                        </p:tgtEl>
                                      </p:cBhvr>
                                    </p:animEffect>
                                  </p:childTnLst>
                                </p:cTn>
                              </p:par>
                            </p:childTnLst>
                          </p:cTn>
                        </p:par>
                        <p:par>
                          <p:cTn id="19" fill="hold">
                            <p:stCondLst>
                              <p:cond delay="4000"/>
                            </p:stCondLst>
                            <p:childTnLst>
                              <p:par>
                                <p:cTn id="20" presetID="12" presetClass="entr" presetSubtype="1" fill="hold" grpId="0" nodeType="afterEffect">
                                  <p:stCondLst>
                                    <p:cond delay="1000"/>
                                  </p:stCondLst>
                                  <p:childTnLst>
                                    <p:set>
                                      <p:cBhvr>
                                        <p:cTn id="21" dur="1" fill="hold">
                                          <p:stCondLst>
                                            <p:cond delay="0"/>
                                          </p:stCondLst>
                                        </p:cTn>
                                        <p:tgtEl>
                                          <p:spTgt spid="248855"/>
                                        </p:tgtEl>
                                        <p:attrNameLst>
                                          <p:attrName>style.visibility</p:attrName>
                                        </p:attrNameLst>
                                      </p:cBhvr>
                                      <p:to>
                                        <p:strVal val="visible"/>
                                      </p:to>
                                    </p:set>
                                    <p:animEffect transition="in" filter="slide(fromTop)">
                                      <p:cBhvr>
                                        <p:cTn id="22" dur="500"/>
                                        <p:tgtEl>
                                          <p:spTgt spid="248855"/>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750"/>
                                        <p:tgtEl>
                                          <p:spTgt spid="2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750"/>
                                        <p:tgtEl>
                                          <p:spTgt spid="25"/>
                                        </p:tgtEl>
                                      </p:cBhvr>
                                    </p:animEffect>
                                  </p:childTnLst>
                                </p:cTn>
                              </p:par>
                            </p:childTnLst>
                          </p:cTn>
                        </p:par>
                        <p:par>
                          <p:cTn id="29" fill="hold">
                            <p:stCondLst>
                              <p:cond delay="6000"/>
                            </p:stCondLst>
                            <p:childTnLst>
                              <p:par>
                                <p:cTn id="30" presetID="12" presetClass="entr" presetSubtype="1" fill="hold" grpId="0" nodeType="afterEffect">
                                  <p:stCondLst>
                                    <p:cond delay="1000"/>
                                  </p:stCondLst>
                                  <p:childTnLst>
                                    <p:set>
                                      <p:cBhvr>
                                        <p:cTn id="31" dur="1" fill="hold">
                                          <p:stCondLst>
                                            <p:cond delay="0"/>
                                          </p:stCondLst>
                                        </p:cTn>
                                        <p:tgtEl>
                                          <p:spTgt spid="248856"/>
                                        </p:tgtEl>
                                        <p:attrNameLst>
                                          <p:attrName>style.visibility</p:attrName>
                                        </p:attrNameLst>
                                      </p:cBhvr>
                                      <p:to>
                                        <p:strVal val="visible"/>
                                      </p:to>
                                    </p:set>
                                    <p:animEffect transition="in" filter="slide(fromTop)">
                                      <p:cBhvr>
                                        <p:cTn id="32" dur="500"/>
                                        <p:tgtEl>
                                          <p:spTgt spid="248856"/>
                                        </p:tgtEl>
                                      </p:cBhvr>
                                    </p:animEffect>
                                  </p:childTnLst>
                                </p:cTn>
                              </p:par>
                              <p:par>
                                <p:cTn id="33" presetID="22" presetClass="entr" presetSubtype="8" fill="hold" grpId="0" nodeType="withEffect">
                                  <p:stCondLst>
                                    <p:cond delay="25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750"/>
                                        <p:tgtEl>
                                          <p:spTgt spid="26"/>
                                        </p:tgtEl>
                                      </p:cBhvr>
                                    </p:animEffect>
                                  </p:childTnLst>
                                </p:cTn>
                              </p:par>
                              <p:par>
                                <p:cTn id="36" presetID="22" presetClass="entr" presetSubtype="8" fill="hold" grpId="0" nodeType="withEffect">
                                  <p:stCondLst>
                                    <p:cond delay="1250"/>
                                  </p:stCondLst>
                                  <p:childTnLst>
                                    <p:set>
                                      <p:cBhvr>
                                        <p:cTn id="37" dur="1" fill="hold">
                                          <p:stCondLst>
                                            <p:cond delay="0"/>
                                          </p:stCondLst>
                                        </p:cTn>
                                        <p:tgtEl>
                                          <p:spTgt spid="27"/>
                                        </p:tgtEl>
                                        <p:attrNameLst>
                                          <p:attrName>style.visibility</p:attrName>
                                        </p:attrNameLst>
                                      </p:cBhvr>
                                      <p:to>
                                        <p:strVal val="visible"/>
                                      </p:to>
                                    </p:set>
                                    <p:animEffect transition="in" filter="wipe(left)">
                                      <p:cBhvr>
                                        <p:cTn id="38" dur="750"/>
                                        <p:tgtEl>
                                          <p:spTgt spid="27"/>
                                        </p:tgtEl>
                                      </p:cBhvr>
                                    </p:animEffect>
                                  </p:childTnLst>
                                </p:cTn>
                              </p:par>
                            </p:childTnLst>
                          </p:cTn>
                        </p:par>
                        <p:par>
                          <p:cTn id="39" fill="hold">
                            <p:stCondLst>
                              <p:cond delay="8000"/>
                            </p:stCondLst>
                            <p:childTnLst>
                              <p:par>
                                <p:cTn id="40" presetID="12" presetClass="entr" presetSubtype="1" fill="hold" grpId="0" nodeType="afterEffect">
                                  <p:stCondLst>
                                    <p:cond delay="1000"/>
                                  </p:stCondLst>
                                  <p:childTnLst>
                                    <p:set>
                                      <p:cBhvr>
                                        <p:cTn id="41" dur="1" fill="hold">
                                          <p:stCondLst>
                                            <p:cond delay="0"/>
                                          </p:stCondLst>
                                        </p:cTn>
                                        <p:tgtEl>
                                          <p:spTgt spid="248857"/>
                                        </p:tgtEl>
                                        <p:attrNameLst>
                                          <p:attrName>style.visibility</p:attrName>
                                        </p:attrNameLst>
                                      </p:cBhvr>
                                      <p:to>
                                        <p:strVal val="visible"/>
                                      </p:to>
                                    </p:set>
                                    <p:animEffect transition="in" filter="slide(fromTop)">
                                      <p:cBhvr>
                                        <p:cTn id="42" dur="500"/>
                                        <p:tgtEl>
                                          <p:spTgt spid="2488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7" grpId="0" autoUpdateAnimBg="0"/>
      <p:bldP spid="248855" grpId="0" autoUpdateAnimBg="0"/>
      <p:bldP spid="248856" grpId="0" autoUpdateAnimBg="0"/>
      <p:bldP spid="248857" grpId="0" autoUpdateAnimBg="0"/>
      <p:bldP spid="248858" grpId="0" autoUpdateAnimBg="0"/>
      <p:bldP spid="2" grpId="0"/>
      <p:bldP spid="23" grpId="0"/>
      <p:bldP spid="24" grpId="0"/>
      <p:bldP spid="25" grpId="0"/>
      <p:bldP spid="26" grpId="0"/>
      <p:bldP spid="2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61481" name="Text Box 9"/>
              <p:cNvSpPr txBox="1">
                <a:spLocks noChangeArrowheads="1"/>
              </p:cNvSpPr>
              <p:nvPr/>
            </p:nvSpPr>
            <p:spPr bwMode="auto">
              <a:xfrm>
                <a:off x="686295" y="1684416"/>
                <a:ext cx="4533613"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Standard Error of </a:t>
                </a:r>
                <a14:m>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oMath>
                </a14:m>
                <a:r>
                  <a:rPr lang="en-US" sz="1805" dirty="0">
                    <a:latin typeface="+mn-lt"/>
                  </a:rPr>
                  <a:t> when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 </a:t>
                </a:r>
                <a:r>
                  <a:rPr lang="en-US" sz="1805" i="1" dirty="0">
                    <a:latin typeface="+mn-lt"/>
                  </a:rPr>
                  <a:t>p</a:t>
                </a:r>
                <a:r>
                  <a:rPr lang="en-US" sz="1805" dirty="0">
                    <a:latin typeface="+mn-lt"/>
                  </a:rPr>
                  <a:t>  </a:t>
                </a:r>
              </a:p>
            </p:txBody>
          </p:sp>
        </mc:Choice>
        <mc:Fallback xmlns="">
          <p:sp>
            <p:nvSpPr>
              <p:cNvPr id="361481" name="Text Box 9"/>
              <p:cNvSpPr txBox="1">
                <a:spLocks noRot="1" noChangeAspect="1" noMove="1" noResize="1" noEditPoints="1" noAdjustHandles="1" noChangeArrowheads="1" noChangeShapeType="1" noTextEdit="1"/>
              </p:cNvSpPr>
              <p:nvPr/>
            </p:nvSpPr>
            <p:spPr bwMode="auto">
              <a:xfrm>
                <a:off x="686295" y="1684416"/>
                <a:ext cx="4533613" cy="370101"/>
              </a:xfrm>
              <a:prstGeom prst="rect">
                <a:avLst/>
              </a:prstGeom>
              <a:blipFill>
                <a:blip r:embed="rId3"/>
                <a:stretch>
                  <a:fillRect l="-942" t="-8197" b="-24590"/>
                </a:stretch>
              </a:blipFill>
              <a:ln w="12700">
                <a:noFill/>
                <a:miter lim="800000"/>
                <a:headEnd/>
                <a:tailEnd/>
              </a:ln>
              <a:effectLst/>
            </p:spPr>
            <p:txBody>
              <a:bodyPr/>
              <a:lstStyle/>
              <a:p>
                <a:r>
                  <a:rPr lang="en-US">
                    <a:noFill/>
                  </a:rPr>
                  <a:t> </a:t>
                </a:r>
              </a:p>
            </p:txBody>
          </p:sp>
        </mc:Fallback>
      </mc:AlternateContent>
      <p:sp>
        <p:nvSpPr>
          <p:cNvPr id="361493" name="Text Box 21"/>
          <p:cNvSpPr txBox="1">
            <a:spLocks noChangeArrowheads="1"/>
          </p:cNvSpPr>
          <p:nvPr/>
        </p:nvSpPr>
        <p:spPr bwMode="auto">
          <a:xfrm>
            <a:off x="686295" y="2999078"/>
            <a:ext cx="4102662"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Pooled Estimator of </a:t>
            </a:r>
            <a:r>
              <a:rPr lang="en-US" sz="1805" i="1" dirty="0">
                <a:latin typeface="+mn-lt"/>
              </a:rPr>
              <a:t>p</a:t>
            </a:r>
            <a:r>
              <a:rPr lang="en-US" sz="1805" dirty="0">
                <a:latin typeface="+mn-lt"/>
              </a:rPr>
              <a:t> when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 </a:t>
            </a:r>
            <a:r>
              <a:rPr lang="en-US" sz="1805" i="1" dirty="0">
                <a:latin typeface="+mn-lt"/>
              </a:rPr>
              <a:t>p</a:t>
            </a:r>
            <a:r>
              <a:rPr lang="en-US" sz="1805" dirty="0">
                <a:latin typeface="+mn-lt"/>
              </a:rPr>
              <a:t> </a:t>
            </a:r>
          </a:p>
        </p:txBody>
      </p:sp>
      <mc:AlternateContent xmlns:mc="http://schemas.openxmlformats.org/markup-compatibility/2006" xmlns:a14="http://schemas.microsoft.com/office/drawing/2010/main">
        <mc:Choice Requires="a14">
          <p:sp>
            <p:nvSpPr>
              <p:cNvPr id="2" name="TextBox 1"/>
              <p:cNvSpPr txBox="1"/>
              <p:nvPr/>
            </p:nvSpPr>
            <p:spPr>
              <a:xfrm>
                <a:off x="3709370" y="3522933"/>
                <a:ext cx="1877950" cy="650819"/>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𝑝</m:t>
                          </m:r>
                        </m:e>
                      </m:acc>
                      <m:r>
                        <a:rPr lang="en-US" sz="1805" i="1">
                          <a:latin typeface="Cambria Math"/>
                        </a:rPr>
                        <m:t>=</m:t>
                      </m:r>
                      <m:f>
                        <m:fPr>
                          <m:ctrlPr>
                            <a:rPr lang="en-US" sz="1805" i="1">
                              <a:latin typeface="Cambria Math" panose="02040503050406030204" pitchFamily="18" charset="0"/>
                            </a:rPr>
                          </m:ctrlPr>
                        </m:fPr>
                        <m:num>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709370" y="3522933"/>
                <a:ext cx="1877950" cy="650819"/>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3076949" y="2129411"/>
                <a:ext cx="3085140" cy="657552"/>
              </a:xfrm>
              <a:prstGeom prst="rect">
                <a:avLst/>
              </a:prstGeom>
              <a:noFill/>
              <a:effectLst/>
            </p:spPr>
            <p:txBody>
              <a:bodyPr wrap="none" rtlCol="0">
                <a:spAutoFit/>
              </a:bodyPr>
              <a:lstStyle/>
              <a:p>
                <a14:m>
                  <m:oMath xmlns:m="http://schemas.openxmlformats.org/officeDocument/2006/math">
                    <m:sSub>
                      <m:sSubPr>
                        <m:ctrlPr>
                          <a:rPr lang="en-US" sz="1805" i="1">
                            <a:latin typeface="Cambria Math" panose="02040503050406030204" pitchFamily="18" charset="0"/>
                          </a:rPr>
                        </m:ctrlPr>
                      </m:sSubPr>
                      <m:e>
                        <m:r>
                          <a:rPr lang="en-US" sz="1805" i="1">
                            <a:latin typeface="Cambria Math"/>
                            <a:ea typeface="Cambria Math"/>
                          </a:rPr>
                          <m:t>𝜎</m:t>
                        </m:r>
                      </m:e>
                      <m: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sub>
                    </m:sSub>
                    <m:r>
                      <a:rPr lang="en-US" sz="1805" i="1">
                        <a:latin typeface="Cambria Math"/>
                      </a:rPr>
                      <m:t>=</m:t>
                    </m:r>
                  </m:oMath>
                </a14:m>
                <a:r>
                  <a:rPr lang="en-US" sz="1805" dirty="0">
                    <a:latin typeface="+mn-lt"/>
                  </a:rPr>
                  <a:t> </a:t>
                </a:r>
                <a14:m>
                  <m:oMath xmlns:m="http://schemas.openxmlformats.org/officeDocument/2006/math">
                    <m:rad>
                      <m:radPr>
                        <m:degHide m:val="on"/>
                        <m:ctrlPr>
                          <a:rPr lang="en-US" sz="1805" i="1" dirty="0">
                            <a:latin typeface="Cambria Math" panose="02040503050406030204" pitchFamily="18" charset="0"/>
                          </a:rPr>
                        </m:ctrlPr>
                      </m:radPr>
                      <m:deg/>
                      <m:e>
                        <m:r>
                          <a:rPr lang="en-US" sz="1805" i="1" dirty="0">
                            <a:latin typeface="Cambria Math"/>
                          </a:rPr>
                          <m:t>𝑝</m:t>
                        </m:r>
                        <m:r>
                          <a:rPr lang="en-US" sz="1805" i="1" dirty="0">
                            <a:latin typeface="Cambria Math"/>
                          </a:rPr>
                          <m:t>(1−</m:t>
                        </m:r>
                        <m:r>
                          <a:rPr lang="en-US" sz="1805" i="1" dirty="0">
                            <a:latin typeface="Cambria Math"/>
                          </a:rPr>
                          <m:t>𝑝</m:t>
                        </m:r>
                        <m:r>
                          <a:rPr lang="en-US" sz="1805" i="1" dirty="0">
                            <a:latin typeface="Cambria Math"/>
                          </a:rPr>
                          <m:t>)</m:t>
                        </m:r>
                        <m:d>
                          <m:dPr>
                            <m:ctrlPr>
                              <a:rPr lang="en-US" sz="1805" i="1" dirty="0">
                                <a:latin typeface="Cambria Math" panose="02040503050406030204" pitchFamily="18" charset="0"/>
                              </a:rPr>
                            </m:ctrlPr>
                          </m:dPr>
                          <m:e>
                            <m:f>
                              <m:fPr>
                                <m:ctrlPr>
                                  <a:rPr lang="en-US" sz="1805" i="1" dirty="0">
                                    <a:latin typeface="Cambria Math" panose="02040503050406030204" pitchFamily="18" charset="0"/>
                                  </a:rPr>
                                </m:ctrlPr>
                              </m:fPr>
                              <m:num>
                                <m:r>
                                  <a:rPr lang="en-US" sz="1805" i="1" dirty="0">
                                    <a:latin typeface="Cambria Math"/>
                                  </a:rPr>
                                  <m:t>1</m:t>
                                </m:r>
                              </m:num>
                              <m:den>
                                <m:sSub>
                                  <m:sSubPr>
                                    <m:ctrlPr>
                                      <a:rPr lang="en-US" sz="1805" i="1" dirty="0">
                                        <a:latin typeface="Cambria Math" panose="02040503050406030204" pitchFamily="18" charset="0"/>
                                      </a:rPr>
                                    </m:ctrlPr>
                                  </m:sSubPr>
                                  <m:e>
                                    <m:r>
                                      <a:rPr lang="en-US" sz="1805" i="1" dirty="0">
                                        <a:latin typeface="Cambria Math"/>
                                      </a:rPr>
                                      <m:t>𝑛</m:t>
                                    </m:r>
                                  </m:e>
                                  <m:sub>
                                    <m:r>
                                      <a:rPr lang="en-US" sz="1805" i="1" dirty="0">
                                        <a:latin typeface="Cambria Math"/>
                                      </a:rPr>
                                      <m:t>1</m:t>
                                    </m:r>
                                  </m:sub>
                                </m:sSub>
                              </m:den>
                            </m:f>
                            <m:r>
                              <a:rPr lang="en-US" sz="1805" i="1" dirty="0">
                                <a:latin typeface="Cambria Math"/>
                              </a:rPr>
                              <m:t>+</m:t>
                            </m:r>
                            <m:f>
                              <m:fPr>
                                <m:ctrlPr>
                                  <a:rPr lang="en-US" sz="1805" i="1" dirty="0">
                                    <a:latin typeface="Cambria Math" panose="02040503050406030204" pitchFamily="18" charset="0"/>
                                  </a:rPr>
                                </m:ctrlPr>
                              </m:fPr>
                              <m:num>
                                <m:r>
                                  <a:rPr lang="en-US" sz="1805" i="1" dirty="0">
                                    <a:latin typeface="Cambria Math"/>
                                  </a:rPr>
                                  <m:t>1</m:t>
                                </m:r>
                              </m:num>
                              <m:den>
                                <m:sSub>
                                  <m:sSubPr>
                                    <m:ctrlPr>
                                      <a:rPr lang="en-US" sz="1805" i="1" dirty="0">
                                        <a:latin typeface="Cambria Math" panose="02040503050406030204" pitchFamily="18" charset="0"/>
                                      </a:rPr>
                                    </m:ctrlPr>
                                  </m:sSubPr>
                                  <m:e>
                                    <m:r>
                                      <a:rPr lang="en-US" sz="1805" i="1" dirty="0">
                                        <a:latin typeface="Cambria Math"/>
                                      </a:rPr>
                                      <m:t>𝑛</m:t>
                                    </m:r>
                                  </m:e>
                                  <m:sub>
                                    <m:r>
                                      <a:rPr lang="en-US" sz="1805" i="1" dirty="0">
                                        <a:latin typeface="Cambria Math"/>
                                      </a:rPr>
                                      <m:t>2</m:t>
                                    </m:r>
                                  </m:sub>
                                </m:sSub>
                              </m:den>
                            </m:f>
                          </m:e>
                        </m:d>
                      </m:e>
                    </m:rad>
                  </m:oMath>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3076949" y="2129411"/>
                <a:ext cx="3085140" cy="657552"/>
              </a:xfrm>
              <a:prstGeom prst="rect">
                <a:avLst/>
              </a:prstGeom>
              <a:blipFill>
                <a:blip r:embed="rId5"/>
                <a:stretch>
                  <a:fillRect/>
                </a:stretch>
              </a:blipFill>
              <a:effectLst/>
            </p:spPr>
            <p:txBody>
              <a:bodyPr/>
              <a:lstStyle/>
              <a:p>
                <a:r>
                  <a:rPr lang="en-US">
                    <a:noFill/>
                  </a:rPr>
                  <a:t> </a:t>
                </a:r>
              </a:p>
            </p:txBody>
          </p:sp>
        </mc:Fallback>
      </mc:AlternateContent>
      <p:sp>
        <p:nvSpPr>
          <p:cNvPr id="10" name="Rectangle 4"/>
          <p:cNvSpPr>
            <a:spLocks noChangeArrowheads="1"/>
          </p:cNvSpPr>
          <p:nvPr/>
        </p:nvSpPr>
        <p:spPr bwMode="auto">
          <a:xfrm>
            <a:off x="527538" y="1068105"/>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317682402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1481"/>
                                        </p:tgtEl>
                                        <p:attrNameLst>
                                          <p:attrName>style.visibility</p:attrName>
                                        </p:attrNameLst>
                                      </p:cBhvr>
                                      <p:to>
                                        <p:strVal val="visible"/>
                                      </p:to>
                                    </p:set>
                                    <p:animEffect transition="in" filter="blinds(horizontal)">
                                      <p:cBhvr>
                                        <p:cTn id="7" dur="500"/>
                                        <p:tgtEl>
                                          <p:spTgt spid="361481"/>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75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61493"/>
                                        </p:tgtEl>
                                        <p:attrNameLst>
                                          <p:attrName>style.visibility</p:attrName>
                                        </p:attrNameLst>
                                      </p:cBhvr>
                                      <p:to>
                                        <p:strVal val="visible"/>
                                      </p:to>
                                    </p:set>
                                    <p:animEffect transition="in" filter="blinds(horizontal)">
                                      <p:cBhvr>
                                        <p:cTn id="16" dur="500"/>
                                        <p:tgtEl>
                                          <p:spTgt spid="361493"/>
                                        </p:tgtEl>
                                      </p:cBhvr>
                                    </p:animEffect>
                                  </p:childTnLst>
                                </p:cTn>
                              </p:par>
                            </p:childTnLst>
                          </p:cTn>
                        </p:par>
                        <p:par>
                          <p:cTn id="17" fill="hold">
                            <p:stCondLst>
                              <p:cond delay="500"/>
                            </p:stCondLst>
                            <p:childTnLst>
                              <p:par>
                                <p:cTn id="18" presetID="22" presetClass="entr" presetSubtype="8" fill="hold" grpId="0" nodeType="afterEffect">
                                  <p:stCondLst>
                                    <p:cond delay="25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81" grpId="0"/>
      <p:bldP spid="361493" grpId="0" autoUpdateAnimBg="0"/>
      <p:bldP spid="2" grpId="0"/>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2" name="Text Box 6"/>
          <p:cNvSpPr txBox="1">
            <a:spLocks noChangeArrowheads="1"/>
          </p:cNvSpPr>
          <p:nvPr/>
        </p:nvSpPr>
        <p:spPr bwMode="auto">
          <a:xfrm>
            <a:off x="686295" y="1682114"/>
            <a:ext cx="1440651" cy="370101"/>
          </a:xfrm>
          <a:prstGeom prst="rect">
            <a:avLst/>
          </a:prstGeom>
          <a:noFill/>
          <a:ln w="12700">
            <a:noFill/>
            <a:miter lim="800000"/>
            <a:headEnd/>
            <a:tailEnd/>
          </a:ln>
          <a:effectLst/>
        </p:spPr>
        <p:txBody>
          <a:bodyPr wrap="none">
            <a:spAutoFit/>
          </a:bodyPr>
          <a:lstStyle/>
          <a:p>
            <a:r>
              <a:rPr lang="en-US" sz="1805" b="1" dirty="0">
                <a:latin typeface="+mn-lt"/>
              </a:rPr>
              <a:t>Test Statistic:</a:t>
            </a:r>
          </a:p>
        </p:txBody>
      </p:sp>
      <mc:AlternateContent xmlns:mc="http://schemas.openxmlformats.org/markup-compatibility/2006" xmlns:a14="http://schemas.microsoft.com/office/drawing/2010/main">
        <mc:Choice Requires="a14">
          <p:sp>
            <p:nvSpPr>
              <p:cNvPr id="2" name="TextBox 1"/>
              <p:cNvSpPr txBox="1"/>
              <p:nvPr/>
            </p:nvSpPr>
            <p:spPr>
              <a:xfrm>
                <a:off x="1406620" y="2280133"/>
                <a:ext cx="2710037" cy="97680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𝑧</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e>
                          </m:d>
                        </m:num>
                        <m:den>
                          <m:rad>
                            <m:radPr>
                              <m:degHide m:val="on"/>
                              <m:ctrlPr>
                                <a:rPr lang="en-US" sz="1805" i="1">
                                  <a:latin typeface="Cambria Math" panose="02040503050406030204" pitchFamily="18" charset="0"/>
                                </a:rPr>
                              </m:ctrlPr>
                            </m:radPr>
                            <m:deg/>
                            <m:e>
                              <m:acc>
                                <m:accPr>
                                  <m:chr m:val="̅"/>
                                  <m:ctrlPr>
                                    <a:rPr lang="en-US" sz="1805" i="1">
                                      <a:latin typeface="Cambria Math" panose="02040503050406030204" pitchFamily="18" charset="0"/>
                                    </a:rPr>
                                  </m:ctrlPr>
                                </m:accPr>
                                <m:e>
                                  <m:r>
                                    <a:rPr lang="en-US" sz="1805" i="1">
                                      <a:latin typeface="Cambria Math"/>
                                    </a:rPr>
                                    <m:t>𝑝</m:t>
                                  </m:r>
                                </m:e>
                              </m:acc>
                              <m:r>
                                <a:rPr lang="en-US" sz="1805" i="1">
                                  <a:latin typeface="Cambria Math"/>
                                </a:rPr>
                                <m:t>(1−</m:t>
                              </m:r>
                              <m:acc>
                                <m:accPr>
                                  <m:chr m:val="̅"/>
                                  <m:ctrlPr>
                                    <a:rPr lang="en-US" sz="1805" i="1">
                                      <a:latin typeface="Cambria Math" panose="02040503050406030204" pitchFamily="18" charset="0"/>
                                    </a:rPr>
                                  </m:ctrlPr>
                                </m:accPr>
                                <m:e>
                                  <m:r>
                                    <a:rPr lang="en-US" sz="1805" i="1">
                                      <a:latin typeface="Cambria Math"/>
                                    </a:rPr>
                                    <m:t>𝑝</m:t>
                                  </m:r>
                                </m:e>
                              </m:acc>
                              <m:r>
                                <a:rPr lang="en-US" sz="1805" i="1">
                                  <a:latin typeface="Cambria Math"/>
                                </a:rPr>
                                <m:t>)</m:t>
                              </m:r>
                              <m:d>
                                <m:dPr>
                                  <m:ctrlPr>
                                    <a:rPr lang="en-US" sz="1805" i="1">
                                      <a:latin typeface="Cambria Math" panose="02040503050406030204" pitchFamily="18" charset="0"/>
                                    </a:rPr>
                                  </m:ctrlPr>
                                </m:dPr>
                                <m:e>
                                  <m:f>
                                    <m:fPr>
                                      <m:ctrlPr>
                                        <a:rPr lang="en-US" sz="1805" i="1">
                                          <a:latin typeface="Cambria Math" panose="02040503050406030204" pitchFamily="18" charset="0"/>
                                        </a:rPr>
                                      </m:ctrlPr>
                                    </m:fPr>
                                    <m:num>
                                      <m:r>
                                        <a:rPr lang="en-US" sz="1805" i="1">
                                          <a:latin typeface="Cambria Math"/>
                                        </a:rPr>
                                        <m:t>1</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r>
                                        <a:rPr lang="en-US" sz="1805" i="1">
                                          <a:latin typeface="Cambria Math"/>
                                        </a:rPr>
                                        <m:t>1</m:t>
                                      </m:r>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d>
                            </m:e>
                          </m:rad>
                        </m:den>
                      </m:f>
                    </m:oMath>
                  </m:oMathPara>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406620" y="2280133"/>
                <a:ext cx="2710037" cy="976806"/>
              </a:xfrm>
              <a:prstGeom prst="rect">
                <a:avLst/>
              </a:prstGeom>
              <a:blipFill>
                <a:blip r:embed="rId3"/>
                <a:stretch>
                  <a:fillRect/>
                </a:stretch>
              </a:blipFill>
              <a:effectLst/>
            </p:spPr>
            <p:txBody>
              <a:bodyPr/>
              <a:lstStyle/>
              <a:p>
                <a:r>
                  <a:rPr lang="en-US">
                    <a:noFill/>
                  </a:rPr>
                  <a:t> </a:t>
                </a:r>
              </a:p>
            </p:txBody>
          </p:sp>
        </mc:Fallback>
      </mc:AlternateContent>
      <p:sp>
        <p:nvSpPr>
          <p:cNvPr id="7" name="Rectangle 4"/>
          <p:cNvSpPr>
            <a:spLocks noChangeArrowheads="1"/>
          </p:cNvSpPr>
          <p:nvPr/>
        </p:nvSpPr>
        <p:spPr bwMode="auto">
          <a:xfrm>
            <a:off x="580292" y="1114027"/>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571620811"/>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62502"/>
                                        </p:tgtEl>
                                        <p:attrNameLst>
                                          <p:attrName>style.visibility</p:attrName>
                                        </p:attrNameLst>
                                      </p:cBhvr>
                                      <p:to>
                                        <p:strVal val="visible"/>
                                      </p:to>
                                    </p:set>
                                    <p:animEffect transition="in" filter="slide(fromLeft)">
                                      <p:cBhvr>
                                        <p:cTn id="7" dur="500"/>
                                        <p:tgtEl>
                                          <p:spTgt spid="362502"/>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02" grpId="0" autoUpdateAnimBg="0"/>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p:cNvSpPr>
          <p:nvPr/>
        </p:nvSpPr>
        <p:spPr bwMode="auto">
          <a:xfrm>
            <a:off x="1120776" y="2061700"/>
            <a:ext cx="7413625" cy="921442"/>
          </a:xfrm>
          <a:prstGeom prst="rect">
            <a:avLst/>
          </a:prstGeom>
          <a:noFill/>
          <a:ln w="12700">
            <a:noFill/>
            <a:miter lim="800000"/>
            <a:headEnd/>
            <a:tailEnd/>
          </a:ln>
          <a:effectLst/>
        </p:spPr>
        <p:txBody>
          <a:bodyPr lIns="68034" tIns="33420" rIns="68034" bIns="33420"/>
          <a:lstStyle/>
          <a:p>
            <a:pPr>
              <a:spcBef>
                <a:spcPct val="20000"/>
              </a:spcBef>
              <a:buClr>
                <a:srgbClr val="66FFFF"/>
              </a:buClr>
              <a:buSzPct val="75000"/>
            </a:pPr>
            <a:r>
              <a:rPr lang="en-US" sz="1805" dirty="0">
                <a:latin typeface="+mn-lt"/>
              </a:rPr>
              <a:t>Can we conclude, using a .05 level of significance, that the proportion of households aware of the client’s product increased after the new advertising campaign?</a:t>
            </a:r>
          </a:p>
        </p:txBody>
      </p:sp>
      <p:sp>
        <p:nvSpPr>
          <p:cNvPr id="250935" name="Rectangle 55"/>
          <p:cNvSpPr>
            <a:spLocks noChangeArrowheads="1"/>
          </p:cNvSpPr>
          <p:nvPr/>
        </p:nvSpPr>
        <p:spPr bwMode="auto">
          <a:xfrm>
            <a:off x="685800" y="1682966"/>
            <a:ext cx="7772400" cy="401042"/>
          </a:xfrm>
          <a:prstGeom prst="rect">
            <a:avLst/>
          </a:prstGeom>
          <a:noFill/>
          <a:ln w="12700">
            <a:noFill/>
            <a:miter lim="800000"/>
            <a:headEnd/>
            <a:tailEnd/>
          </a:ln>
          <a:effectLst/>
        </p:spPr>
        <p:txBody>
          <a:bodyPr lIns="68034" tIns="33420" rIns="68034" bIns="33420"/>
          <a:lstStyle/>
          <a:p>
            <a:pPr>
              <a:spcBef>
                <a:spcPct val="20000"/>
              </a:spcBef>
              <a:buSzPct val="100000"/>
            </a:pPr>
            <a:r>
              <a:rPr lang="en-US" sz="2000" b="1" dirty="0">
                <a:latin typeface="+mn-lt"/>
              </a:rPr>
              <a:t>Example:  Market Research Associates</a:t>
            </a:r>
          </a:p>
        </p:txBody>
      </p:sp>
      <p:sp>
        <p:nvSpPr>
          <p:cNvPr id="6" name="Rectangle 4"/>
          <p:cNvSpPr>
            <a:spLocks noChangeArrowheads="1"/>
          </p:cNvSpPr>
          <p:nvPr/>
        </p:nvSpPr>
        <p:spPr bwMode="auto">
          <a:xfrm>
            <a:off x="597877" y="1153430"/>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169770585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0882"/>
                                        </p:tgtEl>
                                        <p:attrNameLst>
                                          <p:attrName>style.visibility</p:attrName>
                                        </p:attrNameLst>
                                      </p:cBhvr>
                                      <p:to>
                                        <p:strVal val="visible"/>
                                      </p:to>
                                    </p:set>
                                    <p:animEffect transition="in" filter="blinds(horizontal)">
                                      <p:cBhvr>
                                        <p:cTn id="7" dur="500"/>
                                        <p:tgtEl>
                                          <p:spTgt spid="250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119" name="Text Box 55"/>
          <p:cNvSpPr txBox="1">
            <a:spLocks noChangeArrowheads="1"/>
          </p:cNvSpPr>
          <p:nvPr/>
        </p:nvSpPr>
        <p:spPr bwMode="auto">
          <a:xfrm>
            <a:off x="1216025" y="2165002"/>
            <a:ext cx="2788264" cy="370101"/>
          </a:xfrm>
          <a:prstGeom prst="rect">
            <a:avLst/>
          </a:prstGeom>
          <a:noFill/>
          <a:ln w="12700">
            <a:noFill/>
            <a:miter lim="800000"/>
            <a:headEnd/>
            <a:tailEnd/>
          </a:ln>
          <a:effectLst/>
        </p:spPr>
        <p:txBody>
          <a:bodyPr wrap="none">
            <a:spAutoFit/>
          </a:bodyPr>
          <a:lstStyle/>
          <a:p>
            <a:pPr algn="l"/>
            <a:r>
              <a:rPr lang="en-US" sz="1805">
                <a:latin typeface="+mn-lt"/>
              </a:rPr>
              <a:t>1.  Develop the hypotheses.</a:t>
            </a:r>
          </a:p>
        </p:txBody>
      </p:sp>
      <p:sp>
        <p:nvSpPr>
          <p:cNvPr id="344124" name="Text Box 60"/>
          <p:cNvSpPr txBox="1">
            <a:spLocks noChangeArrowheads="1"/>
          </p:cNvSpPr>
          <p:nvPr/>
        </p:nvSpPr>
        <p:spPr bwMode="auto">
          <a:xfrm>
            <a:off x="685800" y="1684160"/>
            <a:ext cx="4049185"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p:sp>
        <p:nvSpPr>
          <p:cNvPr id="344132" name="Text Box 68"/>
          <p:cNvSpPr txBox="1">
            <a:spLocks noChangeArrowheads="1"/>
          </p:cNvSpPr>
          <p:nvPr/>
        </p:nvSpPr>
        <p:spPr bwMode="auto">
          <a:xfrm>
            <a:off x="4006841" y="2174419"/>
            <a:ext cx="1484702" cy="703398"/>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0</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a:t>
            </a:r>
            <a:r>
              <a:rPr lang="en-US" sz="1805" u="sng" dirty="0">
                <a:latin typeface="+mn-lt"/>
              </a:rPr>
              <a:t>&lt;</a:t>
            </a:r>
            <a:r>
              <a:rPr lang="en-US" sz="1805" dirty="0">
                <a:latin typeface="+mn-lt"/>
              </a:rPr>
              <a:t> 0</a:t>
            </a:r>
          </a:p>
          <a:p>
            <a:pPr algn="l">
              <a:spcBef>
                <a:spcPct val="20000"/>
              </a:spcBef>
              <a:buClr>
                <a:srgbClr val="66FFFF"/>
              </a:buClr>
              <a:buSzPct val="75000"/>
              <a:buFont typeface="Monotype Sorts" pitchFamily="2" charset="2"/>
              <a:buNone/>
            </a:pPr>
            <a:r>
              <a:rPr lang="en-US" sz="1805" i="1" dirty="0">
                <a:latin typeface="+mn-lt"/>
              </a:rPr>
              <a:t>H</a:t>
            </a:r>
            <a:r>
              <a:rPr lang="en-US" sz="1805" baseline="-25000" dirty="0">
                <a:latin typeface="+mn-lt"/>
              </a:rPr>
              <a:t>a</a:t>
            </a:r>
            <a:r>
              <a:rPr lang="en-US" sz="1805" dirty="0">
                <a:latin typeface="+mn-lt"/>
              </a:rPr>
              <a:t>:  </a:t>
            </a:r>
            <a:r>
              <a:rPr lang="en-US" sz="1805" i="1" dirty="0">
                <a:latin typeface="+mn-lt"/>
              </a:rPr>
              <a:t>p</a:t>
            </a:r>
            <a:r>
              <a:rPr lang="en-US" sz="1805" baseline="-25000" dirty="0">
                <a:latin typeface="+mn-lt"/>
              </a:rPr>
              <a:t>1</a:t>
            </a:r>
            <a:r>
              <a:rPr lang="en-US" sz="1805" dirty="0">
                <a:latin typeface="+mn-lt"/>
              </a:rPr>
              <a:t> - </a:t>
            </a:r>
            <a:r>
              <a:rPr lang="en-US" sz="1805" i="1" dirty="0">
                <a:latin typeface="+mn-lt"/>
              </a:rPr>
              <a:t>p</a:t>
            </a:r>
            <a:r>
              <a:rPr lang="en-US" sz="1805" baseline="-25000" dirty="0">
                <a:latin typeface="+mn-lt"/>
              </a:rPr>
              <a:t>2</a:t>
            </a:r>
            <a:r>
              <a:rPr lang="en-US" sz="1805" dirty="0">
                <a:latin typeface="+mn-lt"/>
              </a:rPr>
              <a:t> &gt; 0</a:t>
            </a:r>
          </a:p>
        </p:txBody>
      </p:sp>
      <p:sp>
        <p:nvSpPr>
          <p:cNvPr id="344133" name="Rectangle 69"/>
          <p:cNvSpPr>
            <a:spLocks noChangeArrowheads="1"/>
          </p:cNvSpPr>
          <p:nvPr/>
        </p:nvSpPr>
        <p:spPr bwMode="auto">
          <a:xfrm>
            <a:off x="2291757" y="2927305"/>
            <a:ext cx="5732223" cy="1303387"/>
          </a:xfrm>
          <a:prstGeom prst="rect">
            <a:avLst/>
          </a:prstGeom>
          <a:noFill/>
          <a:ln w="12700">
            <a:noFill/>
            <a:miter lim="800000"/>
            <a:headEnd/>
            <a:tailEnd/>
          </a:ln>
          <a:effectLst/>
        </p:spPr>
        <p:txBody>
          <a:bodyPr wrap="none" anchor="ctr"/>
          <a:lstStyle/>
          <a:p>
            <a:pPr algn="l">
              <a:lnSpc>
                <a:spcPct val="80000"/>
              </a:lnSpc>
              <a:spcBef>
                <a:spcPct val="20000"/>
              </a:spcBef>
              <a:buClr>
                <a:srgbClr val="66FFFF"/>
              </a:buClr>
              <a:buSzPct val="75000"/>
              <a:buFont typeface="Monotype Sorts" pitchFamily="2" charset="2"/>
              <a:buNone/>
            </a:pPr>
            <a:r>
              <a:rPr lang="en-US" sz="1805" i="1" dirty="0">
                <a:latin typeface="+mn-lt"/>
              </a:rPr>
              <a:t> p</a:t>
            </a:r>
            <a:r>
              <a:rPr lang="en-US" sz="1805" baseline="-25000" dirty="0">
                <a:latin typeface="+mn-lt"/>
              </a:rPr>
              <a:t>1</a:t>
            </a:r>
            <a:r>
              <a:rPr lang="en-US" sz="1805" dirty="0">
                <a:latin typeface="+mn-lt"/>
              </a:rPr>
              <a:t> = proportion of the population of households</a:t>
            </a:r>
          </a:p>
          <a:p>
            <a:pPr algn="l">
              <a:lnSpc>
                <a:spcPct val="80000"/>
              </a:lnSpc>
              <a:spcBef>
                <a:spcPct val="20000"/>
              </a:spcBef>
              <a:buClr>
                <a:srgbClr val="66FFFF"/>
              </a:buClr>
              <a:buSzPct val="75000"/>
              <a:buFont typeface="Monotype Sorts" pitchFamily="2" charset="2"/>
              <a:buNone/>
            </a:pPr>
            <a:r>
              <a:rPr lang="en-US" sz="1805" dirty="0">
                <a:latin typeface="+mn-lt"/>
              </a:rPr>
              <a:t>         “aware” of the product after the new campaign</a:t>
            </a:r>
          </a:p>
          <a:p>
            <a:pPr algn="l">
              <a:lnSpc>
                <a:spcPct val="80000"/>
              </a:lnSpc>
              <a:spcBef>
                <a:spcPct val="20000"/>
              </a:spcBef>
              <a:buClr>
                <a:srgbClr val="66FFFF"/>
              </a:buClr>
              <a:buSzPct val="75000"/>
              <a:buFont typeface="Monotype Sorts" pitchFamily="2" charset="2"/>
              <a:buNone/>
            </a:pPr>
            <a:r>
              <a:rPr lang="en-US" sz="1805" dirty="0">
                <a:latin typeface="+mn-lt"/>
              </a:rPr>
              <a:t> </a:t>
            </a:r>
            <a:r>
              <a:rPr lang="en-US" sz="1955" i="1" dirty="0">
                <a:latin typeface="+mn-lt"/>
              </a:rPr>
              <a:t>p</a:t>
            </a:r>
            <a:r>
              <a:rPr lang="en-US" sz="1805" baseline="-25000" dirty="0">
                <a:latin typeface="+mn-lt"/>
              </a:rPr>
              <a:t>2</a:t>
            </a:r>
            <a:r>
              <a:rPr lang="en-US" sz="1805" dirty="0">
                <a:latin typeface="+mn-lt"/>
              </a:rPr>
              <a:t> = proportion of the population of households </a:t>
            </a:r>
          </a:p>
          <a:p>
            <a:pPr algn="l">
              <a:lnSpc>
                <a:spcPct val="80000"/>
              </a:lnSpc>
              <a:spcBef>
                <a:spcPct val="20000"/>
              </a:spcBef>
              <a:buClr>
                <a:srgbClr val="66FFFF"/>
              </a:buClr>
              <a:buSzPct val="75000"/>
              <a:buFont typeface="Monotype Sorts" pitchFamily="2" charset="2"/>
              <a:buNone/>
            </a:pPr>
            <a:r>
              <a:rPr lang="en-US" sz="1805" dirty="0">
                <a:latin typeface="+mn-lt"/>
              </a:rPr>
              <a:t>         “aware” of the product before the new campaign</a:t>
            </a:r>
          </a:p>
        </p:txBody>
      </p:sp>
      <p:sp>
        <p:nvSpPr>
          <p:cNvPr id="9" name="Rectangle 4"/>
          <p:cNvSpPr>
            <a:spLocks noChangeArrowheads="1"/>
          </p:cNvSpPr>
          <p:nvPr/>
        </p:nvSpPr>
        <p:spPr bwMode="auto">
          <a:xfrm>
            <a:off x="589085" y="1149163"/>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221176613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44119"/>
                                        </p:tgtEl>
                                        <p:attrNameLst>
                                          <p:attrName>style.visibility</p:attrName>
                                        </p:attrNameLst>
                                      </p:cBhvr>
                                      <p:to>
                                        <p:strVal val="visible"/>
                                      </p:to>
                                    </p:set>
                                    <p:anim calcmode="lin" valueType="num">
                                      <p:cBhvr>
                                        <p:cTn id="7" dur="500" fill="hold"/>
                                        <p:tgtEl>
                                          <p:spTgt spid="344119"/>
                                        </p:tgtEl>
                                        <p:attrNameLst>
                                          <p:attrName>ppt_w</p:attrName>
                                        </p:attrNameLst>
                                      </p:cBhvr>
                                      <p:tavLst>
                                        <p:tav tm="0">
                                          <p:val>
                                            <p:strVal val="2/3*#ppt_w"/>
                                          </p:val>
                                        </p:tav>
                                        <p:tav tm="100000">
                                          <p:val>
                                            <p:strVal val="#ppt_w"/>
                                          </p:val>
                                        </p:tav>
                                      </p:tavLst>
                                    </p:anim>
                                    <p:anim calcmode="lin" valueType="num">
                                      <p:cBhvr>
                                        <p:cTn id="8" dur="500" fill="hold"/>
                                        <p:tgtEl>
                                          <p:spTgt spid="344119"/>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23" presetClass="entr" presetSubtype="272" fill="hold" grpId="0" nodeType="afterEffect">
                                  <p:stCondLst>
                                    <p:cond delay="1000"/>
                                  </p:stCondLst>
                                  <p:childTnLst>
                                    <p:set>
                                      <p:cBhvr>
                                        <p:cTn id="11" dur="1" fill="hold">
                                          <p:stCondLst>
                                            <p:cond delay="0"/>
                                          </p:stCondLst>
                                        </p:cTn>
                                        <p:tgtEl>
                                          <p:spTgt spid="344132"/>
                                        </p:tgtEl>
                                        <p:attrNameLst>
                                          <p:attrName>style.visibility</p:attrName>
                                        </p:attrNameLst>
                                      </p:cBhvr>
                                      <p:to>
                                        <p:strVal val="visible"/>
                                      </p:to>
                                    </p:set>
                                    <p:anim calcmode="lin" valueType="num">
                                      <p:cBhvr>
                                        <p:cTn id="12" dur="500" fill="hold"/>
                                        <p:tgtEl>
                                          <p:spTgt spid="344132"/>
                                        </p:tgtEl>
                                        <p:attrNameLst>
                                          <p:attrName>ppt_w</p:attrName>
                                        </p:attrNameLst>
                                      </p:cBhvr>
                                      <p:tavLst>
                                        <p:tav tm="0">
                                          <p:val>
                                            <p:strVal val="2/3*#ppt_w"/>
                                          </p:val>
                                        </p:tav>
                                        <p:tav tm="100000">
                                          <p:val>
                                            <p:strVal val="#ppt_w"/>
                                          </p:val>
                                        </p:tav>
                                      </p:tavLst>
                                    </p:anim>
                                    <p:anim calcmode="lin" valueType="num">
                                      <p:cBhvr>
                                        <p:cTn id="13" dur="500" fill="hold"/>
                                        <p:tgtEl>
                                          <p:spTgt spid="344132"/>
                                        </p:tgtEl>
                                        <p:attrNameLst>
                                          <p:attrName>ppt_h</p:attrName>
                                        </p:attrNameLst>
                                      </p:cBhvr>
                                      <p:tavLst>
                                        <p:tav tm="0">
                                          <p:val>
                                            <p:strVal val="2/3*#ppt_h"/>
                                          </p:val>
                                        </p:tav>
                                        <p:tav tm="100000">
                                          <p:val>
                                            <p:strVal val="#ppt_h"/>
                                          </p:val>
                                        </p:tav>
                                      </p:tavLst>
                                    </p:anim>
                                  </p:childTnLst>
                                </p:cTn>
                              </p:par>
                            </p:childTnLst>
                          </p:cTn>
                        </p:par>
                        <p:par>
                          <p:cTn id="14" fill="hold">
                            <p:stCondLst>
                              <p:cond delay="2000"/>
                            </p:stCondLst>
                            <p:childTnLst>
                              <p:par>
                                <p:cTn id="15" presetID="3" presetClass="entr" presetSubtype="10" fill="hold" grpId="0" nodeType="afterEffect">
                                  <p:stCondLst>
                                    <p:cond delay="2000"/>
                                  </p:stCondLst>
                                  <p:childTnLst>
                                    <p:set>
                                      <p:cBhvr>
                                        <p:cTn id="16" dur="1" fill="hold">
                                          <p:stCondLst>
                                            <p:cond delay="0"/>
                                          </p:stCondLst>
                                        </p:cTn>
                                        <p:tgtEl>
                                          <p:spTgt spid="344133"/>
                                        </p:tgtEl>
                                        <p:attrNameLst>
                                          <p:attrName>style.visibility</p:attrName>
                                        </p:attrNameLst>
                                      </p:cBhvr>
                                      <p:to>
                                        <p:strVal val="visible"/>
                                      </p:to>
                                    </p:set>
                                    <p:animEffect transition="in" filter="blinds(horizontal)">
                                      <p:cBhvr>
                                        <p:cTn id="17" dur="500"/>
                                        <p:tgtEl>
                                          <p:spTgt spid="344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119" grpId="0" autoUpdateAnimBg="0"/>
      <p:bldP spid="344132" grpId="0" autoUpdateAnimBg="0"/>
      <p:bldP spid="344133"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143" name="Text Box 55"/>
          <p:cNvSpPr txBox="1">
            <a:spLocks noChangeArrowheads="1"/>
          </p:cNvSpPr>
          <p:nvPr/>
        </p:nvSpPr>
        <p:spPr bwMode="auto">
          <a:xfrm>
            <a:off x="1219201" y="2162614"/>
            <a:ext cx="3439403" cy="370101"/>
          </a:xfrm>
          <a:prstGeom prst="rect">
            <a:avLst/>
          </a:prstGeom>
          <a:noFill/>
          <a:ln w="12700">
            <a:noFill/>
            <a:miter lim="800000"/>
            <a:headEnd/>
            <a:tailEnd/>
          </a:ln>
          <a:effectLst/>
        </p:spPr>
        <p:txBody>
          <a:bodyPr wrap="none">
            <a:spAutoFit/>
          </a:bodyPr>
          <a:lstStyle/>
          <a:p>
            <a:pPr algn="l"/>
            <a:r>
              <a:rPr lang="en-US" sz="1805" dirty="0">
                <a:latin typeface="+mn-lt"/>
              </a:rPr>
              <a:t>2.  Specify the level of significance.</a:t>
            </a:r>
          </a:p>
        </p:txBody>
      </p:sp>
      <p:sp>
        <p:nvSpPr>
          <p:cNvPr id="345144" name="Text Box 56"/>
          <p:cNvSpPr txBox="1">
            <a:spLocks noChangeArrowheads="1"/>
          </p:cNvSpPr>
          <p:nvPr/>
        </p:nvSpPr>
        <p:spPr bwMode="auto">
          <a:xfrm>
            <a:off x="4791019" y="2173461"/>
            <a:ext cx="896399" cy="370101"/>
          </a:xfrm>
          <a:prstGeom prst="rect">
            <a:avLst/>
          </a:prstGeom>
          <a:noFill/>
          <a:ln w="12700">
            <a:noFill/>
            <a:miter lim="800000"/>
            <a:headEnd/>
            <a:tailEnd/>
          </a:ln>
          <a:effectLst/>
        </p:spPr>
        <p:txBody>
          <a:bodyPr wrap="none">
            <a:spAutoFit/>
          </a:bodyPr>
          <a:lstStyle/>
          <a:p>
            <a:r>
              <a:rPr lang="en-US" sz="1805" i="1" dirty="0">
                <a:latin typeface="Symbol" panose="05050102010706020507" pitchFamily="18" charset="2"/>
              </a:rPr>
              <a:t>a</a:t>
            </a:r>
            <a:r>
              <a:rPr lang="en-US" sz="1805" i="1" dirty="0">
                <a:latin typeface="+mn-lt"/>
              </a:rPr>
              <a:t> </a:t>
            </a:r>
            <a:r>
              <a:rPr lang="en-US" sz="1805" dirty="0">
                <a:latin typeface="+mn-lt"/>
              </a:rPr>
              <a:t> = .05</a:t>
            </a:r>
          </a:p>
        </p:txBody>
      </p:sp>
      <p:sp>
        <p:nvSpPr>
          <p:cNvPr id="345148" name="Text Box 60"/>
          <p:cNvSpPr txBox="1">
            <a:spLocks noChangeArrowheads="1"/>
          </p:cNvSpPr>
          <p:nvPr/>
        </p:nvSpPr>
        <p:spPr bwMode="auto">
          <a:xfrm>
            <a:off x="1227459" y="2691223"/>
            <a:ext cx="4094006" cy="370101"/>
          </a:xfrm>
          <a:prstGeom prst="rect">
            <a:avLst/>
          </a:prstGeom>
          <a:noFill/>
          <a:ln w="12700">
            <a:noFill/>
            <a:miter lim="800000"/>
            <a:headEnd/>
            <a:tailEnd/>
          </a:ln>
          <a:effectLst/>
        </p:spPr>
        <p:txBody>
          <a:bodyPr wrap="none">
            <a:spAutoFit/>
          </a:bodyPr>
          <a:lstStyle/>
          <a:p>
            <a:pPr algn="l"/>
            <a:r>
              <a:rPr lang="en-US" sz="1805" dirty="0">
                <a:latin typeface="+mn-lt"/>
              </a:rPr>
              <a:t>3.  Compute the value of the test statistic.</a:t>
            </a:r>
          </a:p>
        </p:txBody>
      </p:sp>
      <p:sp>
        <p:nvSpPr>
          <p:cNvPr id="345151" name="Text Box 63"/>
          <p:cNvSpPr txBox="1">
            <a:spLocks noChangeArrowheads="1"/>
          </p:cNvSpPr>
          <p:nvPr/>
        </p:nvSpPr>
        <p:spPr bwMode="auto">
          <a:xfrm>
            <a:off x="685800" y="1684160"/>
            <a:ext cx="4049185"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and Critical Value Approaches</a:t>
            </a:r>
          </a:p>
        </p:txBody>
      </p:sp>
      <mc:AlternateContent xmlns:mc="http://schemas.openxmlformats.org/markup-compatibility/2006" xmlns:a14="http://schemas.microsoft.com/office/drawing/2010/main">
        <mc:Choice Requires="a14">
          <p:sp>
            <p:nvSpPr>
              <p:cNvPr id="2" name="TextBox 1"/>
              <p:cNvSpPr txBox="1"/>
              <p:nvPr/>
            </p:nvSpPr>
            <p:spPr>
              <a:xfrm>
                <a:off x="2952013" y="3208984"/>
                <a:ext cx="3193118" cy="506421"/>
              </a:xfrm>
              <a:prstGeom prst="rect">
                <a:avLst/>
              </a:prstGeom>
              <a:noFill/>
              <a:effectLst/>
            </p:spPr>
            <p:txBody>
              <a:bodyPr wrap="none" rtlCol="0">
                <a:spAutoFit/>
              </a:bodyPr>
              <a:lstStyle/>
              <a:p>
                <a14:m>
                  <m:oMath xmlns:m="http://schemas.openxmlformats.org/officeDocument/2006/math">
                    <m:acc>
                      <m:accPr>
                        <m:chr m:val="̅"/>
                        <m:ctrlPr>
                          <a:rPr lang="en-US" sz="1805" i="1">
                            <a:latin typeface="Cambria Math" panose="02040503050406030204" pitchFamily="18" charset="0"/>
                          </a:rPr>
                        </m:ctrlPr>
                      </m:accPr>
                      <m:e>
                        <m:r>
                          <a:rPr lang="en-US" sz="1805" i="1">
                            <a:latin typeface="Cambria Math"/>
                          </a:rPr>
                          <m:t>𝑝</m:t>
                        </m:r>
                      </m:e>
                    </m:acc>
                    <m:r>
                      <a:rPr lang="en-US" sz="1805" i="1">
                        <a:latin typeface="Cambria Math"/>
                      </a:rPr>
                      <m:t>=</m:t>
                    </m:r>
                    <m:f>
                      <m:fPr>
                        <m:ctrlPr>
                          <a:rPr lang="en-US" sz="1805" i="1">
                            <a:latin typeface="Cambria Math" panose="02040503050406030204" pitchFamily="18" charset="0"/>
                          </a:rPr>
                        </m:ctrlPr>
                      </m:fPr>
                      <m:num>
                        <m:r>
                          <a:rPr lang="en-US" sz="1805" i="1">
                            <a:latin typeface="Cambria Math"/>
                          </a:rPr>
                          <m:t>250</m:t>
                        </m:r>
                        <m:d>
                          <m:dPr>
                            <m:ctrlPr>
                              <a:rPr lang="en-US" sz="1805" i="1">
                                <a:latin typeface="Cambria Math" panose="02040503050406030204" pitchFamily="18" charset="0"/>
                              </a:rPr>
                            </m:ctrlPr>
                          </m:dPr>
                          <m:e>
                            <m:r>
                              <a:rPr lang="en-US" sz="1805" i="1">
                                <a:latin typeface="Cambria Math"/>
                              </a:rPr>
                              <m:t>.48</m:t>
                            </m:r>
                          </m:e>
                        </m:d>
                        <m:r>
                          <a:rPr lang="en-US" sz="1805" i="1">
                            <a:latin typeface="Cambria Math"/>
                          </a:rPr>
                          <m:t>+150(.40)</m:t>
                        </m:r>
                      </m:num>
                      <m:den>
                        <m:r>
                          <a:rPr lang="en-US" sz="1805" i="1">
                            <a:latin typeface="Cambria Math"/>
                          </a:rPr>
                          <m:t>250+150</m:t>
                        </m:r>
                      </m:den>
                    </m:f>
                  </m:oMath>
                </a14:m>
                <a:r>
                  <a:rPr lang="en-US" sz="1805" dirty="0">
                    <a:latin typeface="+mn-lt"/>
                  </a:rPr>
                  <a:t> = </a:t>
                </a:r>
                <a14:m>
                  <m:oMath xmlns:m="http://schemas.openxmlformats.org/officeDocument/2006/math">
                    <m:f>
                      <m:fPr>
                        <m:ctrlPr>
                          <a:rPr lang="en-US" sz="1805" i="1" dirty="0">
                            <a:latin typeface="Cambria Math" panose="02040503050406030204" pitchFamily="18" charset="0"/>
                          </a:rPr>
                        </m:ctrlPr>
                      </m:fPr>
                      <m:num>
                        <m:r>
                          <a:rPr lang="en-US" sz="1805" i="1" dirty="0">
                            <a:latin typeface="Cambria Math"/>
                          </a:rPr>
                          <m:t>180</m:t>
                        </m:r>
                      </m:num>
                      <m:den>
                        <m:r>
                          <a:rPr lang="en-US" sz="1805" i="1" dirty="0">
                            <a:latin typeface="Cambria Math"/>
                          </a:rPr>
                          <m:t>400</m:t>
                        </m:r>
                      </m:den>
                    </m:f>
                    <m:r>
                      <a:rPr lang="en-US" sz="1805" i="1" dirty="0">
                        <a:latin typeface="Cambria Math"/>
                      </a:rPr>
                      <m:t>=.45</m:t>
                    </m:r>
                  </m:oMath>
                </a14:m>
                <a:endParaRPr lang="en-US" sz="1805"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952013" y="3208984"/>
                <a:ext cx="3193118" cy="506421"/>
              </a:xfrm>
              <a:prstGeom prst="rect">
                <a:avLst/>
              </a:prstGeom>
              <a:blipFill>
                <a:blip r:embed="rId3"/>
                <a:stretch>
                  <a:fillRect b="-7229"/>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972078" y="4581667"/>
                <a:ext cx="3432671" cy="631455"/>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latin typeface="Cambria Math"/>
                        </a:rPr>
                        <m:t>𝑧</m:t>
                      </m:r>
                      <m:r>
                        <a:rPr lang="en-US" sz="1805" i="1">
                          <a:latin typeface="Cambria Math"/>
                        </a:rPr>
                        <m:t>=</m:t>
                      </m:r>
                      <m:f>
                        <m:fPr>
                          <m:ctrlPr>
                            <a:rPr lang="en-US" sz="1805" i="1">
                              <a:latin typeface="Cambria Math" panose="02040503050406030204" pitchFamily="18" charset="0"/>
                            </a:rPr>
                          </m:ctrlPr>
                        </m:fPr>
                        <m:num>
                          <m:d>
                            <m:dPr>
                              <m:ctrlPr>
                                <a:rPr lang="en-US" sz="1805" i="1">
                                  <a:latin typeface="Cambria Math" panose="02040503050406030204" pitchFamily="18" charset="0"/>
                                </a:rPr>
                              </m:ctrlPr>
                            </m:dPr>
                            <m:e>
                              <m:r>
                                <a:rPr lang="en-US" sz="1805" i="1">
                                  <a:latin typeface="Cambria Math"/>
                                </a:rPr>
                                <m:t>.48−.40</m:t>
                              </m:r>
                            </m:e>
                          </m:d>
                        </m:num>
                        <m:den>
                          <m:r>
                            <a:rPr lang="en-US" sz="1805" i="1">
                              <a:latin typeface="Cambria Math"/>
                            </a:rPr>
                            <m:t>.0514</m:t>
                          </m:r>
                        </m:den>
                      </m:f>
                      <m:r>
                        <a:rPr lang="en-US" sz="1805" i="1">
                          <a:latin typeface="Cambria Math"/>
                        </a:rPr>
                        <m:t>=</m:t>
                      </m:r>
                      <m:f>
                        <m:fPr>
                          <m:ctrlPr>
                            <a:rPr lang="en-US" sz="1805" i="1">
                              <a:latin typeface="Cambria Math" panose="02040503050406030204" pitchFamily="18" charset="0"/>
                            </a:rPr>
                          </m:ctrlPr>
                        </m:fPr>
                        <m:num>
                          <m:r>
                            <a:rPr lang="en-US" sz="1805" i="1">
                              <a:latin typeface="Cambria Math"/>
                            </a:rPr>
                            <m:t>.08</m:t>
                          </m:r>
                        </m:num>
                        <m:den>
                          <m:r>
                            <a:rPr lang="en-US" sz="1805" i="1">
                              <a:latin typeface="Cambria Math"/>
                            </a:rPr>
                            <m:t>.0514</m:t>
                          </m:r>
                        </m:den>
                      </m:f>
                      <m:r>
                        <a:rPr lang="en-US" sz="1805" i="1">
                          <a:latin typeface="Cambria Math"/>
                        </a:rPr>
                        <m:t>=  1.56</m:t>
                      </m:r>
                    </m:oMath>
                  </m:oMathPara>
                </a14:m>
                <a:endParaRPr lang="en-US" sz="1805" dirty="0">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972078" y="4581667"/>
                <a:ext cx="3432671" cy="631455"/>
              </a:xfrm>
              <a:prstGeom prst="rect">
                <a:avLst/>
              </a:prstGeom>
              <a:blipFill>
                <a:blip r:embed="rId4"/>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650467" y="3798303"/>
                <a:ext cx="3954096" cy="657552"/>
              </a:xfrm>
              <a:prstGeom prst="rect">
                <a:avLst/>
              </a:prstGeom>
              <a:noFill/>
              <a:effectLst/>
            </p:spPr>
            <p:txBody>
              <a:bodyPr wrap="none" rtlCol="0">
                <a:spAutoFit/>
              </a:bodyPr>
              <a:lstStyle/>
              <a:p>
                <a14:m>
                  <m:oMath xmlns:m="http://schemas.openxmlformats.org/officeDocument/2006/math">
                    <m:sSub>
                      <m:sSubPr>
                        <m:ctrlPr>
                          <a:rPr lang="en-US" sz="1805" i="1">
                            <a:latin typeface="Cambria Math" panose="02040503050406030204" pitchFamily="18" charset="0"/>
                          </a:rPr>
                        </m:ctrlPr>
                      </m:sSubPr>
                      <m:e>
                        <m:r>
                          <a:rPr lang="en-US" sz="1805" i="1">
                            <a:latin typeface="Cambria Math"/>
                          </a:rPr>
                          <m:t>𝑠</m:t>
                        </m:r>
                      </m:e>
                      <m:sub>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𝑝</m:t>
                                </m:r>
                              </m:e>
                            </m:acc>
                          </m:e>
                          <m:sub>
                            <m:r>
                              <a:rPr lang="en-US" sz="1805" i="1">
                                <a:latin typeface="Cambria Math"/>
                              </a:rPr>
                              <m:t>2</m:t>
                            </m:r>
                          </m:sub>
                        </m:sSub>
                      </m:sub>
                    </m:sSub>
                    <m:r>
                      <a:rPr lang="en-US" sz="1805" i="1">
                        <a:latin typeface="Cambria Math"/>
                      </a:rPr>
                      <m:t>=</m:t>
                    </m:r>
                    <m:rad>
                      <m:radPr>
                        <m:degHide m:val="on"/>
                        <m:ctrlPr>
                          <a:rPr lang="en-US" sz="1805" i="1">
                            <a:latin typeface="Cambria Math" panose="02040503050406030204" pitchFamily="18" charset="0"/>
                          </a:rPr>
                        </m:ctrlPr>
                      </m:radPr>
                      <m:deg/>
                      <m:e>
                        <m:r>
                          <a:rPr lang="en-US" sz="1805" i="1">
                            <a:latin typeface="Cambria Math"/>
                          </a:rPr>
                          <m:t>.45(.55)</m:t>
                        </m:r>
                        <m:d>
                          <m:dPr>
                            <m:ctrlPr>
                              <a:rPr lang="en-US" sz="1805" i="1">
                                <a:latin typeface="Cambria Math" panose="02040503050406030204" pitchFamily="18" charset="0"/>
                              </a:rPr>
                            </m:ctrlPr>
                          </m:dPr>
                          <m:e>
                            <m:f>
                              <m:fPr>
                                <m:ctrlPr>
                                  <a:rPr lang="en-US" sz="1805" i="1">
                                    <a:latin typeface="Cambria Math" panose="02040503050406030204" pitchFamily="18" charset="0"/>
                                  </a:rPr>
                                </m:ctrlPr>
                              </m:fPr>
                              <m:num>
                                <m:r>
                                  <a:rPr lang="en-US" sz="1805" i="1">
                                    <a:latin typeface="Cambria Math"/>
                                  </a:rPr>
                                  <m:t>1</m:t>
                                </m:r>
                              </m:num>
                              <m:den>
                                <m:r>
                                  <a:rPr lang="en-US" sz="1805" i="1">
                                    <a:latin typeface="Cambria Math"/>
                                  </a:rPr>
                                  <m:t>250</m:t>
                                </m:r>
                              </m:den>
                            </m:f>
                            <m:r>
                              <a:rPr lang="en-US" sz="1805" i="1">
                                <a:latin typeface="Cambria Math"/>
                              </a:rPr>
                              <m:t>+</m:t>
                            </m:r>
                            <m:f>
                              <m:fPr>
                                <m:ctrlPr>
                                  <a:rPr lang="en-US" sz="1805" i="1">
                                    <a:latin typeface="Cambria Math" panose="02040503050406030204" pitchFamily="18" charset="0"/>
                                  </a:rPr>
                                </m:ctrlPr>
                              </m:fPr>
                              <m:num>
                                <m:r>
                                  <a:rPr lang="en-US" sz="1805" i="1">
                                    <a:latin typeface="Cambria Math"/>
                                  </a:rPr>
                                  <m:t>1</m:t>
                                </m:r>
                              </m:num>
                              <m:den>
                                <m:r>
                                  <a:rPr lang="en-US" sz="1805" i="1">
                                    <a:latin typeface="Cambria Math"/>
                                  </a:rPr>
                                  <m:t>150</m:t>
                                </m:r>
                              </m:den>
                            </m:f>
                          </m:e>
                        </m:d>
                      </m:e>
                    </m:rad>
                  </m:oMath>
                </a14:m>
                <a:r>
                  <a:rPr lang="en-US" sz="1805" dirty="0">
                    <a:latin typeface="+mn-lt"/>
                  </a:rPr>
                  <a:t> = .0514</a:t>
                </a:r>
              </a:p>
            </p:txBody>
          </p:sp>
        </mc:Choice>
        <mc:Fallback xmlns="">
          <p:sp>
            <p:nvSpPr>
              <p:cNvPr id="5" name="TextBox 4"/>
              <p:cNvSpPr txBox="1">
                <a:spLocks noRot="1" noChangeAspect="1" noMove="1" noResize="1" noEditPoints="1" noAdjustHandles="1" noChangeArrowheads="1" noChangeShapeType="1" noTextEdit="1"/>
              </p:cNvSpPr>
              <p:nvPr/>
            </p:nvSpPr>
            <p:spPr>
              <a:xfrm>
                <a:off x="2650467" y="3798303"/>
                <a:ext cx="3954096" cy="657552"/>
              </a:xfrm>
              <a:prstGeom prst="rect">
                <a:avLst/>
              </a:prstGeom>
              <a:blipFill>
                <a:blip r:embed="rId5"/>
                <a:stretch>
                  <a:fillRect r="-463"/>
                </a:stretch>
              </a:blipFill>
              <a:effectLst/>
            </p:spPr>
            <p:txBody>
              <a:bodyPr/>
              <a:lstStyle/>
              <a:p>
                <a:r>
                  <a:rPr lang="en-US">
                    <a:noFill/>
                  </a:rPr>
                  <a:t> </a:t>
                </a:r>
              </a:p>
            </p:txBody>
          </p:sp>
        </mc:Fallback>
      </mc:AlternateContent>
      <p:sp>
        <p:nvSpPr>
          <p:cNvPr id="14" name="Rectangle 4"/>
          <p:cNvSpPr>
            <a:spLocks noChangeArrowheads="1"/>
          </p:cNvSpPr>
          <p:nvPr/>
        </p:nvSpPr>
        <p:spPr bwMode="auto">
          <a:xfrm>
            <a:off x="580292" y="1111001"/>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75958661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45143"/>
                                        </p:tgtEl>
                                        <p:attrNameLst>
                                          <p:attrName>style.visibility</p:attrName>
                                        </p:attrNameLst>
                                      </p:cBhvr>
                                      <p:to>
                                        <p:strVal val="visible"/>
                                      </p:to>
                                    </p:set>
                                    <p:anim calcmode="lin" valueType="num">
                                      <p:cBhvr>
                                        <p:cTn id="7" dur="500" fill="hold"/>
                                        <p:tgtEl>
                                          <p:spTgt spid="345143"/>
                                        </p:tgtEl>
                                        <p:attrNameLst>
                                          <p:attrName>ppt_w</p:attrName>
                                        </p:attrNameLst>
                                      </p:cBhvr>
                                      <p:tavLst>
                                        <p:tav tm="0">
                                          <p:val>
                                            <p:strVal val="2/3*#ppt_w"/>
                                          </p:val>
                                        </p:tav>
                                        <p:tav tm="100000">
                                          <p:val>
                                            <p:strVal val="#ppt_w"/>
                                          </p:val>
                                        </p:tav>
                                      </p:tavLst>
                                    </p:anim>
                                    <p:anim calcmode="lin" valueType="num">
                                      <p:cBhvr>
                                        <p:cTn id="8" dur="500" fill="hold"/>
                                        <p:tgtEl>
                                          <p:spTgt spid="345143"/>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1000"/>
                                  </p:stCondLst>
                                  <p:childTnLst>
                                    <p:set>
                                      <p:cBhvr>
                                        <p:cTn id="11" dur="1" fill="hold">
                                          <p:stCondLst>
                                            <p:cond delay="0"/>
                                          </p:stCondLst>
                                        </p:cTn>
                                        <p:tgtEl>
                                          <p:spTgt spid="345144"/>
                                        </p:tgtEl>
                                        <p:attrNameLst>
                                          <p:attrName>style.visibility</p:attrName>
                                        </p:attrNameLst>
                                      </p:cBhvr>
                                      <p:to>
                                        <p:strVal val="visible"/>
                                      </p:to>
                                    </p:set>
                                    <p:animEffect transition="in" filter="slide(fromTop)">
                                      <p:cBhvr>
                                        <p:cTn id="12" dur="500"/>
                                        <p:tgtEl>
                                          <p:spTgt spid="345144"/>
                                        </p:tgtEl>
                                      </p:cBhvr>
                                    </p:animEffect>
                                  </p:childTnLst>
                                </p:cTn>
                              </p:par>
                            </p:childTnLst>
                          </p:cTn>
                        </p:par>
                        <p:par>
                          <p:cTn id="13" fill="hold">
                            <p:stCondLst>
                              <p:cond delay="2000"/>
                            </p:stCondLst>
                            <p:childTnLst>
                              <p:par>
                                <p:cTn id="14" presetID="23" presetClass="entr" presetSubtype="272" fill="hold" grpId="0" nodeType="afterEffect">
                                  <p:stCondLst>
                                    <p:cond delay="0"/>
                                  </p:stCondLst>
                                  <p:childTnLst>
                                    <p:set>
                                      <p:cBhvr>
                                        <p:cTn id="15" dur="1" fill="hold">
                                          <p:stCondLst>
                                            <p:cond delay="0"/>
                                          </p:stCondLst>
                                        </p:cTn>
                                        <p:tgtEl>
                                          <p:spTgt spid="345148"/>
                                        </p:tgtEl>
                                        <p:attrNameLst>
                                          <p:attrName>style.visibility</p:attrName>
                                        </p:attrNameLst>
                                      </p:cBhvr>
                                      <p:to>
                                        <p:strVal val="visible"/>
                                      </p:to>
                                    </p:set>
                                    <p:anim calcmode="lin" valueType="num">
                                      <p:cBhvr>
                                        <p:cTn id="16" dur="500" fill="hold"/>
                                        <p:tgtEl>
                                          <p:spTgt spid="345148"/>
                                        </p:tgtEl>
                                        <p:attrNameLst>
                                          <p:attrName>ppt_w</p:attrName>
                                        </p:attrNameLst>
                                      </p:cBhvr>
                                      <p:tavLst>
                                        <p:tav tm="0">
                                          <p:val>
                                            <p:strVal val="2/3*#ppt_w"/>
                                          </p:val>
                                        </p:tav>
                                        <p:tav tm="100000">
                                          <p:val>
                                            <p:strVal val="#ppt_w"/>
                                          </p:val>
                                        </p:tav>
                                      </p:tavLst>
                                    </p:anim>
                                    <p:anim calcmode="lin" valueType="num">
                                      <p:cBhvr>
                                        <p:cTn id="17" dur="500" fill="hold"/>
                                        <p:tgtEl>
                                          <p:spTgt spid="345148"/>
                                        </p:tgtEl>
                                        <p:attrNameLst>
                                          <p:attrName>ppt_h</p:attrName>
                                        </p:attrNameLst>
                                      </p:cBhvr>
                                      <p:tavLst>
                                        <p:tav tm="0">
                                          <p:val>
                                            <p:strVal val="2/3*#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75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75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43" grpId="0" autoUpdateAnimBg="0"/>
      <p:bldP spid="345144" grpId="0" autoUpdateAnimBg="0"/>
      <p:bldP spid="345148" grpId="0" autoUpdateAnimBg="0"/>
      <p:bldP spid="2" grpId="0"/>
      <p:bldP spid="3"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94" name="Text Box 66"/>
          <p:cNvSpPr txBox="1">
            <a:spLocks noChangeArrowheads="1"/>
          </p:cNvSpPr>
          <p:nvPr/>
        </p:nvSpPr>
        <p:spPr bwMode="auto">
          <a:xfrm>
            <a:off x="1255713" y="3081670"/>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252995" name="Rectangle 67"/>
          <p:cNvSpPr>
            <a:spLocks noChangeArrowheads="1"/>
          </p:cNvSpPr>
          <p:nvPr/>
        </p:nvSpPr>
        <p:spPr bwMode="auto">
          <a:xfrm>
            <a:off x="2111533" y="3889182"/>
            <a:ext cx="6411592" cy="983508"/>
          </a:xfrm>
          <a:prstGeom prst="rect">
            <a:avLst/>
          </a:prstGeom>
          <a:noFill/>
          <a:ln w="12700">
            <a:noFill/>
            <a:miter lim="800000"/>
            <a:headEnd/>
            <a:tailEnd/>
          </a:ln>
          <a:effectLst/>
        </p:spPr>
        <p:txBody>
          <a:bodyPr lIns="68034" tIns="33420" rIns="68034" bIns="33420"/>
          <a:lstStyle/>
          <a:p>
            <a:pPr marL="85942" lvl="1">
              <a:lnSpc>
                <a:spcPct val="90000"/>
              </a:lnSpc>
              <a:spcBef>
                <a:spcPct val="20000"/>
              </a:spcBef>
              <a:buClr>
                <a:srgbClr val="66FFFF"/>
              </a:buClr>
              <a:buSzPct val="125000"/>
            </a:pPr>
            <a:r>
              <a:rPr lang="en-US" sz="1805" dirty="0">
                <a:latin typeface="+mn-lt"/>
              </a:rPr>
              <a:t>We cannot conclude that the proportion of households</a:t>
            </a:r>
          </a:p>
          <a:p>
            <a:pPr marL="85942" lvl="1">
              <a:lnSpc>
                <a:spcPct val="90000"/>
              </a:lnSpc>
              <a:spcBef>
                <a:spcPct val="20000"/>
              </a:spcBef>
              <a:buClr>
                <a:srgbClr val="66FFFF"/>
              </a:buClr>
              <a:buSzPct val="125000"/>
            </a:pPr>
            <a:r>
              <a:rPr lang="en-US" sz="1805" dirty="0">
                <a:latin typeface="+mn-lt"/>
              </a:rPr>
              <a:t>aware of the client’s product increased after the new</a:t>
            </a:r>
          </a:p>
          <a:p>
            <a:pPr marL="85942" lvl="1">
              <a:lnSpc>
                <a:spcPct val="90000"/>
              </a:lnSpc>
              <a:spcBef>
                <a:spcPct val="20000"/>
              </a:spcBef>
              <a:buClr>
                <a:srgbClr val="66FFFF"/>
              </a:buClr>
              <a:buSzPct val="125000"/>
            </a:pPr>
            <a:r>
              <a:rPr lang="en-US" sz="1805" dirty="0">
                <a:latin typeface="+mn-lt"/>
              </a:rPr>
              <a:t>campaign.</a:t>
            </a:r>
          </a:p>
        </p:txBody>
      </p:sp>
      <p:sp>
        <p:nvSpPr>
          <p:cNvPr id="252999" name="Text Box 71"/>
          <p:cNvSpPr txBox="1">
            <a:spLocks noChangeArrowheads="1"/>
          </p:cNvSpPr>
          <p:nvPr/>
        </p:nvSpPr>
        <p:spPr bwMode="auto">
          <a:xfrm>
            <a:off x="1236663" y="2122033"/>
            <a:ext cx="2594493" cy="370101"/>
          </a:xfrm>
          <a:prstGeom prst="rect">
            <a:avLst/>
          </a:prstGeom>
          <a:noFill/>
          <a:ln w="12700">
            <a:noFill/>
            <a:miter lim="800000"/>
            <a:headEnd/>
            <a:tailEnd/>
          </a:ln>
          <a:effectLst/>
        </p:spPr>
        <p:txBody>
          <a:bodyPr wrap="none">
            <a:spAutoFit/>
          </a:bodyPr>
          <a:lstStyle/>
          <a:p>
            <a:pPr algn="l"/>
            <a:r>
              <a:rPr lang="en-US" sz="1805" dirty="0">
                <a:latin typeface="+mn-lt"/>
              </a:rPr>
              <a:t>4.  Compute the </a:t>
            </a:r>
            <a:r>
              <a:rPr lang="en-US" sz="1805" i="1" dirty="0">
                <a:latin typeface="+mn-lt"/>
              </a:rPr>
              <a:t>p</a:t>
            </a:r>
            <a:r>
              <a:rPr lang="en-US" sz="1805" dirty="0">
                <a:latin typeface="+mn-lt"/>
              </a:rPr>
              <a:t> –value.</a:t>
            </a:r>
          </a:p>
        </p:txBody>
      </p:sp>
      <p:sp>
        <p:nvSpPr>
          <p:cNvPr id="253000" name="Text Box 72"/>
          <p:cNvSpPr txBox="1">
            <a:spLocks noChangeArrowheads="1"/>
          </p:cNvSpPr>
          <p:nvPr/>
        </p:nvSpPr>
        <p:spPr bwMode="auto">
          <a:xfrm>
            <a:off x="2161251" y="2580367"/>
            <a:ext cx="3223831" cy="370101"/>
          </a:xfrm>
          <a:prstGeom prst="rect">
            <a:avLst/>
          </a:prstGeom>
          <a:noFill/>
          <a:ln w="12700">
            <a:noFill/>
            <a:miter lim="800000"/>
            <a:headEnd/>
            <a:tailEnd/>
          </a:ln>
          <a:effectLst/>
        </p:spPr>
        <p:txBody>
          <a:bodyPr wrap="none">
            <a:spAutoFit/>
          </a:bodyPr>
          <a:lstStyle/>
          <a:p>
            <a:pPr algn="l"/>
            <a:r>
              <a:rPr lang="en-US" sz="1805" dirty="0">
                <a:latin typeface="+mn-lt"/>
              </a:rPr>
              <a:t>For </a:t>
            </a:r>
            <a:r>
              <a:rPr lang="en-US" sz="1805" i="1" dirty="0">
                <a:latin typeface="+mn-lt"/>
              </a:rPr>
              <a:t>z</a:t>
            </a:r>
            <a:r>
              <a:rPr lang="en-US" sz="1805" dirty="0">
                <a:latin typeface="+mn-lt"/>
              </a:rPr>
              <a:t> = 1.56, the </a:t>
            </a:r>
            <a:r>
              <a:rPr lang="en-US" sz="1805" i="1" dirty="0">
                <a:latin typeface="+mn-lt"/>
              </a:rPr>
              <a:t>p</a:t>
            </a:r>
            <a:r>
              <a:rPr lang="en-US" sz="1805" dirty="0">
                <a:latin typeface="+mn-lt"/>
              </a:rPr>
              <a:t>–value = .0594</a:t>
            </a:r>
          </a:p>
        </p:txBody>
      </p:sp>
      <p:sp>
        <p:nvSpPr>
          <p:cNvPr id="253001" name="Text Box 73"/>
          <p:cNvSpPr txBox="1">
            <a:spLocks noChangeArrowheads="1"/>
          </p:cNvSpPr>
          <p:nvPr/>
        </p:nvSpPr>
        <p:spPr bwMode="auto">
          <a:xfrm>
            <a:off x="2180715" y="3508971"/>
            <a:ext cx="4644669" cy="370101"/>
          </a:xfrm>
          <a:prstGeom prst="rect">
            <a:avLst/>
          </a:prstGeom>
          <a:noFill/>
          <a:ln w="12700">
            <a:noFill/>
            <a:miter lim="800000"/>
            <a:headEnd/>
            <a:tailEnd/>
          </a:ln>
          <a:effectLst/>
        </p:spPr>
        <p:txBody>
          <a:bodyPr wrap="none">
            <a:spAutoFit/>
          </a:bodyPr>
          <a:lstStyle/>
          <a:p>
            <a:pPr algn="l"/>
            <a:r>
              <a:rPr lang="en-US" sz="1805" dirty="0">
                <a:latin typeface="+mn-lt"/>
              </a:rPr>
              <a:t>Because </a:t>
            </a:r>
            <a:r>
              <a:rPr lang="en-US" sz="1805" i="1" dirty="0">
                <a:latin typeface="+mn-lt"/>
              </a:rPr>
              <a:t>p</a:t>
            </a:r>
            <a:r>
              <a:rPr lang="en-US" sz="1805" dirty="0">
                <a:latin typeface="+mn-lt"/>
              </a:rPr>
              <a:t>–value &gt; </a:t>
            </a:r>
            <a:r>
              <a:rPr lang="en-US" sz="1805" i="1" dirty="0">
                <a:latin typeface="Symbol" panose="05050102010706020507" pitchFamily="18" charset="2"/>
              </a:rPr>
              <a:t>a</a:t>
            </a:r>
            <a:r>
              <a:rPr lang="en-US" sz="1805" dirty="0">
                <a:latin typeface="+mn-lt"/>
              </a:rPr>
              <a:t> = .05, we cannot reject </a:t>
            </a:r>
            <a:r>
              <a:rPr lang="en-US" sz="1805" i="1" dirty="0">
                <a:latin typeface="+mn-lt"/>
              </a:rPr>
              <a:t>H</a:t>
            </a:r>
            <a:r>
              <a:rPr lang="en-US" sz="1805" baseline="-25000" dirty="0">
                <a:latin typeface="+mn-lt"/>
              </a:rPr>
              <a:t>0</a:t>
            </a:r>
            <a:r>
              <a:rPr lang="en-US" sz="1805" dirty="0">
                <a:latin typeface="+mn-lt"/>
              </a:rPr>
              <a:t>.</a:t>
            </a:r>
          </a:p>
        </p:txBody>
      </p:sp>
      <p:sp>
        <p:nvSpPr>
          <p:cNvPr id="253002" name="Text Box 74"/>
          <p:cNvSpPr txBox="1">
            <a:spLocks noChangeArrowheads="1"/>
          </p:cNvSpPr>
          <p:nvPr/>
        </p:nvSpPr>
        <p:spPr bwMode="auto">
          <a:xfrm>
            <a:off x="685800" y="1684160"/>
            <a:ext cx="2210926"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latin typeface="+mn-lt"/>
              </a:rPr>
              <a:t>p</a:t>
            </a:r>
            <a:r>
              <a:rPr lang="en-US" sz="1805" dirty="0">
                <a:latin typeface="+mn-lt"/>
              </a:rPr>
              <a:t> –Value Approach</a:t>
            </a:r>
          </a:p>
        </p:txBody>
      </p:sp>
      <p:sp>
        <p:nvSpPr>
          <p:cNvPr id="12" name="Rectangle 4"/>
          <p:cNvSpPr>
            <a:spLocks noChangeArrowheads="1"/>
          </p:cNvSpPr>
          <p:nvPr/>
        </p:nvSpPr>
        <p:spPr bwMode="auto">
          <a:xfrm>
            <a:off x="616849" y="1168852"/>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spTree>
    <p:extLst>
      <p:ext uri="{BB962C8B-B14F-4D97-AF65-F5344CB8AC3E}">
        <p14:creationId xmlns:p14="http://schemas.microsoft.com/office/powerpoint/2010/main" val="117718322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52999"/>
                                        </p:tgtEl>
                                        <p:attrNameLst>
                                          <p:attrName>style.visibility</p:attrName>
                                        </p:attrNameLst>
                                      </p:cBhvr>
                                      <p:to>
                                        <p:strVal val="visible"/>
                                      </p:to>
                                    </p:set>
                                    <p:anim calcmode="lin" valueType="num">
                                      <p:cBhvr>
                                        <p:cTn id="7" dur="500" fill="hold"/>
                                        <p:tgtEl>
                                          <p:spTgt spid="252999"/>
                                        </p:tgtEl>
                                        <p:attrNameLst>
                                          <p:attrName>ppt_w</p:attrName>
                                        </p:attrNameLst>
                                      </p:cBhvr>
                                      <p:tavLst>
                                        <p:tav tm="0">
                                          <p:val>
                                            <p:strVal val="2/3*#ppt_w"/>
                                          </p:val>
                                        </p:tav>
                                        <p:tav tm="100000">
                                          <p:val>
                                            <p:strVal val="#ppt_w"/>
                                          </p:val>
                                        </p:tav>
                                      </p:tavLst>
                                    </p:anim>
                                    <p:anim calcmode="lin" valueType="num">
                                      <p:cBhvr>
                                        <p:cTn id="8" dur="500" fill="hold"/>
                                        <p:tgtEl>
                                          <p:spTgt spid="252999"/>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253000"/>
                                        </p:tgtEl>
                                        <p:attrNameLst>
                                          <p:attrName>style.visibility</p:attrName>
                                        </p:attrNameLst>
                                      </p:cBhvr>
                                      <p:to>
                                        <p:strVal val="visible"/>
                                      </p:to>
                                    </p:set>
                                    <p:animEffect transition="in" filter="slide(fromTop)">
                                      <p:cBhvr>
                                        <p:cTn id="13" dur="500"/>
                                        <p:tgtEl>
                                          <p:spTgt spid="253000"/>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252994"/>
                                        </p:tgtEl>
                                        <p:attrNameLst>
                                          <p:attrName>style.visibility</p:attrName>
                                        </p:attrNameLst>
                                      </p:cBhvr>
                                      <p:to>
                                        <p:strVal val="visible"/>
                                      </p:to>
                                    </p:set>
                                    <p:anim calcmode="lin" valueType="num">
                                      <p:cBhvr>
                                        <p:cTn id="18" dur="500" fill="hold"/>
                                        <p:tgtEl>
                                          <p:spTgt spid="252994"/>
                                        </p:tgtEl>
                                        <p:attrNameLst>
                                          <p:attrName>ppt_w</p:attrName>
                                        </p:attrNameLst>
                                      </p:cBhvr>
                                      <p:tavLst>
                                        <p:tav tm="0">
                                          <p:val>
                                            <p:strVal val="2/3*#ppt_w"/>
                                          </p:val>
                                        </p:tav>
                                        <p:tav tm="100000">
                                          <p:val>
                                            <p:strVal val="#ppt_w"/>
                                          </p:val>
                                        </p:tav>
                                      </p:tavLst>
                                    </p:anim>
                                    <p:anim calcmode="lin" valueType="num">
                                      <p:cBhvr>
                                        <p:cTn id="19" dur="500" fill="hold"/>
                                        <p:tgtEl>
                                          <p:spTgt spid="252994"/>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253001"/>
                                        </p:tgtEl>
                                        <p:attrNameLst>
                                          <p:attrName>style.visibility</p:attrName>
                                        </p:attrNameLst>
                                      </p:cBhvr>
                                      <p:to>
                                        <p:strVal val="visible"/>
                                      </p:to>
                                    </p:set>
                                    <p:animEffect transition="in" filter="slide(fromTop)">
                                      <p:cBhvr>
                                        <p:cTn id="24" dur="500"/>
                                        <p:tgtEl>
                                          <p:spTgt spid="253001"/>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252995"/>
                                        </p:tgtEl>
                                        <p:attrNameLst>
                                          <p:attrName>style.visibility</p:attrName>
                                        </p:attrNameLst>
                                      </p:cBhvr>
                                      <p:to>
                                        <p:strVal val="visible"/>
                                      </p:to>
                                    </p:set>
                                    <p:animEffect transition="in" filter="slide(fromTop)">
                                      <p:cBhvr>
                                        <p:cTn id="29" dur="500"/>
                                        <p:tgtEl>
                                          <p:spTgt spid="252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94" grpId="0" autoUpdateAnimBg="0"/>
      <p:bldP spid="252995" grpId="0" autoUpdateAnimBg="0"/>
      <p:bldP spid="252999" grpId="0" autoUpdateAnimBg="0"/>
      <p:bldP spid="253000" grpId="0" autoUpdateAnimBg="0"/>
      <p:bldP spid="253001"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66" name="Text Box 54"/>
          <p:cNvSpPr txBox="1">
            <a:spLocks noChangeArrowheads="1"/>
          </p:cNvSpPr>
          <p:nvPr/>
        </p:nvSpPr>
        <p:spPr bwMode="auto">
          <a:xfrm>
            <a:off x="685800" y="1684160"/>
            <a:ext cx="2622577"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latin typeface="+mn-lt"/>
              </a:rPr>
              <a:t>Critical Value Approach</a:t>
            </a:r>
          </a:p>
        </p:txBody>
      </p:sp>
      <p:sp>
        <p:nvSpPr>
          <p:cNvPr id="346168" name="Text Box 56"/>
          <p:cNvSpPr txBox="1">
            <a:spLocks noChangeArrowheads="1"/>
          </p:cNvSpPr>
          <p:nvPr/>
        </p:nvSpPr>
        <p:spPr bwMode="auto">
          <a:xfrm>
            <a:off x="1255713" y="3370876"/>
            <a:ext cx="3489417" cy="370101"/>
          </a:xfrm>
          <a:prstGeom prst="rect">
            <a:avLst/>
          </a:prstGeom>
          <a:noFill/>
          <a:ln w="12700">
            <a:noFill/>
            <a:miter lim="800000"/>
            <a:headEnd/>
            <a:tailEnd/>
          </a:ln>
          <a:effectLst/>
        </p:spPr>
        <p:txBody>
          <a:bodyPr wrap="none">
            <a:spAutoFit/>
          </a:bodyPr>
          <a:lstStyle/>
          <a:p>
            <a:pPr algn="l"/>
            <a:r>
              <a:rPr lang="en-US" sz="1805" dirty="0">
                <a:latin typeface="+mn-lt"/>
              </a:rPr>
              <a:t>5.  Determine whether to reject </a:t>
            </a:r>
            <a:r>
              <a:rPr lang="en-US" sz="1805" i="1" dirty="0">
                <a:latin typeface="+mn-lt"/>
              </a:rPr>
              <a:t>H</a:t>
            </a:r>
            <a:r>
              <a:rPr lang="en-US" sz="1805" baseline="-25000" dirty="0">
                <a:latin typeface="+mn-lt"/>
              </a:rPr>
              <a:t>0</a:t>
            </a:r>
            <a:r>
              <a:rPr lang="en-US" sz="1805" dirty="0">
                <a:latin typeface="+mn-lt"/>
              </a:rPr>
              <a:t>.</a:t>
            </a:r>
          </a:p>
        </p:txBody>
      </p:sp>
      <p:sp>
        <p:nvSpPr>
          <p:cNvPr id="346170" name="Text Box 58"/>
          <p:cNvSpPr txBox="1">
            <a:spLocks noChangeArrowheads="1"/>
          </p:cNvSpPr>
          <p:nvPr/>
        </p:nvSpPr>
        <p:spPr bwMode="auto">
          <a:xfrm>
            <a:off x="1852280" y="3788628"/>
            <a:ext cx="4184800" cy="370101"/>
          </a:xfrm>
          <a:prstGeom prst="rect">
            <a:avLst/>
          </a:prstGeom>
          <a:noFill/>
          <a:ln w="12700">
            <a:noFill/>
            <a:miter lim="800000"/>
            <a:headEnd/>
            <a:tailEnd/>
          </a:ln>
          <a:effectLst/>
        </p:spPr>
        <p:txBody>
          <a:bodyPr wrap="none">
            <a:spAutoFit/>
          </a:bodyPr>
          <a:lstStyle/>
          <a:p>
            <a:pPr algn="l"/>
            <a:r>
              <a:rPr lang="en-US" sz="1805" dirty="0">
                <a:latin typeface="+mn-lt"/>
              </a:rPr>
              <a:t>Because 1.56 &lt; 1.645, we cannot reject </a:t>
            </a:r>
            <a:r>
              <a:rPr lang="en-US" sz="1805" i="1" dirty="0">
                <a:latin typeface="+mn-lt"/>
              </a:rPr>
              <a:t>H</a:t>
            </a:r>
            <a:r>
              <a:rPr lang="en-US" sz="1805" baseline="-25000" dirty="0">
                <a:latin typeface="+mn-lt"/>
              </a:rPr>
              <a:t>0</a:t>
            </a:r>
            <a:r>
              <a:rPr lang="en-US" sz="1805" dirty="0">
                <a:latin typeface="+mn-lt"/>
              </a:rPr>
              <a:t>.</a:t>
            </a:r>
          </a:p>
        </p:txBody>
      </p:sp>
      <p:sp>
        <p:nvSpPr>
          <p:cNvPr id="346173" name="Text Box 61"/>
          <p:cNvSpPr txBox="1">
            <a:spLocks noChangeArrowheads="1"/>
          </p:cNvSpPr>
          <p:nvPr/>
        </p:nvSpPr>
        <p:spPr bwMode="auto">
          <a:xfrm>
            <a:off x="1835204" y="2507543"/>
            <a:ext cx="2398477" cy="370101"/>
          </a:xfrm>
          <a:prstGeom prst="rect">
            <a:avLst/>
          </a:prstGeom>
          <a:noFill/>
          <a:ln w="12700">
            <a:noFill/>
            <a:miter lim="800000"/>
            <a:headEnd/>
            <a:tailEnd/>
          </a:ln>
          <a:effectLst/>
        </p:spPr>
        <p:txBody>
          <a:bodyPr wrap="none">
            <a:spAutoFit/>
          </a:bodyPr>
          <a:lstStyle/>
          <a:p>
            <a:r>
              <a:rPr lang="en-US" sz="1805" dirty="0">
                <a:latin typeface="+mn-lt"/>
              </a:rPr>
              <a:t>For </a:t>
            </a:r>
            <a:r>
              <a:rPr lang="en-US" sz="1805" i="1" dirty="0">
                <a:latin typeface="Symbol" panose="05050102010706020507" pitchFamily="18" charset="2"/>
              </a:rPr>
              <a:t>a</a:t>
            </a:r>
            <a:r>
              <a:rPr lang="en-US" sz="1805" dirty="0">
                <a:latin typeface="+mn-lt"/>
              </a:rPr>
              <a:t> = .05,  </a:t>
            </a:r>
            <a:r>
              <a:rPr lang="en-US" sz="1805" i="1" dirty="0">
                <a:latin typeface="+mn-lt"/>
              </a:rPr>
              <a:t>z</a:t>
            </a:r>
            <a:r>
              <a:rPr lang="en-US" sz="1805" baseline="-25000" dirty="0">
                <a:latin typeface="+mn-lt"/>
              </a:rPr>
              <a:t>.05</a:t>
            </a:r>
            <a:r>
              <a:rPr lang="en-US" sz="1805" dirty="0">
                <a:latin typeface="+mn-lt"/>
              </a:rPr>
              <a:t> = 1.645</a:t>
            </a:r>
          </a:p>
        </p:txBody>
      </p:sp>
      <p:sp>
        <p:nvSpPr>
          <p:cNvPr id="346175" name="Text Box 63"/>
          <p:cNvSpPr txBox="1">
            <a:spLocks noChangeArrowheads="1"/>
          </p:cNvSpPr>
          <p:nvPr/>
        </p:nvSpPr>
        <p:spPr bwMode="auto">
          <a:xfrm>
            <a:off x="1236664" y="2122033"/>
            <a:ext cx="4837286" cy="370101"/>
          </a:xfrm>
          <a:prstGeom prst="rect">
            <a:avLst/>
          </a:prstGeom>
          <a:noFill/>
          <a:ln w="12700">
            <a:noFill/>
            <a:miter lim="800000"/>
            <a:headEnd/>
            <a:tailEnd/>
          </a:ln>
          <a:effectLst/>
        </p:spPr>
        <p:txBody>
          <a:bodyPr wrap="none">
            <a:spAutoFit/>
          </a:bodyPr>
          <a:lstStyle/>
          <a:p>
            <a:pPr algn="l"/>
            <a:r>
              <a:rPr lang="en-US" sz="1805" dirty="0">
                <a:latin typeface="+mn-lt"/>
              </a:rPr>
              <a:t>4.  Determine the critical value and rejection rule.</a:t>
            </a:r>
          </a:p>
        </p:txBody>
      </p:sp>
      <p:sp>
        <p:nvSpPr>
          <p:cNvPr id="346176" name="Text Box 64"/>
          <p:cNvSpPr txBox="1">
            <a:spLocks noChangeArrowheads="1"/>
          </p:cNvSpPr>
          <p:nvPr/>
        </p:nvSpPr>
        <p:spPr bwMode="auto">
          <a:xfrm>
            <a:off x="1835204" y="2891120"/>
            <a:ext cx="2110642" cy="370101"/>
          </a:xfrm>
          <a:prstGeom prst="rect">
            <a:avLst/>
          </a:prstGeom>
          <a:noFill/>
          <a:ln w="12700">
            <a:noFill/>
            <a:miter lim="800000"/>
            <a:headEnd/>
            <a:tailEnd/>
          </a:ln>
          <a:effectLst/>
        </p:spPr>
        <p:txBody>
          <a:bodyPr wrap="none">
            <a:spAutoFit/>
          </a:bodyPr>
          <a:lstStyle/>
          <a:p>
            <a:r>
              <a:rPr lang="en-US" sz="1805" dirty="0">
                <a:latin typeface="+mn-lt"/>
              </a:rPr>
              <a:t>Reject </a:t>
            </a:r>
            <a:r>
              <a:rPr lang="en-US" sz="1805" i="1" dirty="0">
                <a:latin typeface="+mn-lt"/>
              </a:rPr>
              <a:t>H</a:t>
            </a:r>
            <a:r>
              <a:rPr lang="en-US" sz="1805" baseline="-25000" dirty="0">
                <a:latin typeface="+mn-lt"/>
              </a:rPr>
              <a:t>0</a:t>
            </a:r>
            <a:r>
              <a:rPr lang="en-US" sz="1805" dirty="0">
                <a:latin typeface="+mn-lt"/>
              </a:rPr>
              <a:t> if </a:t>
            </a:r>
            <a:r>
              <a:rPr lang="en-US" sz="1805" i="1" dirty="0">
                <a:latin typeface="+mn-lt"/>
              </a:rPr>
              <a:t>z</a:t>
            </a:r>
            <a:r>
              <a:rPr lang="en-US" sz="1805" dirty="0">
                <a:latin typeface="+mn-lt"/>
              </a:rPr>
              <a:t> </a:t>
            </a:r>
            <a:r>
              <a:rPr lang="en-US" sz="1805" u="sng" dirty="0">
                <a:latin typeface="+mn-lt"/>
              </a:rPr>
              <a:t>&gt;</a:t>
            </a:r>
            <a:r>
              <a:rPr lang="en-US" sz="1805" dirty="0">
                <a:latin typeface="+mn-lt"/>
              </a:rPr>
              <a:t> 1.645</a:t>
            </a:r>
          </a:p>
        </p:txBody>
      </p:sp>
      <p:sp>
        <p:nvSpPr>
          <p:cNvPr id="346177" name="Rectangle 65"/>
          <p:cNvSpPr>
            <a:spLocks noChangeArrowheads="1"/>
          </p:cNvSpPr>
          <p:nvPr/>
        </p:nvSpPr>
        <p:spPr bwMode="auto">
          <a:xfrm>
            <a:off x="1817112" y="4292552"/>
            <a:ext cx="6034879" cy="983508"/>
          </a:xfrm>
          <a:prstGeom prst="rect">
            <a:avLst/>
          </a:prstGeom>
          <a:noFill/>
          <a:ln w="12700">
            <a:noFill/>
            <a:miter lim="800000"/>
            <a:headEnd/>
            <a:tailEnd/>
          </a:ln>
          <a:effectLst/>
        </p:spPr>
        <p:txBody>
          <a:bodyPr lIns="68034" tIns="33420" rIns="68034" bIns="33420"/>
          <a:lstStyle/>
          <a:p>
            <a:pPr marL="85942" lvl="1">
              <a:lnSpc>
                <a:spcPct val="90000"/>
              </a:lnSpc>
              <a:spcBef>
                <a:spcPct val="20000"/>
              </a:spcBef>
              <a:buClr>
                <a:srgbClr val="66FFFF"/>
              </a:buClr>
              <a:buSzPct val="125000"/>
            </a:pPr>
            <a:r>
              <a:rPr lang="en-US" sz="1805" dirty="0">
                <a:latin typeface="+mn-lt"/>
              </a:rPr>
              <a:t>We cannot conclude that the proportion of households</a:t>
            </a:r>
          </a:p>
          <a:p>
            <a:pPr marL="85942" lvl="1">
              <a:lnSpc>
                <a:spcPct val="90000"/>
              </a:lnSpc>
              <a:spcBef>
                <a:spcPct val="20000"/>
              </a:spcBef>
              <a:buClr>
                <a:srgbClr val="66FFFF"/>
              </a:buClr>
              <a:buSzPct val="125000"/>
            </a:pPr>
            <a:r>
              <a:rPr lang="en-US" sz="1805" dirty="0">
                <a:latin typeface="+mn-lt"/>
              </a:rPr>
              <a:t>aware of the client’s product increased after the new</a:t>
            </a:r>
          </a:p>
          <a:p>
            <a:pPr marL="85942" lvl="1">
              <a:lnSpc>
                <a:spcPct val="90000"/>
              </a:lnSpc>
              <a:spcBef>
                <a:spcPct val="20000"/>
              </a:spcBef>
              <a:buClr>
                <a:srgbClr val="66FFFF"/>
              </a:buClr>
              <a:buSzPct val="125000"/>
            </a:pPr>
            <a:r>
              <a:rPr lang="en-US" sz="1805" dirty="0">
                <a:latin typeface="+mn-lt"/>
              </a:rPr>
              <a:t>campaign.</a:t>
            </a:r>
          </a:p>
        </p:txBody>
      </p:sp>
      <p:sp>
        <p:nvSpPr>
          <p:cNvPr id="13" name="Rectangle 4"/>
          <p:cNvSpPr>
            <a:spLocks noChangeArrowheads="1"/>
          </p:cNvSpPr>
          <p:nvPr/>
        </p:nvSpPr>
        <p:spPr bwMode="auto">
          <a:xfrm>
            <a:off x="578272" y="1215808"/>
            <a:ext cx="7772400" cy="340169"/>
          </a:xfrm>
          <a:prstGeom prst="rect">
            <a:avLst/>
          </a:prstGeom>
          <a:noFill/>
          <a:ln w="12700">
            <a:noFill/>
            <a:miter lim="800000"/>
            <a:headEnd/>
            <a:tailEnd/>
          </a:ln>
          <a:effectLst/>
        </p:spPr>
        <p:txBody>
          <a:bodyPr lIns="68034" tIns="33420" rIns="68034" bIns="33420" anchor="ctr"/>
          <a:lstStyle/>
          <a:p>
            <a:pPr algn="l"/>
            <a:r>
              <a:rPr lang="en-US" sz="2400" b="1" dirty="0">
                <a:latin typeface="+mn-lt"/>
              </a:rPr>
              <a:t>Hypothesis Tests about </a:t>
            </a:r>
            <a:r>
              <a:rPr lang="en-US" sz="2400" b="1" i="1" dirty="0">
                <a:latin typeface="+mn-lt"/>
              </a:rPr>
              <a:t>p</a:t>
            </a:r>
            <a:r>
              <a:rPr lang="en-US" sz="2400" b="1" baseline="-25000" dirty="0">
                <a:latin typeface="+mn-lt"/>
              </a:rPr>
              <a:t>1</a:t>
            </a:r>
            <a:r>
              <a:rPr lang="en-US" sz="2400" b="1" dirty="0">
                <a:latin typeface="+mn-lt"/>
              </a:rPr>
              <a:t> - </a:t>
            </a:r>
            <a:r>
              <a:rPr lang="en-US" sz="2400" b="1" i="1" dirty="0">
                <a:latin typeface="+mn-lt"/>
              </a:rPr>
              <a:t>p</a:t>
            </a:r>
            <a:r>
              <a:rPr lang="en-US" sz="2400" b="1" baseline="-25000" dirty="0">
                <a:latin typeface="+mn-lt"/>
              </a:rPr>
              <a:t>2</a:t>
            </a:r>
          </a:p>
        </p:txBody>
      </p:sp>
      <p:graphicFrame>
        <p:nvGraphicFramePr>
          <p:cNvPr id="3" name="Object 2">
            <a:extLst>
              <a:ext uri="{FF2B5EF4-FFF2-40B4-BE49-F238E27FC236}">
                <a16:creationId xmlns:a16="http://schemas.microsoft.com/office/drawing/2014/main" id="{9D8F7EAC-ECC5-4EBD-84F7-BA54E5915152}"/>
              </a:ext>
            </a:extLst>
          </p:cNvPr>
          <p:cNvGraphicFramePr>
            <a:graphicFrameLocks noChangeAspect="1"/>
          </p:cNvGraphicFramePr>
          <p:nvPr>
            <p:extLst>
              <p:ext uri="{D42A27DB-BD31-4B8C-83A1-F6EECF244321}">
                <p14:modId xmlns:p14="http://schemas.microsoft.com/office/powerpoint/2010/main" val="3826207099"/>
              </p:ext>
            </p:extLst>
          </p:nvPr>
        </p:nvGraphicFramePr>
        <p:xfrm>
          <a:off x="7594271" y="5441872"/>
          <a:ext cx="914400" cy="771525"/>
        </p:xfrm>
        <a:graphic>
          <a:graphicData uri="http://schemas.openxmlformats.org/presentationml/2006/ole">
            <mc:AlternateContent xmlns:mc="http://schemas.openxmlformats.org/markup-compatibility/2006">
              <mc:Choice xmlns:v="urn:schemas-microsoft-com:vml" Requires="v">
                <p:oleObj spid="_x0000_s4099" name="Binary Worksheet" showAsIcon="1" r:id="rId4" imgW="914400" imgH="771480" progId="Excel.SheetBinaryMacroEnabled.12">
                  <p:embed/>
                </p:oleObj>
              </mc:Choice>
              <mc:Fallback>
                <p:oleObj name="Binary Worksheet" showAsIcon="1" r:id="rId4" imgW="914400" imgH="771480" progId="Excel.SheetBinaryMacroEnabled.12">
                  <p:embed/>
                  <p:pic>
                    <p:nvPicPr>
                      <p:cNvPr id="0" name=""/>
                      <p:cNvPicPr/>
                      <p:nvPr/>
                    </p:nvPicPr>
                    <p:blipFill>
                      <a:blip r:embed="rId5"/>
                      <a:stretch>
                        <a:fillRect/>
                      </a:stretch>
                    </p:blipFill>
                    <p:spPr>
                      <a:xfrm>
                        <a:off x="7594271" y="544187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3861343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346175"/>
                                        </p:tgtEl>
                                        <p:attrNameLst>
                                          <p:attrName>style.visibility</p:attrName>
                                        </p:attrNameLst>
                                      </p:cBhvr>
                                      <p:to>
                                        <p:strVal val="visible"/>
                                      </p:to>
                                    </p:set>
                                    <p:anim calcmode="lin" valueType="num">
                                      <p:cBhvr>
                                        <p:cTn id="7" dur="500" fill="hold"/>
                                        <p:tgtEl>
                                          <p:spTgt spid="346175"/>
                                        </p:tgtEl>
                                        <p:attrNameLst>
                                          <p:attrName>ppt_w</p:attrName>
                                        </p:attrNameLst>
                                      </p:cBhvr>
                                      <p:tavLst>
                                        <p:tav tm="0">
                                          <p:val>
                                            <p:strVal val="2/3*#ppt_w"/>
                                          </p:val>
                                        </p:tav>
                                        <p:tav tm="100000">
                                          <p:val>
                                            <p:strVal val="#ppt_w"/>
                                          </p:val>
                                        </p:tav>
                                      </p:tavLst>
                                    </p:anim>
                                    <p:anim calcmode="lin" valueType="num">
                                      <p:cBhvr>
                                        <p:cTn id="8" dur="500" fill="hold"/>
                                        <p:tgtEl>
                                          <p:spTgt spid="346175"/>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2000"/>
                                  </p:stCondLst>
                                  <p:childTnLst>
                                    <p:set>
                                      <p:cBhvr>
                                        <p:cTn id="11" dur="1" fill="hold">
                                          <p:stCondLst>
                                            <p:cond delay="0"/>
                                          </p:stCondLst>
                                        </p:cTn>
                                        <p:tgtEl>
                                          <p:spTgt spid="346173"/>
                                        </p:tgtEl>
                                        <p:attrNameLst>
                                          <p:attrName>style.visibility</p:attrName>
                                        </p:attrNameLst>
                                      </p:cBhvr>
                                      <p:to>
                                        <p:strVal val="visible"/>
                                      </p:to>
                                    </p:set>
                                    <p:animEffect transition="in" filter="slide(fromTop)">
                                      <p:cBhvr>
                                        <p:cTn id="12" dur="500"/>
                                        <p:tgtEl>
                                          <p:spTgt spid="34617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46176"/>
                                        </p:tgtEl>
                                        <p:attrNameLst>
                                          <p:attrName>style.visibility</p:attrName>
                                        </p:attrNameLst>
                                      </p:cBhvr>
                                      <p:to>
                                        <p:strVal val="visible"/>
                                      </p:to>
                                    </p:set>
                                    <p:animEffect transition="in" filter="slide(fromTop)">
                                      <p:cBhvr>
                                        <p:cTn id="17" dur="500"/>
                                        <p:tgtEl>
                                          <p:spTgt spid="346176"/>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346168"/>
                                        </p:tgtEl>
                                        <p:attrNameLst>
                                          <p:attrName>style.visibility</p:attrName>
                                        </p:attrNameLst>
                                      </p:cBhvr>
                                      <p:to>
                                        <p:strVal val="visible"/>
                                      </p:to>
                                    </p:set>
                                    <p:anim calcmode="lin" valueType="num">
                                      <p:cBhvr>
                                        <p:cTn id="22" dur="500" fill="hold"/>
                                        <p:tgtEl>
                                          <p:spTgt spid="346168"/>
                                        </p:tgtEl>
                                        <p:attrNameLst>
                                          <p:attrName>ppt_w</p:attrName>
                                        </p:attrNameLst>
                                      </p:cBhvr>
                                      <p:tavLst>
                                        <p:tav tm="0">
                                          <p:val>
                                            <p:strVal val="2/3*#ppt_w"/>
                                          </p:val>
                                        </p:tav>
                                        <p:tav tm="100000">
                                          <p:val>
                                            <p:strVal val="#ppt_w"/>
                                          </p:val>
                                        </p:tav>
                                      </p:tavLst>
                                    </p:anim>
                                    <p:anim calcmode="lin" valueType="num">
                                      <p:cBhvr>
                                        <p:cTn id="23" dur="500" fill="hold"/>
                                        <p:tgtEl>
                                          <p:spTgt spid="346168"/>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1" fill="hold" grpId="0" nodeType="clickEffect">
                                  <p:stCondLst>
                                    <p:cond delay="0"/>
                                  </p:stCondLst>
                                  <p:childTnLst>
                                    <p:set>
                                      <p:cBhvr>
                                        <p:cTn id="27" dur="1" fill="hold">
                                          <p:stCondLst>
                                            <p:cond delay="0"/>
                                          </p:stCondLst>
                                        </p:cTn>
                                        <p:tgtEl>
                                          <p:spTgt spid="346170"/>
                                        </p:tgtEl>
                                        <p:attrNameLst>
                                          <p:attrName>style.visibility</p:attrName>
                                        </p:attrNameLst>
                                      </p:cBhvr>
                                      <p:to>
                                        <p:strVal val="visible"/>
                                      </p:to>
                                    </p:set>
                                    <p:animEffect transition="in" filter="slide(fromTop)">
                                      <p:cBhvr>
                                        <p:cTn id="28" dur="500"/>
                                        <p:tgtEl>
                                          <p:spTgt spid="346170"/>
                                        </p:tgtEl>
                                      </p:cBhvr>
                                    </p:animEffect>
                                  </p:childTnLst>
                                </p:cTn>
                              </p:par>
                            </p:childTnLst>
                          </p:cTn>
                        </p:par>
                        <p:par>
                          <p:cTn id="29" fill="hold">
                            <p:stCondLst>
                              <p:cond delay="500"/>
                            </p:stCondLst>
                            <p:childTnLst>
                              <p:par>
                                <p:cTn id="30" presetID="12" presetClass="entr" presetSubtype="1" fill="hold" grpId="0" nodeType="afterEffect">
                                  <p:stCondLst>
                                    <p:cond delay="2000"/>
                                  </p:stCondLst>
                                  <p:childTnLst>
                                    <p:set>
                                      <p:cBhvr>
                                        <p:cTn id="31" dur="1" fill="hold">
                                          <p:stCondLst>
                                            <p:cond delay="0"/>
                                          </p:stCondLst>
                                        </p:cTn>
                                        <p:tgtEl>
                                          <p:spTgt spid="346177"/>
                                        </p:tgtEl>
                                        <p:attrNameLst>
                                          <p:attrName>style.visibility</p:attrName>
                                        </p:attrNameLst>
                                      </p:cBhvr>
                                      <p:to>
                                        <p:strVal val="visible"/>
                                      </p:to>
                                    </p:set>
                                    <p:animEffect transition="in" filter="slide(fromTop)">
                                      <p:cBhvr>
                                        <p:cTn id="32" dur="500"/>
                                        <p:tgtEl>
                                          <p:spTgt spid="346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68" grpId="0" autoUpdateAnimBg="0"/>
      <p:bldP spid="346170" grpId="0" autoUpdateAnimBg="0"/>
      <p:bldP spid="346173" grpId="0" autoUpdateAnimBg="0"/>
      <p:bldP spid="346175" grpId="0" autoUpdateAnimBg="0"/>
      <p:bldP spid="346176" grpId="0" autoUpdateAnimBg="0"/>
      <p:bldP spid="34617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693795" y="1692000"/>
            <a:ext cx="7772400" cy="458334"/>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latin typeface="+mn-lt"/>
              </a:rPr>
              <a:t>Interval Estimate</a:t>
            </a:r>
          </a:p>
        </p:txBody>
      </p:sp>
      <p:sp>
        <p:nvSpPr>
          <p:cNvPr id="199683" name="Rectangle 3"/>
          <p:cNvSpPr>
            <a:spLocks noChangeArrowheads="1"/>
          </p:cNvSpPr>
          <p:nvPr/>
        </p:nvSpPr>
        <p:spPr bwMode="auto">
          <a:xfrm>
            <a:off x="492369" y="1011629"/>
            <a:ext cx="7772400" cy="540521"/>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 1</a:t>
            </a:r>
            <a:r>
              <a:rPr lang="en-US" sz="2400" b="1" dirty="0">
                <a:latin typeface="+mn-lt"/>
              </a:rPr>
              <a:t> and </a:t>
            </a:r>
            <a:r>
              <a:rPr lang="en-US" sz="2400" b="1" i="1" dirty="0">
                <a:latin typeface="Symbol" panose="05050102010706020507" pitchFamily="18" charset="2"/>
              </a:rPr>
              <a:t>s</a:t>
            </a:r>
            <a:r>
              <a:rPr lang="en-US" sz="2400" b="1" baseline="-25000" dirty="0">
                <a:latin typeface="+mn-lt"/>
              </a:rPr>
              <a:t> 2</a:t>
            </a:r>
            <a:r>
              <a:rPr lang="en-US" sz="2400" b="1" dirty="0">
                <a:latin typeface="+mn-lt"/>
              </a:rPr>
              <a:t> Known</a:t>
            </a:r>
          </a:p>
        </p:txBody>
      </p:sp>
      <p:sp>
        <p:nvSpPr>
          <p:cNvPr id="199687" name="Text Box 7"/>
          <p:cNvSpPr txBox="1">
            <a:spLocks noChangeArrowheads="1"/>
          </p:cNvSpPr>
          <p:nvPr/>
        </p:nvSpPr>
        <p:spPr bwMode="auto">
          <a:xfrm>
            <a:off x="1341901" y="3493557"/>
            <a:ext cx="4132606" cy="370101"/>
          </a:xfrm>
          <a:prstGeom prst="rect">
            <a:avLst/>
          </a:prstGeom>
          <a:noFill/>
          <a:ln w="12700">
            <a:noFill/>
            <a:miter lim="800000"/>
            <a:headEnd/>
            <a:tailEnd/>
          </a:ln>
          <a:effectLst/>
        </p:spPr>
        <p:txBody>
          <a:bodyPr wrap="none">
            <a:spAutoFit/>
          </a:bodyPr>
          <a:lstStyle/>
          <a:p>
            <a:pPr algn="l">
              <a:spcBef>
                <a:spcPct val="20000"/>
              </a:spcBef>
              <a:buClr>
                <a:srgbClr val="66FFFF"/>
              </a:buClr>
              <a:buSzPct val="75000"/>
              <a:buFont typeface="Monotype Sorts" pitchFamily="2" charset="2"/>
              <a:buNone/>
            </a:pPr>
            <a:r>
              <a:rPr lang="en-US" sz="1805" dirty="0">
                <a:latin typeface="+mn-lt"/>
              </a:rPr>
              <a:t>where: 1 - </a:t>
            </a:r>
            <a:r>
              <a:rPr lang="en-US" sz="1805" i="1" dirty="0">
                <a:latin typeface="Symbol" panose="05050102010706020507" pitchFamily="18" charset="2"/>
              </a:rPr>
              <a:t></a:t>
            </a:r>
            <a:r>
              <a:rPr lang="en-US" sz="1805" dirty="0">
                <a:latin typeface="+mn-lt"/>
              </a:rPr>
              <a:t>  is the confidence coefficient.</a:t>
            </a:r>
          </a:p>
        </p:txBody>
      </p:sp>
      <mc:AlternateContent xmlns:mc="http://schemas.openxmlformats.org/markup-compatibility/2006" xmlns:a14="http://schemas.microsoft.com/office/drawing/2010/main">
        <mc:Choice Requires="a14">
          <p:sp>
            <p:nvSpPr>
              <p:cNvPr id="8" name="TextBox 7"/>
              <p:cNvSpPr txBox="1"/>
              <p:nvPr/>
            </p:nvSpPr>
            <p:spPr>
              <a:xfrm>
                <a:off x="1649550" y="2430034"/>
                <a:ext cx="3155094"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1</m:t>
                          </m:r>
                        </m:sub>
                      </m:sSub>
                      <m:r>
                        <a:rPr lang="en-US" sz="1805" i="1">
                          <a:latin typeface="Cambria Math"/>
                        </a:rPr>
                        <m:t>−</m:t>
                      </m:r>
                      <m:sSub>
                        <m:sSubPr>
                          <m:ctrlPr>
                            <a:rPr lang="en-US" sz="1805" i="1">
                              <a:latin typeface="Cambria Math" panose="02040503050406030204" pitchFamily="18" charset="0"/>
                            </a:rPr>
                          </m:ctrlPr>
                        </m:sSubPr>
                        <m:e>
                          <m:acc>
                            <m:accPr>
                              <m:chr m:val="̅"/>
                              <m:ctrlPr>
                                <a:rPr lang="en-US" sz="1805" i="1">
                                  <a:latin typeface="Cambria Math" panose="02040503050406030204" pitchFamily="18" charset="0"/>
                                </a:rPr>
                              </m:ctrlPr>
                            </m:accPr>
                            <m:e>
                              <m:r>
                                <a:rPr lang="en-US" sz="1805" i="1">
                                  <a:latin typeface="Cambria Math"/>
                                </a:rPr>
                                <m:t>𝑥</m:t>
                              </m:r>
                            </m:e>
                          </m:acc>
                        </m:e>
                        <m:sub>
                          <m:r>
                            <a:rPr lang="en-US" sz="1805" i="1">
                              <a:latin typeface="Cambria Math"/>
                            </a:rPr>
                            <m:t>2</m:t>
                          </m:r>
                        </m:sub>
                      </m:sSub>
                      <m:r>
                        <a:rPr lang="en-US" sz="1805" i="1">
                          <a:latin typeface="Cambria Math"/>
                          <a:ea typeface="Cambria Math"/>
                        </a:rPr>
                        <m:t>±</m:t>
                      </m:r>
                      <m:sSub>
                        <m:sSubPr>
                          <m:ctrlPr>
                            <a:rPr lang="en-US" sz="1805" i="1">
                              <a:latin typeface="Cambria Math" panose="02040503050406030204" pitchFamily="18" charset="0"/>
                              <a:ea typeface="Cambria Math"/>
                            </a:rPr>
                          </m:ctrlPr>
                        </m:sSubPr>
                        <m:e>
                          <m:r>
                            <a:rPr lang="en-US" sz="1805" i="1">
                              <a:latin typeface="Cambria Math"/>
                              <a:ea typeface="Cambria Math"/>
                            </a:rPr>
                            <m:t>𝑧</m:t>
                          </m:r>
                        </m:e>
                        <m:sub>
                          <m:r>
                            <a:rPr lang="en-US" sz="1805" i="1">
                              <a:latin typeface="Cambria Math"/>
                              <a:ea typeface="Cambria Math"/>
                            </a:rPr>
                            <m:t>𝛼</m:t>
                          </m:r>
                          <m:r>
                            <a:rPr lang="en-US" sz="1805" i="1">
                              <a:latin typeface="Cambria Math"/>
                              <a:ea typeface="Cambria Math"/>
                            </a:rPr>
                            <m:t>/2</m:t>
                          </m:r>
                        </m:sub>
                      </m:sSub>
                      <m:rad>
                        <m:radPr>
                          <m:degHide m:val="on"/>
                          <m:ctrlPr>
                            <a:rPr lang="en-US" sz="1805" i="1">
                              <a:latin typeface="Cambria Math" panose="02040503050406030204" pitchFamily="18" charset="0"/>
                            </a:rPr>
                          </m:ctrlPr>
                        </m:radPr>
                        <m:deg/>
                        <m:e>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1</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1</m:t>
                                  </m:r>
                                </m:sub>
                              </m:sSub>
                            </m:den>
                          </m:f>
                          <m:r>
                            <a:rPr lang="en-US" sz="1805" i="1">
                              <a:latin typeface="Cambria Math"/>
                            </a:rPr>
                            <m:t>+</m:t>
                          </m:r>
                          <m:f>
                            <m:fPr>
                              <m:ctrlPr>
                                <a:rPr lang="en-US" sz="1805" i="1">
                                  <a:latin typeface="Cambria Math" panose="02040503050406030204" pitchFamily="18" charset="0"/>
                                </a:rPr>
                              </m:ctrlPr>
                            </m:fPr>
                            <m:num>
                              <m:sSup>
                                <m:sSupPr>
                                  <m:ctrlPr>
                                    <a:rPr lang="en-US" sz="1805" i="1">
                                      <a:latin typeface="Cambria Math" panose="02040503050406030204" pitchFamily="18" charset="0"/>
                                    </a:rPr>
                                  </m:ctrlPr>
                                </m:sSupPr>
                                <m:e>
                                  <m:d>
                                    <m:dPr>
                                      <m:ctrlPr>
                                        <a:rPr lang="en-US" sz="1805" i="1">
                                          <a:latin typeface="Cambria Math" panose="02040503050406030204" pitchFamily="18" charset="0"/>
                                        </a:rPr>
                                      </m:ctrlPr>
                                    </m:dPr>
                                    <m:e>
                                      <m:sSub>
                                        <m:sSubPr>
                                          <m:ctrlPr>
                                            <a:rPr lang="en-US" sz="1805" i="1">
                                              <a:latin typeface="Cambria Math" panose="02040503050406030204" pitchFamily="18" charset="0"/>
                                            </a:rPr>
                                          </m:ctrlPr>
                                        </m:sSubPr>
                                        <m:e>
                                          <m:r>
                                            <a:rPr lang="en-US" sz="1805" i="1">
                                              <a:latin typeface="Cambria Math"/>
                                              <a:ea typeface="Cambria Math"/>
                                            </a:rPr>
                                            <m:t>𝜎</m:t>
                                          </m:r>
                                        </m:e>
                                        <m:sub>
                                          <m:r>
                                            <a:rPr lang="en-US" sz="1805" i="1">
                                              <a:latin typeface="Cambria Math"/>
                                            </a:rPr>
                                            <m:t>2</m:t>
                                          </m:r>
                                        </m:sub>
                                      </m:sSub>
                                    </m:e>
                                  </m:d>
                                </m:e>
                                <m:sup>
                                  <m:r>
                                    <a:rPr lang="en-US" sz="1805" i="1">
                                      <a:latin typeface="Cambria Math"/>
                                    </a:rPr>
                                    <m:t>2</m:t>
                                  </m:r>
                                </m:sup>
                              </m:sSup>
                            </m:num>
                            <m:den>
                              <m:sSub>
                                <m:sSubPr>
                                  <m:ctrlPr>
                                    <a:rPr lang="en-US" sz="1805" i="1">
                                      <a:latin typeface="Cambria Math" panose="02040503050406030204" pitchFamily="18" charset="0"/>
                                    </a:rPr>
                                  </m:ctrlPr>
                                </m:sSubPr>
                                <m:e>
                                  <m:r>
                                    <a:rPr lang="en-US" sz="1805" i="1">
                                      <a:latin typeface="Cambria Math"/>
                                    </a:rPr>
                                    <m:t>𝑛</m:t>
                                  </m:r>
                                </m:e>
                                <m:sub>
                                  <m:r>
                                    <a:rPr lang="en-US" sz="1805" i="1">
                                      <a:latin typeface="Cambria Math"/>
                                    </a:rPr>
                                    <m:t>2</m:t>
                                  </m:r>
                                </m:sub>
                              </m:sSub>
                            </m:den>
                          </m:f>
                        </m:e>
                      </m:rad>
                    </m:oMath>
                  </m:oMathPara>
                </a14:m>
                <a:endParaRPr lang="en-US" sz="1805" dirty="0">
                  <a:latin typeface="+mn-lt"/>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649550" y="2430034"/>
                <a:ext cx="3155094" cy="913007"/>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233696924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par>
                          <p:cTn id="8" fill="hold">
                            <p:stCondLst>
                              <p:cond delay="1000"/>
                            </p:stCondLst>
                            <p:childTnLst>
                              <p:par>
                                <p:cTn id="9" presetID="12" presetClass="entr" presetSubtype="1" fill="hold" grpId="0" nodeType="afterEffect">
                                  <p:stCondLst>
                                    <p:cond delay="2000"/>
                                  </p:stCondLst>
                                  <p:childTnLst>
                                    <p:set>
                                      <p:cBhvr>
                                        <p:cTn id="10" dur="1" fill="hold">
                                          <p:stCondLst>
                                            <p:cond delay="0"/>
                                          </p:stCondLst>
                                        </p:cTn>
                                        <p:tgtEl>
                                          <p:spTgt spid="199687"/>
                                        </p:tgtEl>
                                        <p:attrNameLst>
                                          <p:attrName>style.visibility</p:attrName>
                                        </p:attrNameLst>
                                      </p:cBhvr>
                                      <p:to>
                                        <p:strVal val="visible"/>
                                      </p:to>
                                    </p:set>
                                    <p:animEffect transition="in" filter="slide(fromTop)">
                                      <p:cBhvr>
                                        <p:cTn id="11" dur="500"/>
                                        <p:tgtEl>
                                          <p:spTgt spid="199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7" grpId="0" autoUpdateAnimBg="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95" name="Text Box 167"/>
          <p:cNvSpPr txBox="1">
            <a:spLocks noChangeArrowheads="1"/>
          </p:cNvSpPr>
          <p:nvPr/>
        </p:nvSpPr>
        <p:spPr bwMode="auto">
          <a:xfrm>
            <a:off x="1069975" y="3119864"/>
            <a:ext cx="7672388" cy="370101"/>
          </a:xfrm>
          <a:prstGeom prst="rect">
            <a:avLst/>
          </a:prstGeom>
          <a:noFill/>
          <a:ln w="12700">
            <a:noFill/>
            <a:miter lim="800000"/>
            <a:headEnd/>
            <a:tailEnd/>
          </a:ln>
          <a:effectLst/>
        </p:spPr>
        <p:txBody>
          <a:bodyPr>
            <a:spAutoFit/>
          </a:bodyPr>
          <a:lstStyle/>
          <a:p>
            <a:pPr algn="l">
              <a:spcBef>
                <a:spcPct val="20000"/>
              </a:spcBef>
              <a:buClr>
                <a:srgbClr val="66FFFF"/>
              </a:buClr>
              <a:buSzPct val="75000"/>
              <a:buFont typeface="Monotype Sorts" pitchFamily="2" charset="2"/>
              <a:buNone/>
            </a:pPr>
            <a:r>
              <a:rPr lang="en-US" sz="1805" dirty="0">
                <a:latin typeface="+mn-lt"/>
              </a:rPr>
              <a:t>      </a:t>
            </a:r>
          </a:p>
        </p:txBody>
      </p:sp>
      <p:sp>
        <p:nvSpPr>
          <p:cNvPr id="201898" name="Text Box 170"/>
          <p:cNvSpPr txBox="1">
            <a:spLocks noChangeArrowheads="1"/>
          </p:cNvSpPr>
          <p:nvPr/>
        </p:nvSpPr>
        <p:spPr bwMode="auto">
          <a:xfrm>
            <a:off x="985421" y="2091840"/>
            <a:ext cx="7337425" cy="2203295"/>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Par, Inc. is a manufacturer of golf equipment and has developed a new golf ball that has been designed to provide “extra distance.”</a:t>
            </a:r>
          </a:p>
          <a:p>
            <a:pPr algn="l">
              <a:spcBef>
                <a:spcPct val="20000"/>
              </a:spcBef>
              <a:buClr>
                <a:srgbClr val="66FFFF"/>
              </a:buClr>
              <a:buSzPct val="75000"/>
              <a:buFont typeface="Monotype Sorts" pitchFamily="2" charset="2"/>
              <a:buNone/>
            </a:pPr>
            <a:endParaRPr lang="en-US" sz="1805" dirty="0">
              <a:latin typeface="+mn-lt"/>
            </a:endParaRPr>
          </a:p>
          <a:p>
            <a:pPr algn="l">
              <a:spcBef>
                <a:spcPct val="20000"/>
              </a:spcBef>
              <a:buClr>
                <a:srgbClr val="66FFFF"/>
              </a:buClr>
              <a:buSzPct val="75000"/>
              <a:buFont typeface="Monotype Sorts" pitchFamily="2" charset="2"/>
              <a:buNone/>
            </a:pPr>
            <a:r>
              <a:rPr lang="en-US" sz="1805" dirty="0">
                <a:latin typeface="+mn-lt"/>
              </a:rPr>
              <a:t>In a test of driving distance using a mechanical driving device, a sample of Par golf balls was compared with a sample of golf balls made by Rap, Ltd., a competitor.  The sample statistics appear on the next slide.</a:t>
            </a:r>
          </a:p>
          <a:p>
            <a:pPr algn="l">
              <a:spcBef>
                <a:spcPct val="20000"/>
              </a:spcBef>
              <a:buClr>
                <a:srgbClr val="66FFFF"/>
              </a:buClr>
              <a:buSzPct val="75000"/>
              <a:buFont typeface="Monotype Sorts" pitchFamily="2" charset="2"/>
              <a:buNone/>
            </a:pPr>
            <a:endParaRPr lang="en-US" sz="1805" dirty="0">
              <a:latin typeface="+mn-lt"/>
            </a:endParaRPr>
          </a:p>
        </p:txBody>
      </p:sp>
      <p:sp>
        <p:nvSpPr>
          <p:cNvPr id="201899" name="Rectangle 171"/>
          <p:cNvSpPr>
            <a:spLocks noChangeArrowheads="1"/>
          </p:cNvSpPr>
          <p:nvPr/>
        </p:nvSpPr>
        <p:spPr bwMode="auto">
          <a:xfrm>
            <a:off x="687388" y="1689162"/>
            <a:ext cx="7772400" cy="41023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2000" dirty="0">
                <a:latin typeface="+mn-lt"/>
              </a:rPr>
              <a:t>Example:  Par, Inc.</a:t>
            </a:r>
          </a:p>
        </p:txBody>
      </p:sp>
      <p:sp>
        <p:nvSpPr>
          <p:cNvPr id="7" name="Rectangle 3"/>
          <p:cNvSpPr>
            <a:spLocks noChangeArrowheads="1"/>
          </p:cNvSpPr>
          <p:nvPr/>
        </p:nvSpPr>
        <p:spPr bwMode="auto">
          <a:xfrm>
            <a:off x="550446" y="1079445"/>
            <a:ext cx="7772400" cy="540521"/>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 1</a:t>
            </a:r>
            <a:r>
              <a:rPr lang="en-US" sz="2400" b="1" dirty="0">
                <a:latin typeface="+mn-lt"/>
              </a:rPr>
              <a:t> and </a:t>
            </a:r>
            <a:r>
              <a:rPr lang="en-US" sz="2400" b="1" i="1" dirty="0">
                <a:latin typeface="Symbol" panose="05050102010706020507" pitchFamily="18" charset="2"/>
              </a:rPr>
              <a:t>s</a:t>
            </a:r>
            <a:r>
              <a:rPr lang="en-US" sz="2400" b="1" baseline="-25000" dirty="0">
                <a:latin typeface="+mn-lt"/>
              </a:rPr>
              <a:t> 2</a:t>
            </a:r>
            <a:r>
              <a:rPr lang="en-US" sz="2400" b="1" dirty="0">
                <a:latin typeface="+mn-lt"/>
              </a:rPr>
              <a:t> Known</a:t>
            </a:r>
          </a:p>
        </p:txBody>
      </p:sp>
    </p:spTree>
    <p:extLst>
      <p:ext uri="{BB962C8B-B14F-4D97-AF65-F5344CB8AC3E}">
        <p14:creationId xmlns:p14="http://schemas.microsoft.com/office/powerpoint/2010/main" val="20351963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1898"/>
                                        </p:tgtEl>
                                        <p:attrNameLst>
                                          <p:attrName>style.visibility</p:attrName>
                                        </p:attrNameLst>
                                      </p:cBhvr>
                                      <p:to>
                                        <p:strVal val="visible"/>
                                      </p:to>
                                    </p:set>
                                    <p:animEffect transition="in" filter="blinds(horizontal)">
                                      <p:cBhvr>
                                        <p:cTn id="7" dur="500"/>
                                        <p:tgtEl>
                                          <p:spTgt spid="2018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1895"/>
                                        </p:tgtEl>
                                        <p:attrNameLst>
                                          <p:attrName>style.visibility</p:attrName>
                                        </p:attrNameLst>
                                      </p:cBhvr>
                                      <p:to>
                                        <p:strVal val="visible"/>
                                      </p:to>
                                    </p:set>
                                    <p:animEffect transition="in" filter="blinds(horizontal)">
                                      <p:cBhvr>
                                        <p:cTn id="12" dur="500"/>
                                        <p:tgtEl>
                                          <p:spTgt spid="201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895" grpId="0" autoUpdateAnimBg="0"/>
      <p:bldP spid="20189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ChangeArrowheads="1"/>
          </p:cNvSpPr>
          <p:nvPr/>
        </p:nvSpPr>
        <p:spPr bwMode="auto">
          <a:xfrm>
            <a:off x="687388" y="1686569"/>
            <a:ext cx="7772400" cy="454754"/>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2000" dirty="0">
                <a:latin typeface="+mn-lt"/>
              </a:rPr>
              <a:t>Example:  Par, Inc.</a:t>
            </a:r>
          </a:p>
        </p:txBody>
      </p:sp>
      <p:sp>
        <p:nvSpPr>
          <p:cNvPr id="202781" name="Text Box 29"/>
          <p:cNvSpPr txBox="1">
            <a:spLocks noChangeArrowheads="1"/>
          </p:cNvSpPr>
          <p:nvPr/>
        </p:nvSpPr>
        <p:spPr bwMode="auto">
          <a:xfrm>
            <a:off x="1263449" y="3118541"/>
            <a:ext cx="1288751" cy="370101"/>
          </a:xfrm>
          <a:prstGeom prst="rect">
            <a:avLst/>
          </a:prstGeom>
          <a:noFill/>
          <a:ln w="12700">
            <a:noFill/>
            <a:miter lim="800000"/>
            <a:headEnd/>
            <a:tailEnd/>
          </a:ln>
          <a:effectLst/>
        </p:spPr>
        <p:txBody>
          <a:bodyPr wrap="none">
            <a:spAutoFit/>
          </a:bodyPr>
          <a:lstStyle/>
          <a:p>
            <a:r>
              <a:rPr lang="en-US" sz="1805">
                <a:latin typeface="+mn-lt"/>
              </a:rPr>
              <a:t>Sample Size</a:t>
            </a:r>
          </a:p>
        </p:txBody>
      </p:sp>
      <p:sp>
        <p:nvSpPr>
          <p:cNvPr id="202782" name="Text Box 30"/>
          <p:cNvSpPr txBox="1">
            <a:spLocks noChangeArrowheads="1"/>
          </p:cNvSpPr>
          <p:nvPr/>
        </p:nvSpPr>
        <p:spPr bwMode="auto">
          <a:xfrm>
            <a:off x="1265511" y="3447968"/>
            <a:ext cx="1473480" cy="370101"/>
          </a:xfrm>
          <a:prstGeom prst="rect">
            <a:avLst/>
          </a:prstGeom>
          <a:noFill/>
          <a:ln w="12700">
            <a:noFill/>
            <a:miter lim="800000"/>
            <a:headEnd/>
            <a:tailEnd/>
          </a:ln>
          <a:effectLst/>
        </p:spPr>
        <p:txBody>
          <a:bodyPr wrap="none">
            <a:spAutoFit/>
          </a:bodyPr>
          <a:lstStyle/>
          <a:p>
            <a:r>
              <a:rPr lang="en-US" sz="1805">
                <a:latin typeface="+mn-lt"/>
              </a:rPr>
              <a:t>Sample Mean</a:t>
            </a:r>
          </a:p>
        </p:txBody>
      </p:sp>
      <p:sp>
        <p:nvSpPr>
          <p:cNvPr id="202784" name="Text Box 32"/>
          <p:cNvSpPr txBox="1">
            <a:spLocks noChangeArrowheads="1"/>
          </p:cNvSpPr>
          <p:nvPr/>
        </p:nvSpPr>
        <p:spPr bwMode="auto">
          <a:xfrm>
            <a:off x="3098752" y="2316840"/>
            <a:ext cx="1160895" cy="647870"/>
          </a:xfrm>
          <a:prstGeom prst="rect">
            <a:avLst/>
          </a:prstGeom>
          <a:noFill/>
          <a:ln w="12700">
            <a:noFill/>
            <a:miter lim="800000"/>
            <a:headEnd/>
            <a:tailEnd/>
          </a:ln>
          <a:effectLst/>
        </p:spPr>
        <p:txBody>
          <a:bodyPr wrap="none">
            <a:spAutoFit/>
          </a:bodyPr>
          <a:lstStyle/>
          <a:p>
            <a:r>
              <a:rPr lang="en-US" sz="1805" dirty="0">
                <a:latin typeface="+mn-lt"/>
              </a:rPr>
              <a:t>Sample #1</a:t>
            </a:r>
          </a:p>
          <a:p>
            <a:r>
              <a:rPr lang="en-US" sz="1805" u="sng" dirty="0">
                <a:latin typeface="+mn-lt"/>
              </a:rPr>
              <a:t>Par, Inc.</a:t>
            </a:r>
          </a:p>
        </p:txBody>
      </p:sp>
      <p:sp>
        <p:nvSpPr>
          <p:cNvPr id="202785" name="Text Box 33"/>
          <p:cNvSpPr txBox="1">
            <a:spLocks noChangeArrowheads="1"/>
          </p:cNvSpPr>
          <p:nvPr/>
        </p:nvSpPr>
        <p:spPr bwMode="auto">
          <a:xfrm>
            <a:off x="4567009" y="2312485"/>
            <a:ext cx="1160895" cy="647870"/>
          </a:xfrm>
          <a:prstGeom prst="rect">
            <a:avLst/>
          </a:prstGeom>
          <a:noFill/>
          <a:ln w="12700">
            <a:noFill/>
            <a:miter lim="800000"/>
            <a:headEnd/>
            <a:tailEnd/>
          </a:ln>
          <a:effectLst/>
        </p:spPr>
        <p:txBody>
          <a:bodyPr wrap="none">
            <a:spAutoFit/>
          </a:bodyPr>
          <a:lstStyle/>
          <a:p>
            <a:r>
              <a:rPr lang="en-US" sz="1805" dirty="0">
                <a:latin typeface="+mn-lt"/>
              </a:rPr>
              <a:t>Sample #2</a:t>
            </a:r>
          </a:p>
          <a:p>
            <a:r>
              <a:rPr lang="en-US" sz="1805" u="sng" dirty="0">
                <a:latin typeface="+mn-lt"/>
              </a:rPr>
              <a:t>Rap, Ltd.</a:t>
            </a:r>
          </a:p>
        </p:txBody>
      </p:sp>
      <p:sp>
        <p:nvSpPr>
          <p:cNvPr id="202786" name="Text Box 34"/>
          <p:cNvSpPr txBox="1">
            <a:spLocks noChangeArrowheads="1"/>
          </p:cNvSpPr>
          <p:nvPr/>
        </p:nvSpPr>
        <p:spPr bwMode="auto">
          <a:xfrm>
            <a:off x="3042658" y="3099863"/>
            <a:ext cx="2419252" cy="370101"/>
          </a:xfrm>
          <a:prstGeom prst="rect">
            <a:avLst/>
          </a:prstGeom>
          <a:noFill/>
          <a:ln w="12700">
            <a:noFill/>
            <a:miter lim="800000"/>
            <a:headEnd/>
            <a:tailEnd/>
          </a:ln>
          <a:effectLst/>
        </p:spPr>
        <p:txBody>
          <a:bodyPr wrap="none">
            <a:spAutoFit/>
          </a:bodyPr>
          <a:lstStyle/>
          <a:p>
            <a:pPr algn="l"/>
            <a:r>
              <a:rPr lang="en-US" sz="1805" dirty="0">
                <a:latin typeface="+mn-lt"/>
              </a:rPr>
              <a:t>  120 balls           80 balls</a:t>
            </a:r>
          </a:p>
        </p:txBody>
      </p:sp>
      <p:sp>
        <p:nvSpPr>
          <p:cNvPr id="202787" name="Text Box 35"/>
          <p:cNvSpPr txBox="1">
            <a:spLocks noChangeArrowheads="1"/>
          </p:cNvSpPr>
          <p:nvPr/>
        </p:nvSpPr>
        <p:spPr bwMode="auto">
          <a:xfrm>
            <a:off x="3143190" y="3447969"/>
            <a:ext cx="2521331" cy="370101"/>
          </a:xfrm>
          <a:prstGeom prst="rect">
            <a:avLst/>
          </a:prstGeom>
          <a:noFill/>
          <a:ln w="12700">
            <a:noFill/>
            <a:miter lim="800000"/>
            <a:headEnd/>
            <a:tailEnd/>
          </a:ln>
          <a:effectLst/>
        </p:spPr>
        <p:txBody>
          <a:bodyPr wrap="none">
            <a:spAutoFit/>
          </a:bodyPr>
          <a:lstStyle/>
          <a:p>
            <a:pPr algn="l"/>
            <a:r>
              <a:rPr lang="en-US" sz="1805" dirty="0">
                <a:latin typeface="+mn-lt"/>
              </a:rPr>
              <a:t>295 yards          278 yards</a:t>
            </a:r>
          </a:p>
        </p:txBody>
      </p:sp>
      <p:sp>
        <p:nvSpPr>
          <p:cNvPr id="203143" name="Text Box 391"/>
          <p:cNvSpPr txBox="1">
            <a:spLocks noChangeArrowheads="1"/>
          </p:cNvSpPr>
          <p:nvPr/>
        </p:nvSpPr>
        <p:spPr bwMode="auto">
          <a:xfrm>
            <a:off x="1368880" y="3975205"/>
            <a:ext cx="6166128" cy="925638"/>
          </a:xfrm>
          <a:prstGeom prst="rect">
            <a:avLst/>
          </a:prstGeom>
          <a:noFill/>
          <a:ln w="12700">
            <a:noFill/>
            <a:miter lim="800000"/>
            <a:headEnd/>
            <a:tailEnd/>
          </a:ln>
          <a:effectLst/>
        </p:spPr>
        <p:txBody>
          <a:bodyPr wrap="square">
            <a:spAutoFit/>
          </a:bodyPr>
          <a:lstStyle/>
          <a:p>
            <a:pPr algn="l"/>
            <a:r>
              <a:rPr lang="en-US" sz="1805" dirty="0">
                <a:latin typeface="+mn-lt"/>
              </a:rPr>
              <a:t>Based on data from previous driving distance tests, the two population standard deviations are known with </a:t>
            </a:r>
            <a:r>
              <a:rPr lang="en-US" sz="1805" i="1" dirty="0">
                <a:latin typeface="Symbol" panose="05050102010706020507" pitchFamily="18" charset="2"/>
              </a:rPr>
              <a:t>s</a:t>
            </a:r>
            <a:r>
              <a:rPr lang="en-US" sz="1805" baseline="-25000" dirty="0">
                <a:latin typeface="+mn-lt"/>
              </a:rPr>
              <a:t> 1</a:t>
            </a:r>
            <a:r>
              <a:rPr lang="en-US" sz="1805" dirty="0">
                <a:latin typeface="+mn-lt"/>
              </a:rPr>
              <a:t> = 15 yards and </a:t>
            </a:r>
            <a:r>
              <a:rPr lang="en-US" sz="1805" i="1" dirty="0">
                <a:latin typeface="Symbol" panose="05050102010706020507" pitchFamily="18" charset="2"/>
              </a:rPr>
              <a:t>s</a:t>
            </a:r>
            <a:r>
              <a:rPr lang="en-US" sz="1805" baseline="-25000" dirty="0">
                <a:latin typeface="+mn-lt"/>
              </a:rPr>
              <a:t> 2</a:t>
            </a:r>
            <a:r>
              <a:rPr lang="en-US" sz="1805" dirty="0">
                <a:latin typeface="+mn-lt"/>
              </a:rPr>
              <a:t> = 20 yards.</a:t>
            </a:r>
          </a:p>
        </p:txBody>
      </p:sp>
      <p:sp>
        <p:nvSpPr>
          <p:cNvPr id="13" name="Rectangle 3"/>
          <p:cNvSpPr>
            <a:spLocks noChangeArrowheads="1"/>
          </p:cNvSpPr>
          <p:nvPr/>
        </p:nvSpPr>
        <p:spPr bwMode="auto">
          <a:xfrm>
            <a:off x="527538" y="1029331"/>
            <a:ext cx="7772400" cy="540521"/>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 1</a:t>
            </a:r>
            <a:r>
              <a:rPr lang="en-US" sz="2400" b="1" dirty="0">
                <a:latin typeface="+mn-lt"/>
              </a:rPr>
              <a:t> and </a:t>
            </a:r>
            <a:r>
              <a:rPr lang="en-US" sz="2400" b="1" i="1" dirty="0">
                <a:latin typeface="Symbol" panose="05050102010706020507" pitchFamily="18" charset="2"/>
              </a:rPr>
              <a:t>s</a:t>
            </a:r>
            <a:r>
              <a:rPr lang="en-US" sz="2400" b="1" baseline="-25000" dirty="0">
                <a:latin typeface="+mn-lt"/>
              </a:rPr>
              <a:t> 2</a:t>
            </a:r>
            <a:r>
              <a:rPr lang="en-US" sz="2400" b="1" dirty="0">
                <a:latin typeface="+mn-lt"/>
              </a:rPr>
              <a:t> Known</a:t>
            </a:r>
          </a:p>
        </p:txBody>
      </p:sp>
    </p:spTree>
    <p:extLst>
      <p:ext uri="{BB962C8B-B14F-4D97-AF65-F5344CB8AC3E}">
        <p14:creationId xmlns:p14="http://schemas.microsoft.com/office/powerpoint/2010/main" val="49750474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202784"/>
                                        </p:tgtEl>
                                        <p:attrNameLst>
                                          <p:attrName>style.visibility</p:attrName>
                                        </p:attrNameLst>
                                      </p:cBhvr>
                                      <p:to>
                                        <p:strVal val="visible"/>
                                      </p:to>
                                    </p:set>
                                    <p:animEffect transition="in" filter="slide(fromTop)">
                                      <p:cBhvr>
                                        <p:cTn id="7" dur="500"/>
                                        <p:tgtEl>
                                          <p:spTgt spid="202784"/>
                                        </p:tgtEl>
                                      </p:cBhvr>
                                    </p:animEffect>
                                  </p:childTnLst>
                                </p:cTn>
                              </p:par>
                            </p:childTnLst>
                          </p:cTn>
                        </p:par>
                        <p:par>
                          <p:cTn id="8" fill="hold">
                            <p:stCondLst>
                              <p:cond delay="1500"/>
                            </p:stCondLst>
                            <p:childTnLst>
                              <p:par>
                                <p:cTn id="9" presetID="12" presetClass="entr" presetSubtype="1" fill="hold" grpId="0" nodeType="afterEffect">
                                  <p:stCondLst>
                                    <p:cond delay="1000"/>
                                  </p:stCondLst>
                                  <p:childTnLst>
                                    <p:set>
                                      <p:cBhvr>
                                        <p:cTn id="10" dur="1" fill="hold">
                                          <p:stCondLst>
                                            <p:cond delay="0"/>
                                          </p:stCondLst>
                                        </p:cTn>
                                        <p:tgtEl>
                                          <p:spTgt spid="202785"/>
                                        </p:tgtEl>
                                        <p:attrNameLst>
                                          <p:attrName>style.visibility</p:attrName>
                                        </p:attrNameLst>
                                      </p:cBhvr>
                                      <p:to>
                                        <p:strVal val="visible"/>
                                      </p:to>
                                    </p:set>
                                    <p:animEffect transition="in" filter="slide(fromTop)">
                                      <p:cBhvr>
                                        <p:cTn id="11" dur="500"/>
                                        <p:tgtEl>
                                          <p:spTgt spid="202785"/>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202781"/>
                                        </p:tgtEl>
                                        <p:attrNameLst>
                                          <p:attrName>style.visibility</p:attrName>
                                        </p:attrNameLst>
                                      </p:cBhvr>
                                      <p:to>
                                        <p:strVal val="visible"/>
                                      </p:to>
                                    </p:set>
                                    <p:animEffect transition="in" filter="slide(fromTop)">
                                      <p:cBhvr>
                                        <p:cTn id="16" dur="500"/>
                                        <p:tgtEl>
                                          <p:spTgt spid="202781"/>
                                        </p:tgtEl>
                                      </p:cBhvr>
                                    </p:animEffect>
                                  </p:childTnLst>
                                </p:cTn>
                              </p:par>
                            </p:childTnLst>
                          </p:cTn>
                        </p:par>
                        <p:par>
                          <p:cTn id="17" fill="hold">
                            <p:stCondLst>
                              <p:cond delay="500"/>
                            </p:stCondLst>
                            <p:childTnLst>
                              <p:par>
                                <p:cTn id="18" presetID="12" presetClass="entr" presetSubtype="1" fill="hold" grpId="0" nodeType="afterEffect">
                                  <p:stCondLst>
                                    <p:cond delay="1000"/>
                                  </p:stCondLst>
                                  <p:childTnLst>
                                    <p:set>
                                      <p:cBhvr>
                                        <p:cTn id="19" dur="1" fill="hold">
                                          <p:stCondLst>
                                            <p:cond delay="0"/>
                                          </p:stCondLst>
                                        </p:cTn>
                                        <p:tgtEl>
                                          <p:spTgt spid="202786"/>
                                        </p:tgtEl>
                                        <p:attrNameLst>
                                          <p:attrName>style.visibility</p:attrName>
                                        </p:attrNameLst>
                                      </p:cBhvr>
                                      <p:to>
                                        <p:strVal val="visible"/>
                                      </p:to>
                                    </p:set>
                                    <p:animEffect transition="in" filter="slide(fromTop)">
                                      <p:cBhvr>
                                        <p:cTn id="20" dur="500"/>
                                        <p:tgtEl>
                                          <p:spTgt spid="20278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202782"/>
                                        </p:tgtEl>
                                        <p:attrNameLst>
                                          <p:attrName>style.visibility</p:attrName>
                                        </p:attrNameLst>
                                      </p:cBhvr>
                                      <p:to>
                                        <p:strVal val="visible"/>
                                      </p:to>
                                    </p:set>
                                    <p:animEffect transition="in" filter="slide(fromTop)">
                                      <p:cBhvr>
                                        <p:cTn id="25" dur="500"/>
                                        <p:tgtEl>
                                          <p:spTgt spid="202782"/>
                                        </p:tgtEl>
                                      </p:cBhvr>
                                    </p:animEffect>
                                  </p:childTnLst>
                                </p:cTn>
                              </p:par>
                            </p:childTnLst>
                          </p:cTn>
                        </p:par>
                        <p:par>
                          <p:cTn id="26" fill="hold">
                            <p:stCondLst>
                              <p:cond delay="500"/>
                            </p:stCondLst>
                            <p:childTnLst>
                              <p:par>
                                <p:cTn id="27" presetID="12" presetClass="entr" presetSubtype="1" fill="hold" grpId="0" nodeType="afterEffect">
                                  <p:stCondLst>
                                    <p:cond delay="1000"/>
                                  </p:stCondLst>
                                  <p:childTnLst>
                                    <p:set>
                                      <p:cBhvr>
                                        <p:cTn id="28" dur="1" fill="hold">
                                          <p:stCondLst>
                                            <p:cond delay="0"/>
                                          </p:stCondLst>
                                        </p:cTn>
                                        <p:tgtEl>
                                          <p:spTgt spid="202787"/>
                                        </p:tgtEl>
                                        <p:attrNameLst>
                                          <p:attrName>style.visibility</p:attrName>
                                        </p:attrNameLst>
                                      </p:cBhvr>
                                      <p:to>
                                        <p:strVal val="visible"/>
                                      </p:to>
                                    </p:set>
                                    <p:animEffect transition="in" filter="slide(fromTop)">
                                      <p:cBhvr>
                                        <p:cTn id="29" dur="500"/>
                                        <p:tgtEl>
                                          <p:spTgt spid="20278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03143"/>
                                        </p:tgtEl>
                                        <p:attrNameLst>
                                          <p:attrName>style.visibility</p:attrName>
                                        </p:attrNameLst>
                                      </p:cBhvr>
                                      <p:to>
                                        <p:strVal val="visible"/>
                                      </p:to>
                                    </p:set>
                                    <p:animEffect transition="in" filter="blinds(horizontal)">
                                      <p:cBhvr>
                                        <p:cTn id="34" dur="500"/>
                                        <p:tgtEl>
                                          <p:spTgt spid="20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81" grpId="0" autoUpdateAnimBg="0"/>
      <p:bldP spid="202782" grpId="0" autoUpdateAnimBg="0"/>
      <p:bldP spid="202784" grpId="0" autoUpdateAnimBg="0"/>
      <p:bldP spid="202785" grpId="0" autoUpdateAnimBg="0"/>
      <p:bldP spid="202786" grpId="0" autoUpdateAnimBg="0"/>
      <p:bldP spid="202787" grpId="0" autoUpdateAnimBg="0"/>
      <p:bldP spid="20314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55" name="Rectangle 27"/>
          <p:cNvSpPr>
            <a:spLocks noChangeArrowheads="1"/>
          </p:cNvSpPr>
          <p:nvPr/>
        </p:nvSpPr>
        <p:spPr bwMode="auto">
          <a:xfrm>
            <a:off x="687388" y="1687866"/>
            <a:ext cx="7772400" cy="454754"/>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2000" dirty="0">
                <a:latin typeface="+mn-lt"/>
              </a:rPr>
              <a:t>Example:  Par, Inc.</a:t>
            </a:r>
          </a:p>
        </p:txBody>
      </p:sp>
      <p:sp>
        <p:nvSpPr>
          <p:cNvPr id="355356" name="Text Box 28"/>
          <p:cNvSpPr txBox="1">
            <a:spLocks noChangeArrowheads="1"/>
          </p:cNvSpPr>
          <p:nvPr/>
        </p:nvSpPr>
        <p:spPr bwMode="auto">
          <a:xfrm>
            <a:off x="993775" y="2152616"/>
            <a:ext cx="7464425" cy="647870"/>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latin typeface="+mn-lt"/>
              </a:rPr>
              <a:t>Let us develop a 95% confidence interval estimate of the difference between the mean driving distances of the two brands of golf ball.</a:t>
            </a:r>
          </a:p>
        </p:txBody>
      </p:sp>
      <p:sp>
        <p:nvSpPr>
          <p:cNvPr id="6" name="Rectangle 3"/>
          <p:cNvSpPr>
            <a:spLocks noChangeArrowheads="1"/>
          </p:cNvSpPr>
          <p:nvPr/>
        </p:nvSpPr>
        <p:spPr bwMode="auto">
          <a:xfrm>
            <a:off x="642083" y="1060331"/>
            <a:ext cx="7772400" cy="540521"/>
          </a:xfrm>
          <a:prstGeom prst="rect">
            <a:avLst/>
          </a:prstGeom>
          <a:noFill/>
          <a:ln w="12700">
            <a:noFill/>
            <a:miter lim="800000"/>
            <a:headEnd/>
            <a:tailEnd/>
          </a:ln>
          <a:effectLst/>
        </p:spPr>
        <p:txBody>
          <a:bodyPr lIns="68034" tIns="33420" rIns="68034" bIns="33420" anchor="ctr"/>
          <a:lstStyle/>
          <a:p>
            <a:pPr algn="l"/>
            <a:r>
              <a:rPr lang="en-US" sz="2400" b="1" dirty="0">
                <a:latin typeface="+mn-lt"/>
              </a:rPr>
              <a:t>Interval Estimation of </a:t>
            </a:r>
            <a:r>
              <a:rPr lang="en-US" sz="2400" b="1" i="1" dirty="0">
                <a:latin typeface="Symbol" panose="05050102010706020507" pitchFamily="18" charset="2"/>
              </a:rPr>
              <a:t></a:t>
            </a:r>
            <a:r>
              <a:rPr lang="en-US" sz="2400" b="1" baseline="-25000" dirty="0">
                <a:latin typeface="+mn-lt"/>
              </a:rPr>
              <a:t>1</a:t>
            </a:r>
            <a:r>
              <a:rPr lang="en-US" sz="2400" b="1" dirty="0">
                <a:latin typeface="+mn-lt"/>
              </a:rPr>
              <a:t> - </a:t>
            </a:r>
            <a:r>
              <a:rPr lang="en-US" sz="2400" b="1" i="1" dirty="0">
                <a:latin typeface="Symbol" panose="05050102010706020507" pitchFamily="18" charset="2"/>
              </a:rPr>
              <a:t></a:t>
            </a:r>
            <a:r>
              <a:rPr lang="en-US" sz="2400" b="1" baseline="-25000" dirty="0">
                <a:latin typeface="+mn-lt"/>
              </a:rPr>
              <a:t>2</a:t>
            </a:r>
            <a:r>
              <a:rPr lang="en-US" sz="2400" b="1" dirty="0">
                <a:latin typeface="+mn-lt"/>
              </a:rPr>
              <a:t>: </a:t>
            </a:r>
            <a:r>
              <a:rPr lang="en-US" sz="2400" b="1" i="1" dirty="0">
                <a:latin typeface="Symbol" panose="05050102010706020507" pitchFamily="18" charset="2"/>
              </a:rPr>
              <a:t>s</a:t>
            </a:r>
            <a:r>
              <a:rPr lang="en-US" sz="2400" b="1" baseline="-25000" dirty="0">
                <a:latin typeface="+mn-lt"/>
              </a:rPr>
              <a:t> 1</a:t>
            </a:r>
            <a:r>
              <a:rPr lang="en-US" sz="2400" b="1" dirty="0">
                <a:latin typeface="+mn-lt"/>
              </a:rPr>
              <a:t> and </a:t>
            </a:r>
            <a:r>
              <a:rPr lang="en-US" sz="2400" b="1" i="1" dirty="0">
                <a:latin typeface="Symbol" panose="05050102010706020507" pitchFamily="18" charset="2"/>
              </a:rPr>
              <a:t>s</a:t>
            </a:r>
            <a:r>
              <a:rPr lang="en-US" sz="2400" b="1" baseline="-25000" dirty="0">
                <a:latin typeface="+mn-lt"/>
              </a:rPr>
              <a:t> 2</a:t>
            </a:r>
            <a:r>
              <a:rPr lang="en-US" sz="2400" b="1" dirty="0">
                <a:latin typeface="+mn-lt"/>
              </a:rPr>
              <a:t> Known</a:t>
            </a:r>
          </a:p>
        </p:txBody>
      </p:sp>
    </p:spTree>
    <p:extLst>
      <p:ext uri="{BB962C8B-B14F-4D97-AF65-F5344CB8AC3E}">
        <p14:creationId xmlns:p14="http://schemas.microsoft.com/office/powerpoint/2010/main" val="3184968419"/>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5356"/>
                                        </p:tgtEl>
                                        <p:attrNameLst>
                                          <p:attrName>style.visibility</p:attrName>
                                        </p:attrNameLst>
                                      </p:cBhvr>
                                      <p:to>
                                        <p:strVal val="visible"/>
                                      </p:to>
                                    </p:set>
                                    <p:animEffect transition="in" filter="blinds(horizontal)">
                                      <p:cBhvr>
                                        <p:cTn id="7" dur="500"/>
                                        <p:tgtEl>
                                          <p:spTgt spid="355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56" grpId="0" autoUpdateAnimBg="0"/>
    </p:bld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eStudy</Template>
  <TotalTime>0</TotalTime>
  <Words>3197</Words>
  <Application>Microsoft Office PowerPoint</Application>
  <PresentationFormat>On-screen Show (4:3)</PresentationFormat>
  <Paragraphs>439</Paragraphs>
  <Slides>58</Slides>
  <Notes>57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9" baseType="lpstr">
      <vt:lpstr>Arial</vt:lpstr>
      <vt:lpstr>Book Antiqua</vt:lpstr>
      <vt:lpstr>Calibri</vt:lpstr>
      <vt:lpstr>Cambria Math</vt:lpstr>
      <vt:lpstr>Monotype Sorts</vt:lpstr>
      <vt:lpstr>Symbol</vt:lpstr>
      <vt:lpstr>Times New Roman</vt:lpstr>
      <vt:lpstr>Verdana</vt:lpstr>
      <vt:lpstr>eStudy</vt:lpstr>
      <vt:lpstr>Worksheet</vt:lpstr>
      <vt:lpstr>Binary Worksheet</vt:lpstr>
      <vt:lpstr>PowerPoint Presentation</vt:lpstr>
      <vt:lpstr>Inference About Means and Proportions with Two Populations</vt:lpstr>
      <vt:lpstr>Inferences About the Difference Between Two Population Means:  s 1 and s 2 Known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Inferences About the Difference Between Two Population Proportions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2019-04-15T17:24:22Z</dcterms:modified>
</cp:coreProperties>
</file>