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3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4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5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6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7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8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9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10.xml" ContentType="application/vnd.openxmlformats-officedocument.presentationml.notesSlide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notesSlides/notesSlide11.xml" ContentType="application/vnd.openxmlformats-officedocument.presentationml.notesSlide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notesSlides/notesSlide12.xml" ContentType="application/vnd.openxmlformats-officedocument.presentationml.notesSlide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notesSlides/notesSlide13.xml" ContentType="application/vnd.openxmlformats-officedocument.presentationml.notesSlide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notesSlides/notesSlide14.xml" ContentType="application/vnd.openxmlformats-officedocument.presentationml.notesSlide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notesSlides/notesSlide15.xml" ContentType="application/vnd.openxmlformats-officedocument.presentationml.notesSlide+xml"/>
  <Override PartName="/ppt/tags/tag276.xml" ContentType="application/vnd.openxmlformats-officedocument.presentationml.tags+xml"/>
  <Override PartName="/ppt/tags/tag27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notesSlides/notesSlide16.xml" ContentType="application/vnd.openxmlformats-officedocument.presentationml.notesSlide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notesSlides/notesSlide17.xml" ContentType="application/vnd.openxmlformats-officedocument.presentationml.notesSlide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notesSlides/notesSlide18.xml" ContentType="application/vnd.openxmlformats-officedocument.presentationml.notesSlide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notesSlides/notesSlide19.xml" ContentType="application/vnd.openxmlformats-officedocument.presentationml.notesSlide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notesSlides/notesSlide20.xml" ContentType="application/vnd.openxmlformats-officedocument.presentationml.notesSlide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notesSlides/notesSlide21.xml" ContentType="application/vnd.openxmlformats-officedocument.presentationml.notesSlide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4.xml" ContentType="application/vnd.openxmlformats-officedocument.presentationml.tags+xml"/>
  <Override PartName="/ppt/notesSlides/notesSlide22.xml" ContentType="application/vnd.openxmlformats-officedocument.presentationml.notesSlide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notesSlides/notesSlide23.xml" ContentType="application/vnd.openxmlformats-officedocument.presentationml.notesSlide+xml"/>
  <Override PartName="/ppt/tags/tag362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notesSlides/notesSlide24.xml" ContentType="application/vnd.openxmlformats-officedocument.presentationml.notesSlide+xml"/>
  <Override PartName="/ppt/tags/tag372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notesSlides/notesSlide25.xml" ContentType="application/vnd.openxmlformats-officedocument.presentationml.notesSlide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notesSlides/notesSlide26.xml" ContentType="application/vnd.openxmlformats-officedocument.presentationml.notesSlide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9.xml" ContentType="application/vnd.openxmlformats-officedocument.presentationml.tags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76" r:id="rId1"/>
  </p:sldMasterIdLst>
  <p:notesMasterIdLst>
    <p:notesMasterId r:id="rId37"/>
  </p:notesMasterIdLst>
  <p:handoutMasterIdLst>
    <p:handoutMasterId r:id="rId38"/>
  </p:handoutMasterIdLst>
  <p:sldIdLst>
    <p:sldId id="268" r:id="rId2"/>
    <p:sldId id="275" r:id="rId3"/>
    <p:sldId id="276" r:id="rId4"/>
    <p:sldId id="278" r:id="rId5"/>
    <p:sldId id="279" r:id="rId6"/>
    <p:sldId id="281" r:id="rId7"/>
    <p:sldId id="282" r:id="rId8"/>
    <p:sldId id="283" r:id="rId9"/>
    <p:sldId id="284" r:id="rId10"/>
    <p:sldId id="285" r:id="rId11"/>
    <p:sldId id="287" r:id="rId12"/>
    <p:sldId id="288" r:id="rId13"/>
    <p:sldId id="290" r:id="rId14"/>
    <p:sldId id="292" r:id="rId15"/>
    <p:sldId id="294" r:id="rId16"/>
    <p:sldId id="296" r:id="rId17"/>
    <p:sldId id="297" r:id="rId18"/>
    <p:sldId id="298" r:id="rId19"/>
    <p:sldId id="299" r:id="rId20"/>
    <p:sldId id="300" r:id="rId21"/>
    <p:sldId id="301" r:id="rId22"/>
    <p:sldId id="303" r:id="rId23"/>
    <p:sldId id="304" r:id="rId24"/>
    <p:sldId id="306" r:id="rId25"/>
    <p:sldId id="307" r:id="rId26"/>
    <p:sldId id="309" r:id="rId27"/>
    <p:sldId id="311" r:id="rId28"/>
    <p:sldId id="312" r:id="rId29"/>
    <p:sldId id="313" r:id="rId30"/>
    <p:sldId id="315" r:id="rId31"/>
    <p:sldId id="316" r:id="rId32"/>
    <p:sldId id="317" r:id="rId33"/>
    <p:sldId id="318" r:id="rId34"/>
    <p:sldId id="320" r:id="rId35"/>
    <p:sldId id="321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3">
          <p15:clr>
            <a:srgbClr val="A4A3A4"/>
          </p15:clr>
        </p15:guide>
        <p15:guide id="2" pos="14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5F5F5F"/>
    <a:srgbClr val="777777"/>
    <a:srgbClr val="0000FF"/>
    <a:srgbClr val="FFFFCC"/>
    <a:srgbClr val="996633"/>
    <a:srgbClr val="339966"/>
    <a:srgbClr val="3333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9" autoAdjust="0"/>
    <p:restoredTop sz="95540" autoAdjust="0"/>
  </p:normalViewPr>
  <p:slideViewPr>
    <p:cSldViewPr snapToGrid="0">
      <p:cViewPr varScale="1">
        <p:scale>
          <a:sx n="73" d="100"/>
          <a:sy n="73" d="100"/>
        </p:scale>
        <p:origin x="294" y="78"/>
      </p:cViewPr>
      <p:guideLst>
        <p:guide orient="horz" pos="3743"/>
        <p:guide pos="14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>
        <p:scale>
          <a:sx n="90" d="100"/>
          <a:sy n="90" d="100"/>
        </p:scale>
        <p:origin x="-2814" y="-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3656062-D505-4836-AF54-3CB4DAD874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011AD9-8D16-42BA-B401-68D93E8391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D2BF6-C0F9-4370-AAC9-0C55220FB4CA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2CD096-219C-4E81-A6F2-CAFD835FFB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A945DE-73A1-4703-8B3F-28EFB19134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6C0B1-35B7-4639-BFAA-194584681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59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615B9B-8AAB-401E-86BB-543DBAA530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029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8856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315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931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794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6927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4630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4459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5595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259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901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129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20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2719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510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442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713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35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48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540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19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93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92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003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25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2042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19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3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9A200E3-CC3B-4F36-A270-5195B35C5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869" y="1007227"/>
            <a:ext cx="4869240" cy="461355"/>
          </a:xfrm>
        </p:spPr>
        <p:txBody>
          <a:bodyPr/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4011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0798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338706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37933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257800" y="6627168"/>
            <a:ext cx="3886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copyright © michael .roberson@eStudy.us</a:t>
            </a:r>
            <a:r>
              <a:rPr lang="en-US" sz="1000" baseline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2017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, All  rights reserved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rgbClr val="0070C0"/>
                </a:solidFill>
                <a:latin typeface="+mn-lt"/>
              </a:rPr>
              <a:t>eStudy.us</a:t>
            </a:r>
          </a:p>
        </p:txBody>
      </p:sp>
    </p:spTree>
    <p:extLst>
      <p:ext uri="{BB962C8B-B14F-4D97-AF65-F5344CB8AC3E}">
        <p14:creationId xmlns:p14="http://schemas.microsoft.com/office/powerpoint/2010/main" val="368036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82" r:id="rId3"/>
    <p:sldLayoutId id="2147483683" r:id="rId4"/>
    <p:sldLayoutId id="2147483684" r:id="rId5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74.xml"/><Relationship Id="rId13" Type="http://schemas.openxmlformats.org/officeDocument/2006/relationships/notesSlide" Target="../notesSlides/notesSlide8.xml"/><Relationship Id="rId18" Type="http://schemas.openxmlformats.org/officeDocument/2006/relationships/oleObject" Target="../embeddings/oleObject1.bin"/><Relationship Id="rId3" Type="http://schemas.openxmlformats.org/officeDocument/2006/relationships/tags" Target="../tags/tag69.xml"/><Relationship Id="rId7" Type="http://schemas.openxmlformats.org/officeDocument/2006/relationships/tags" Target="../tags/tag73.xml"/><Relationship Id="rId12" Type="http://schemas.openxmlformats.org/officeDocument/2006/relationships/slideLayout" Target="../slideLayouts/slideLayout4.xml"/><Relationship Id="rId17" Type="http://schemas.openxmlformats.org/officeDocument/2006/relationships/image" Target="../media/image10.png"/><Relationship Id="rId2" Type="http://schemas.openxmlformats.org/officeDocument/2006/relationships/tags" Target="../tags/tag68.xml"/><Relationship Id="rId16" Type="http://schemas.openxmlformats.org/officeDocument/2006/relationships/tags" Target="../tags/tag72.xml"/><Relationship Id="rId1" Type="http://schemas.openxmlformats.org/officeDocument/2006/relationships/vmlDrawing" Target="../drawings/vmlDrawing1.vml"/><Relationship Id="rId6" Type="http://schemas.openxmlformats.org/officeDocument/2006/relationships/tags" Target="../tags/tag72.xml"/><Relationship Id="rId11" Type="http://schemas.openxmlformats.org/officeDocument/2006/relationships/tags" Target="../tags/tag77.xml"/><Relationship Id="rId5" Type="http://schemas.openxmlformats.org/officeDocument/2006/relationships/tags" Target="../tags/tag71.xml"/><Relationship Id="rId15" Type="http://schemas.openxmlformats.org/officeDocument/2006/relationships/image" Target="../media/image19.png"/><Relationship Id="rId10" Type="http://schemas.openxmlformats.org/officeDocument/2006/relationships/tags" Target="../tags/tag76.xml"/><Relationship Id="rId19" Type="http://schemas.openxmlformats.org/officeDocument/2006/relationships/image" Target="../media/image1.wmf"/><Relationship Id="rId4" Type="http://schemas.openxmlformats.org/officeDocument/2006/relationships/tags" Target="../tags/tag70.xml"/><Relationship Id="rId9" Type="http://schemas.openxmlformats.org/officeDocument/2006/relationships/tags" Target="../tags/tag75.xml"/><Relationship Id="rId14" Type="http://schemas.openxmlformats.org/officeDocument/2006/relationships/tags" Target="../tags/tag6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5" Type="http://schemas.openxmlformats.org/officeDocument/2006/relationships/slideLayout" Target="../slideLayouts/slideLayout5.xml"/><Relationship Id="rId4" Type="http://schemas.openxmlformats.org/officeDocument/2006/relationships/tags" Target="../tags/tag8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84.xml"/><Relationship Id="rId7" Type="http://schemas.openxmlformats.org/officeDocument/2006/relationships/tags" Target="../tags/tag88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5" Type="http://schemas.openxmlformats.org/officeDocument/2006/relationships/tags" Target="../tags/tag86.xml"/><Relationship Id="rId10" Type="http://schemas.openxmlformats.org/officeDocument/2006/relationships/image" Target="../media/image21.png"/><Relationship Id="rId4" Type="http://schemas.openxmlformats.org/officeDocument/2006/relationships/tags" Target="../tags/tag85.xml"/><Relationship Id="rId9" Type="http://schemas.openxmlformats.org/officeDocument/2006/relationships/tags" Target="../tags/tag8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91.xml"/><Relationship Id="rId7" Type="http://schemas.openxmlformats.org/officeDocument/2006/relationships/tags" Target="../tags/tag95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6" Type="http://schemas.openxmlformats.org/officeDocument/2006/relationships/tags" Target="../tags/tag94.xml"/><Relationship Id="rId5" Type="http://schemas.openxmlformats.org/officeDocument/2006/relationships/tags" Target="../tags/tag93.xml"/><Relationship Id="rId4" Type="http://schemas.openxmlformats.org/officeDocument/2006/relationships/tags" Target="../tags/tag92.xml"/><Relationship Id="rId9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98.xml"/><Relationship Id="rId7" Type="http://schemas.openxmlformats.org/officeDocument/2006/relationships/tags" Target="../tags/tag102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6" Type="http://schemas.openxmlformats.org/officeDocument/2006/relationships/tags" Target="../tags/tag101.xml"/><Relationship Id="rId5" Type="http://schemas.openxmlformats.org/officeDocument/2006/relationships/tags" Target="../tags/tag100.xml"/><Relationship Id="rId4" Type="http://schemas.openxmlformats.org/officeDocument/2006/relationships/tags" Target="../tags/tag99.xml"/><Relationship Id="rId9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10.xml"/><Relationship Id="rId13" Type="http://schemas.openxmlformats.org/officeDocument/2006/relationships/tags" Target="../tags/tag115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05.xml"/><Relationship Id="rId7" Type="http://schemas.openxmlformats.org/officeDocument/2006/relationships/tags" Target="../tags/tag109.xml"/><Relationship Id="rId12" Type="http://schemas.openxmlformats.org/officeDocument/2006/relationships/tags" Target="../tags/tag114.xml"/><Relationship Id="rId17" Type="http://schemas.openxmlformats.org/officeDocument/2006/relationships/tags" Target="../tags/tag119.xml"/><Relationship Id="rId2" Type="http://schemas.openxmlformats.org/officeDocument/2006/relationships/tags" Target="../tags/tag104.xml"/><Relationship Id="rId16" Type="http://schemas.openxmlformats.org/officeDocument/2006/relationships/tags" Target="../tags/tag118.xml"/><Relationship Id="rId1" Type="http://schemas.openxmlformats.org/officeDocument/2006/relationships/tags" Target="../tags/tag103.xml"/><Relationship Id="rId6" Type="http://schemas.openxmlformats.org/officeDocument/2006/relationships/tags" Target="../tags/tag108.xml"/><Relationship Id="rId11" Type="http://schemas.openxmlformats.org/officeDocument/2006/relationships/tags" Target="../tags/tag113.xml"/><Relationship Id="rId5" Type="http://schemas.openxmlformats.org/officeDocument/2006/relationships/tags" Target="../tags/tag107.xml"/><Relationship Id="rId15" Type="http://schemas.openxmlformats.org/officeDocument/2006/relationships/tags" Target="../tags/tag117.xml"/><Relationship Id="rId10" Type="http://schemas.openxmlformats.org/officeDocument/2006/relationships/tags" Target="../tags/tag112.xml"/><Relationship Id="rId19" Type="http://schemas.openxmlformats.org/officeDocument/2006/relationships/notesSlide" Target="../notesSlides/notesSlide11.xml"/><Relationship Id="rId4" Type="http://schemas.openxmlformats.org/officeDocument/2006/relationships/tags" Target="../tags/tag106.xml"/><Relationship Id="rId9" Type="http://schemas.openxmlformats.org/officeDocument/2006/relationships/tags" Target="../tags/tag111.xml"/><Relationship Id="rId14" Type="http://schemas.openxmlformats.org/officeDocument/2006/relationships/tags" Target="../tags/tag116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132.xml"/><Relationship Id="rId18" Type="http://schemas.openxmlformats.org/officeDocument/2006/relationships/tags" Target="../tags/tag137.xml"/><Relationship Id="rId26" Type="http://schemas.openxmlformats.org/officeDocument/2006/relationships/tags" Target="../tags/tag145.xml"/><Relationship Id="rId39" Type="http://schemas.openxmlformats.org/officeDocument/2006/relationships/tags" Target="../tags/tag158.xml"/><Relationship Id="rId21" Type="http://schemas.openxmlformats.org/officeDocument/2006/relationships/tags" Target="../tags/tag140.xml"/><Relationship Id="rId34" Type="http://schemas.openxmlformats.org/officeDocument/2006/relationships/tags" Target="../tags/tag153.xml"/><Relationship Id="rId42" Type="http://schemas.openxmlformats.org/officeDocument/2006/relationships/tags" Target="../tags/tag161.xml"/><Relationship Id="rId47" Type="http://schemas.openxmlformats.org/officeDocument/2006/relationships/tags" Target="../tags/tag166.xml"/><Relationship Id="rId50" Type="http://schemas.openxmlformats.org/officeDocument/2006/relationships/tags" Target="../tags/tag169.xml"/><Relationship Id="rId55" Type="http://schemas.openxmlformats.org/officeDocument/2006/relationships/tags" Target="../tags/tag174.xml"/><Relationship Id="rId7" Type="http://schemas.openxmlformats.org/officeDocument/2006/relationships/tags" Target="../tags/tag126.xml"/><Relationship Id="rId2" Type="http://schemas.openxmlformats.org/officeDocument/2006/relationships/tags" Target="../tags/tag121.xml"/><Relationship Id="rId16" Type="http://schemas.openxmlformats.org/officeDocument/2006/relationships/tags" Target="../tags/tag135.xml"/><Relationship Id="rId20" Type="http://schemas.openxmlformats.org/officeDocument/2006/relationships/tags" Target="../tags/tag139.xml"/><Relationship Id="rId29" Type="http://schemas.openxmlformats.org/officeDocument/2006/relationships/tags" Target="../tags/tag148.xml"/><Relationship Id="rId41" Type="http://schemas.openxmlformats.org/officeDocument/2006/relationships/tags" Target="../tags/tag160.xml"/><Relationship Id="rId54" Type="http://schemas.openxmlformats.org/officeDocument/2006/relationships/tags" Target="../tags/tag173.xml"/><Relationship Id="rId62" Type="http://schemas.openxmlformats.org/officeDocument/2006/relationships/image" Target="../media/image100.png"/><Relationship Id="rId1" Type="http://schemas.openxmlformats.org/officeDocument/2006/relationships/tags" Target="../tags/tag120.xml"/><Relationship Id="rId6" Type="http://schemas.openxmlformats.org/officeDocument/2006/relationships/tags" Target="../tags/tag125.xml"/><Relationship Id="rId11" Type="http://schemas.openxmlformats.org/officeDocument/2006/relationships/tags" Target="../tags/tag130.xml"/><Relationship Id="rId24" Type="http://schemas.openxmlformats.org/officeDocument/2006/relationships/tags" Target="../tags/tag143.xml"/><Relationship Id="rId32" Type="http://schemas.openxmlformats.org/officeDocument/2006/relationships/tags" Target="../tags/tag151.xml"/><Relationship Id="rId37" Type="http://schemas.openxmlformats.org/officeDocument/2006/relationships/tags" Target="../tags/tag156.xml"/><Relationship Id="rId40" Type="http://schemas.openxmlformats.org/officeDocument/2006/relationships/tags" Target="../tags/tag159.xml"/><Relationship Id="rId45" Type="http://schemas.openxmlformats.org/officeDocument/2006/relationships/tags" Target="../tags/tag164.xml"/><Relationship Id="rId53" Type="http://schemas.openxmlformats.org/officeDocument/2006/relationships/tags" Target="../tags/tag172.xml"/><Relationship Id="rId58" Type="http://schemas.openxmlformats.org/officeDocument/2006/relationships/slideLayout" Target="../slideLayouts/slideLayout4.xml"/><Relationship Id="rId5" Type="http://schemas.openxmlformats.org/officeDocument/2006/relationships/tags" Target="../tags/tag124.xml"/><Relationship Id="rId15" Type="http://schemas.openxmlformats.org/officeDocument/2006/relationships/tags" Target="../tags/tag134.xml"/><Relationship Id="rId23" Type="http://schemas.openxmlformats.org/officeDocument/2006/relationships/tags" Target="../tags/tag142.xml"/><Relationship Id="rId28" Type="http://schemas.openxmlformats.org/officeDocument/2006/relationships/tags" Target="../tags/tag147.xml"/><Relationship Id="rId36" Type="http://schemas.openxmlformats.org/officeDocument/2006/relationships/tags" Target="../tags/tag155.xml"/><Relationship Id="rId49" Type="http://schemas.openxmlformats.org/officeDocument/2006/relationships/tags" Target="../tags/tag168.xml"/><Relationship Id="rId57" Type="http://schemas.openxmlformats.org/officeDocument/2006/relationships/tags" Target="../tags/tag176.xml"/><Relationship Id="rId61" Type="http://schemas.openxmlformats.org/officeDocument/2006/relationships/tags" Target="../tags/tag124.xml"/><Relationship Id="rId10" Type="http://schemas.openxmlformats.org/officeDocument/2006/relationships/tags" Target="../tags/tag129.xml"/><Relationship Id="rId19" Type="http://schemas.openxmlformats.org/officeDocument/2006/relationships/tags" Target="../tags/tag138.xml"/><Relationship Id="rId31" Type="http://schemas.openxmlformats.org/officeDocument/2006/relationships/tags" Target="../tags/tag150.xml"/><Relationship Id="rId44" Type="http://schemas.openxmlformats.org/officeDocument/2006/relationships/tags" Target="../tags/tag163.xml"/><Relationship Id="rId52" Type="http://schemas.openxmlformats.org/officeDocument/2006/relationships/tags" Target="../tags/tag171.xml"/><Relationship Id="rId60" Type="http://schemas.openxmlformats.org/officeDocument/2006/relationships/image" Target="../media/image23.png"/><Relationship Id="rId4" Type="http://schemas.openxmlformats.org/officeDocument/2006/relationships/tags" Target="../tags/tag123.xml"/><Relationship Id="rId9" Type="http://schemas.openxmlformats.org/officeDocument/2006/relationships/tags" Target="../tags/tag128.xml"/><Relationship Id="rId14" Type="http://schemas.openxmlformats.org/officeDocument/2006/relationships/tags" Target="../tags/tag133.xml"/><Relationship Id="rId22" Type="http://schemas.openxmlformats.org/officeDocument/2006/relationships/tags" Target="../tags/tag141.xml"/><Relationship Id="rId27" Type="http://schemas.openxmlformats.org/officeDocument/2006/relationships/tags" Target="../tags/tag146.xml"/><Relationship Id="rId30" Type="http://schemas.openxmlformats.org/officeDocument/2006/relationships/tags" Target="../tags/tag149.xml"/><Relationship Id="rId35" Type="http://schemas.openxmlformats.org/officeDocument/2006/relationships/tags" Target="../tags/tag154.xml"/><Relationship Id="rId43" Type="http://schemas.openxmlformats.org/officeDocument/2006/relationships/tags" Target="../tags/tag162.xml"/><Relationship Id="rId48" Type="http://schemas.openxmlformats.org/officeDocument/2006/relationships/tags" Target="../tags/tag167.xml"/><Relationship Id="rId56" Type="http://schemas.openxmlformats.org/officeDocument/2006/relationships/tags" Target="../tags/tag175.xml"/><Relationship Id="rId8" Type="http://schemas.openxmlformats.org/officeDocument/2006/relationships/tags" Target="../tags/tag127.xml"/><Relationship Id="rId51" Type="http://schemas.openxmlformats.org/officeDocument/2006/relationships/tags" Target="../tags/tag170.xml"/><Relationship Id="rId3" Type="http://schemas.openxmlformats.org/officeDocument/2006/relationships/tags" Target="../tags/tag122.xml"/><Relationship Id="rId12" Type="http://schemas.openxmlformats.org/officeDocument/2006/relationships/tags" Target="../tags/tag131.xml"/><Relationship Id="rId17" Type="http://schemas.openxmlformats.org/officeDocument/2006/relationships/tags" Target="../tags/tag136.xml"/><Relationship Id="rId25" Type="http://schemas.openxmlformats.org/officeDocument/2006/relationships/tags" Target="../tags/tag144.xml"/><Relationship Id="rId33" Type="http://schemas.openxmlformats.org/officeDocument/2006/relationships/tags" Target="../tags/tag152.xml"/><Relationship Id="rId38" Type="http://schemas.openxmlformats.org/officeDocument/2006/relationships/tags" Target="../tags/tag157.xml"/><Relationship Id="rId46" Type="http://schemas.openxmlformats.org/officeDocument/2006/relationships/tags" Target="../tags/tag165.xml"/><Relationship Id="rId59" Type="http://schemas.openxmlformats.org/officeDocument/2006/relationships/tags" Target="../tags/tag17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79.xml"/><Relationship Id="rId3" Type="http://schemas.openxmlformats.org/officeDocument/2006/relationships/tags" Target="../tags/tag179.xml"/><Relationship Id="rId7" Type="http://schemas.openxmlformats.org/officeDocument/2006/relationships/notesSlide" Target="../notesSlides/notesSlide12.xml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25.png"/><Relationship Id="rId5" Type="http://schemas.openxmlformats.org/officeDocument/2006/relationships/tags" Target="../tags/tag181.xml"/><Relationship Id="rId10" Type="http://schemas.openxmlformats.org/officeDocument/2006/relationships/tags" Target="../tags/tag181.xml"/><Relationship Id="rId4" Type="http://schemas.openxmlformats.org/officeDocument/2006/relationships/tags" Target="../tags/tag180.xml"/><Relationship Id="rId9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85.xml"/><Relationship Id="rId7" Type="http://schemas.openxmlformats.org/officeDocument/2006/relationships/notesSlide" Target="../notesSlides/notesSlide13.xml"/><Relationship Id="rId2" Type="http://schemas.openxmlformats.org/officeDocument/2006/relationships/tags" Target="../tags/tag184.xml"/><Relationship Id="rId1" Type="http://schemas.openxmlformats.org/officeDocument/2006/relationships/tags" Target="../tags/tag18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7.xml"/><Relationship Id="rId4" Type="http://schemas.openxmlformats.org/officeDocument/2006/relationships/tags" Target="../tags/tag186.xm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tags" Target="../tags/tag200.xml"/><Relationship Id="rId18" Type="http://schemas.openxmlformats.org/officeDocument/2006/relationships/tags" Target="../tags/tag205.xml"/><Relationship Id="rId26" Type="http://schemas.openxmlformats.org/officeDocument/2006/relationships/tags" Target="../tags/tag213.xml"/><Relationship Id="rId39" Type="http://schemas.openxmlformats.org/officeDocument/2006/relationships/tags" Target="../tags/tag226.xml"/><Relationship Id="rId21" Type="http://schemas.openxmlformats.org/officeDocument/2006/relationships/tags" Target="../tags/tag208.xml"/><Relationship Id="rId34" Type="http://schemas.openxmlformats.org/officeDocument/2006/relationships/tags" Target="../tags/tag221.xml"/><Relationship Id="rId42" Type="http://schemas.openxmlformats.org/officeDocument/2006/relationships/tags" Target="../tags/tag229.xml"/><Relationship Id="rId47" Type="http://schemas.openxmlformats.org/officeDocument/2006/relationships/tags" Target="../tags/tag234.xml"/><Relationship Id="rId50" Type="http://schemas.openxmlformats.org/officeDocument/2006/relationships/tags" Target="../tags/tag237.xml"/><Relationship Id="rId55" Type="http://schemas.openxmlformats.org/officeDocument/2006/relationships/tags" Target="../tags/tag242.xml"/><Relationship Id="rId7" Type="http://schemas.openxmlformats.org/officeDocument/2006/relationships/tags" Target="../tags/tag194.xml"/><Relationship Id="rId2" Type="http://schemas.openxmlformats.org/officeDocument/2006/relationships/tags" Target="../tags/tag189.xml"/><Relationship Id="rId16" Type="http://schemas.openxmlformats.org/officeDocument/2006/relationships/tags" Target="../tags/tag203.xml"/><Relationship Id="rId20" Type="http://schemas.openxmlformats.org/officeDocument/2006/relationships/tags" Target="../tags/tag207.xml"/><Relationship Id="rId29" Type="http://schemas.openxmlformats.org/officeDocument/2006/relationships/tags" Target="../tags/tag216.xml"/><Relationship Id="rId41" Type="http://schemas.openxmlformats.org/officeDocument/2006/relationships/tags" Target="../tags/tag228.xml"/><Relationship Id="rId54" Type="http://schemas.openxmlformats.org/officeDocument/2006/relationships/tags" Target="../tags/tag241.xml"/><Relationship Id="rId62" Type="http://schemas.openxmlformats.org/officeDocument/2006/relationships/slideLayout" Target="../slideLayouts/slideLayout2.xml"/><Relationship Id="rId1" Type="http://schemas.openxmlformats.org/officeDocument/2006/relationships/tags" Target="../tags/tag188.xml"/><Relationship Id="rId6" Type="http://schemas.openxmlformats.org/officeDocument/2006/relationships/tags" Target="../tags/tag193.xml"/><Relationship Id="rId11" Type="http://schemas.openxmlformats.org/officeDocument/2006/relationships/tags" Target="../tags/tag198.xml"/><Relationship Id="rId24" Type="http://schemas.openxmlformats.org/officeDocument/2006/relationships/tags" Target="../tags/tag211.xml"/><Relationship Id="rId32" Type="http://schemas.openxmlformats.org/officeDocument/2006/relationships/tags" Target="../tags/tag219.xml"/><Relationship Id="rId37" Type="http://schemas.openxmlformats.org/officeDocument/2006/relationships/tags" Target="../tags/tag224.xml"/><Relationship Id="rId40" Type="http://schemas.openxmlformats.org/officeDocument/2006/relationships/tags" Target="../tags/tag227.xml"/><Relationship Id="rId45" Type="http://schemas.openxmlformats.org/officeDocument/2006/relationships/tags" Target="../tags/tag232.xml"/><Relationship Id="rId53" Type="http://schemas.openxmlformats.org/officeDocument/2006/relationships/tags" Target="../tags/tag240.xml"/><Relationship Id="rId58" Type="http://schemas.openxmlformats.org/officeDocument/2006/relationships/tags" Target="../tags/tag245.xml"/><Relationship Id="rId5" Type="http://schemas.openxmlformats.org/officeDocument/2006/relationships/tags" Target="../tags/tag192.xml"/><Relationship Id="rId15" Type="http://schemas.openxmlformats.org/officeDocument/2006/relationships/tags" Target="../tags/tag202.xml"/><Relationship Id="rId23" Type="http://schemas.openxmlformats.org/officeDocument/2006/relationships/tags" Target="../tags/tag210.xml"/><Relationship Id="rId28" Type="http://schemas.openxmlformats.org/officeDocument/2006/relationships/tags" Target="../tags/tag215.xml"/><Relationship Id="rId36" Type="http://schemas.openxmlformats.org/officeDocument/2006/relationships/tags" Target="../tags/tag223.xml"/><Relationship Id="rId49" Type="http://schemas.openxmlformats.org/officeDocument/2006/relationships/tags" Target="../tags/tag236.xml"/><Relationship Id="rId57" Type="http://schemas.openxmlformats.org/officeDocument/2006/relationships/tags" Target="../tags/tag244.xml"/><Relationship Id="rId61" Type="http://schemas.openxmlformats.org/officeDocument/2006/relationships/tags" Target="../tags/tag248.xml"/><Relationship Id="rId10" Type="http://schemas.openxmlformats.org/officeDocument/2006/relationships/tags" Target="../tags/tag197.xml"/><Relationship Id="rId19" Type="http://schemas.openxmlformats.org/officeDocument/2006/relationships/tags" Target="../tags/tag206.xml"/><Relationship Id="rId31" Type="http://schemas.openxmlformats.org/officeDocument/2006/relationships/tags" Target="../tags/tag218.xml"/><Relationship Id="rId44" Type="http://schemas.openxmlformats.org/officeDocument/2006/relationships/tags" Target="../tags/tag231.xml"/><Relationship Id="rId52" Type="http://schemas.openxmlformats.org/officeDocument/2006/relationships/tags" Target="../tags/tag239.xml"/><Relationship Id="rId60" Type="http://schemas.openxmlformats.org/officeDocument/2006/relationships/tags" Target="../tags/tag247.xml"/><Relationship Id="rId4" Type="http://schemas.openxmlformats.org/officeDocument/2006/relationships/tags" Target="../tags/tag191.xml"/><Relationship Id="rId9" Type="http://schemas.openxmlformats.org/officeDocument/2006/relationships/tags" Target="../tags/tag196.xml"/><Relationship Id="rId14" Type="http://schemas.openxmlformats.org/officeDocument/2006/relationships/tags" Target="../tags/tag201.xml"/><Relationship Id="rId22" Type="http://schemas.openxmlformats.org/officeDocument/2006/relationships/tags" Target="../tags/tag209.xml"/><Relationship Id="rId27" Type="http://schemas.openxmlformats.org/officeDocument/2006/relationships/tags" Target="../tags/tag214.xml"/><Relationship Id="rId30" Type="http://schemas.openxmlformats.org/officeDocument/2006/relationships/tags" Target="../tags/tag217.xml"/><Relationship Id="rId35" Type="http://schemas.openxmlformats.org/officeDocument/2006/relationships/tags" Target="../tags/tag222.xml"/><Relationship Id="rId43" Type="http://schemas.openxmlformats.org/officeDocument/2006/relationships/tags" Target="../tags/tag230.xml"/><Relationship Id="rId48" Type="http://schemas.openxmlformats.org/officeDocument/2006/relationships/tags" Target="../tags/tag235.xml"/><Relationship Id="rId56" Type="http://schemas.openxmlformats.org/officeDocument/2006/relationships/tags" Target="../tags/tag243.xml"/><Relationship Id="rId8" Type="http://schemas.openxmlformats.org/officeDocument/2006/relationships/tags" Target="../tags/tag195.xml"/><Relationship Id="rId51" Type="http://schemas.openxmlformats.org/officeDocument/2006/relationships/tags" Target="../tags/tag238.xml"/><Relationship Id="rId3" Type="http://schemas.openxmlformats.org/officeDocument/2006/relationships/tags" Target="../tags/tag190.xml"/><Relationship Id="rId12" Type="http://schemas.openxmlformats.org/officeDocument/2006/relationships/tags" Target="../tags/tag199.xml"/><Relationship Id="rId17" Type="http://schemas.openxmlformats.org/officeDocument/2006/relationships/tags" Target="../tags/tag204.xml"/><Relationship Id="rId25" Type="http://schemas.openxmlformats.org/officeDocument/2006/relationships/tags" Target="../tags/tag212.xml"/><Relationship Id="rId33" Type="http://schemas.openxmlformats.org/officeDocument/2006/relationships/tags" Target="../tags/tag220.xml"/><Relationship Id="rId38" Type="http://schemas.openxmlformats.org/officeDocument/2006/relationships/tags" Target="../tags/tag225.xml"/><Relationship Id="rId46" Type="http://schemas.openxmlformats.org/officeDocument/2006/relationships/tags" Target="../tags/tag233.xml"/><Relationship Id="rId59" Type="http://schemas.openxmlformats.org/officeDocument/2006/relationships/tags" Target="../tags/tag24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27.png"/><Relationship Id="rId3" Type="http://schemas.openxmlformats.org/officeDocument/2006/relationships/tags" Target="../tags/tag250.xml"/><Relationship Id="rId7" Type="http://schemas.openxmlformats.org/officeDocument/2006/relationships/tags" Target="../tags/tag254.xml"/><Relationship Id="rId12" Type="http://schemas.openxmlformats.org/officeDocument/2006/relationships/tags" Target="../tags/tag253.xml"/><Relationship Id="rId2" Type="http://schemas.openxmlformats.org/officeDocument/2006/relationships/tags" Target="../tags/tag249.xml"/><Relationship Id="rId1" Type="http://schemas.openxmlformats.org/officeDocument/2006/relationships/vmlDrawing" Target="../drawings/vmlDrawing2.vml"/><Relationship Id="rId6" Type="http://schemas.openxmlformats.org/officeDocument/2006/relationships/tags" Target="../tags/tag253.xml"/><Relationship Id="rId11" Type="http://schemas.openxmlformats.org/officeDocument/2006/relationships/image" Target="../media/image26.png"/><Relationship Id="rId5" Type="http://schemas.openxmlformats.org/officeDocument/2006/relationships/tags" Target="../tags/tag252.xml"/><Relationship Id="rId15" Type="http://schemas.openxmlformats.org/officeDocument/2006/relationships/image" Target="../media/image2.wmf"/><Relationship Id="rId10" Type="http://schemas.openxmlformats.org/officeDocument/2006/relationships/tags" Target="../tags/tag252.xml"/><Relationship Id="rId4" Type="http://schemas.openxmlformats.org/officeDocument/2006/relationships/tags" Target="../tags/tag251.xml"/><Relationship Id="rId9" Type="http://schemas.openxmlformats.org/officeDocument/2006/relationships/notesSlide" Target="../notesSlides/notesSlide14.xml"/><Relationship Id="rId1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257.xml"/><Relationship Id="rId7" Type="http://schemas.openxmlformats.org/officeDocument/2006/relationships/tags" Target="../tags/tag261.xml"/><Relationship Id="rId2" Type="http://schemas.openxmlformats.org/officeDocument/2006/relationships/tags" Target="../tags/tag256.xml"/><Relationship Id="rId1" Type="http://schemas.openxmlformats.org/officeDocument/2006/relationships/tags" Target="../tags/tag255.xml"/><Relationship Id="rId6" Type="http://schemas.openxmlformats.org/officeDocument/2006/relationships/tags" Target="../tags/tag260.xml"/><Relationship Id="rId5" Type="http://schemas.openxmlformats.org/officeDocument/2006/relationships/tags" Target="../tags/tag259.xml"/><Relationship Id="rId10" Type="http://schemas.openxmlformats.org/officeDocument/2006/relationships/image" Target="../media/image12.png"/><Relationship Id="rId4" Type="http://schemas.openxmlformats.org/officeDocument/2006/relationships/tags" Target="../tags/tag258.xml"/><Relationship Id="rId9" Type="http://schemas.openxmlformats.org/officeDocument/2006/relationships/tags" Target="../tags/tag258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269.xml"/><Relationship Id="rId13" Type="http://schemas.openxmlformats.org/officeDocument/2006/relationships/tags" Target="../tags/tag274.xml"/><Relationship Id="rId18" Type="http://schemas.openxmlformats.org/officeDocument/2006/relationships/image" Target="../media/image29.png"/><Relationship Id="rId3" Type="http://schemas.openxmlformats.org/officeDocument/2006/relationships/tags" Target="../tags/tag264.xml"/><Relationship Id="rId7" Type="http://schemas.openxmlformats.org/officeDocument/2006/relationships/tags" Target="../tags/tag268.xml"/><Relationship Id="rId12" Type="http://schemas.openxmlformats.org/officeDocument/2006/relationships/tags" Target="../tags/tag273.xml"/><Relationship Id="rId17" Type="http://schemas.openxmlformats.org/officeDocument/2006/relationships/tags" Target="../tags/tag273.xml"/><Relationship Id="rId2" Type="http://schemas.openxmlformats.org/officeDocument/2006/relationships/tags" Target="../tags/tag263.xml"/><Relationship Id="rId16" Type="http://schemas.openxmlformats.org/officeDocument/2006/relationships/notesSlide" Target="../notesSlides/notesSlide15.xml"/><Relationship Id="rId20" Type="http://schemas.openxmlformats.org/officeDocument/2006/relationships/image" Target="../media/image30.png"/><Relationship Id="rId1" Type="http://schemas.openxmlformats.org/officeDocument/2006/relationships/tags" Target="../tags/tag262.xml"/><Relationship Id="rId6" Type="http://schemas.openxmlformats.org/officeDocument/2006/relationships/tags" Target="../tags/tag267.xml"/><Relationship Id="rId11" Type="http://schemas.openxmlformats.org/officeDocument/2006/relationships/tags" Target="../tags/tag272.xml"/><Relationship Id="rId5" Type="http://schemas.openxmlformats.org/officeDocument/2006/relationships/tags" Target="../tags/tag266.xml"/><Relationship Id="rId15" Type="http://schemas.openxmlformats.org/officeDocument/2006/relationships/slideLayout" Target="../slideLayouts/slideLayout4.xml"/><Relationship Id="rId10" Type="http://schemas.openxmlformats.org/officeDocument/2006/relationships/tags" Target="../tags/tag271.xml"/><Relationship Id="rId19" Type="http://schemas.openxmlformats.org/officeDocument/2006/relationships/tags" Target="../tags/tag275.xml"/><Relationship Id="rId4" Type="http://schemas.openxmlformats.org/officeDocument/2006/relationships/tags" Target="../tags/tag265.xml"/><Relationship Id="rId9" Type="http://schemas.openxmlformats.org/officeDocument/2006/relationships/tags" Target="../tags/tag270.xml"/><Relationship Id="rId14" Type="http://schemas.openxmlformats.org/officeDocument/2006/relationships/tags" Target="../tags/tag275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85.xml"/><Relationship Id="rId13" Type="http://schemas.openxmlformats.org/officeDocument/2006/relationships/image" Target="../media/image31.png"/><Relationship Id="rId3" Type="http://schemas.openxmlformats.org/officeDocument/2006/relationships/tags" Target="../tags/tag280.xml"/><Relationship Id="rId7" Type="http://schemas.openxmlformats.org/officeDocument/2006/relationships/tags" Target="../tags/tag284.xml"/><Relationship Id="rId12" Type="http://schemas.openxmlformats.org/officeDocument/2006/relationships/tags" Target="../tags/tag285.xml"/><Relationship Id="rId2" Type="http://schemas.openxmlformats.org/officeDocument/2006/relationships/tags" Target="../tags/tag278.xml"/><Relationship Id="rId1" Type="http://schemas.openxmlformats.org/officeDocument/2006/relationships/tags" Target="../tags/tag276.xml"/><Relationship Id="rId6" Type="http://schemas.openxmlformats.org/officeDocument/2006/relationships/tags" Target="../tags/tag283.xml"/><Relationship Id="rId11" Type="http://schemas.openxmlformats.org/officeDocument/2006/relationships/notesSlide" Target="../notesSlides/notesSlide16.xml"/><Relationship Id="rId5" Type="http://schemas.openxmlformats.org/officeDocument/2006/relationships/tags" Target="../tags/tag282.xml"/><Relationship Id="rId15" Type="http://schemas.openxmlformats.org/officeDocument/2006/relationships/image" Target="../media/image32.png"/><Relationship Id="rId10" Type="http://schemas.openxmlformats.org/officeDocument/2006/relationships/slideLayout" Target="../slideLayouts/slideLayout4.xml"/><Relationship Id="rId4" Type="http://schemas.openxmlformats.org/officeDocument/2006/relationships/tags" Target="../tags/tag281.xml"/><Relationship Id="rId9" Type="http://schemas.openxmlformats.org/officeDocument/2006/relationships/tags" Target="../tags/tag286.xml"/><Relationship Id="rId14" Type="http://schemas.openxmlformats.org/officeDocument/2006/relationships/tags" Target="../tags/tag286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291.xml"/><Relationship Id="rId7" Type="http://schemas.openxmlformats.org/officeDocument/2006/relationships/tags" Target="../tags/tag295.xml"/><Relationship Id="rId2" Type="http://schemas.openxmlformats.org/officeDocument/2006/relationships/tags" Target="../tags/tag288.xml"/><Relationship Id="rId1" Type="http://schemas.openxmlformats.org/officeDocument/2006/relationships/tags" Target="../tags/tag287.xml"/><Relationship Id="rId6" Type="http://schemas.openxmlformats.org/officeDocument/2006/relationships/tags" Target="../tags/tag294.xml"/><Relationship Id="rId5" Type="http://schemas.openxmlformats.org/officeDocument/2006/relationships/tags" Target="../tags/tag293.xml"/><Relationship Id="rId4" Type="http://schemas.openxmlformats.org/officeDocument/2006/relationships/tags" Target="../tags/tag292.xml"/><Relationship Id="rId9" Type="http://schemas.openxmlformats.org/officeDocument/2006/relationships/notesSlide" Target="../notesSlides/notesSlide1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302.xml"/><Relationship Id="rId13" Type="http://schemas.openxmlformats.org/officeDocument/2006/relationships/image" Target="../media/image13.png"/><Relationship Id="rId3" Type="http://schemas.openxmlformats.org/officeDocument/2006/relationships/tags" Target="../tags/tag297.xml"/><Relationship Id="rId7" Type="http://schemas.openxmlformats.org/officeDocument/2006/relationships/tags" Target="../tags/tag301.xml"/><Relationship Id="rId12" Type="http://schemas.openxmlformats.org/officeDocument/2006/relationships/notesSlide" Target="../notesSlides/notesSlide18.xml"/><Relationship Id="rId2" Type="http://schemas.openxmlformats.org/officeDocument/2006/relationships/tags" Target="../tags/tag296.xml"/><Relationship Id="rId1" Type="http://schemas.openxmlformats.org/officeDocument/2006/relationships/vmlDrawing" Target="../drawings/vmlDrawing3.vml"/><Relationship Id="rId6" Type="http://schemas.openxmlformats.org/officeDocument/2006/relationships/tags" Target="../tags/tag30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299.xml"/><Relationship Id="rId15" Type="http://schemas.openxmlformats.org/officeDocument/2006/relationships/image" Target="../media/image3.wmf"/><Relationship Id="rId10" Type="http://schemas.openxmlformats.org/officeDocument/2006/relationships/tags" Target="../tags/tag304.xml"/><Relationship Id="rId4" Type="http://schemas.openxmlformats.org/officeDocument/2006/relationships/tags" Target="../tags/tag298.xml"/><Relationship Id="rId9" Type="http://schemas.openxmlformats.org/officeDocument/2006/relationships/tags" Target="../tags/tag303.xml"/><Relationship Id="rId14" Type="http://schemas.openxmlformats.org/officeDocument/2006/relationships/oleObject" Target="../embeddings/oleObject3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9.xml"/><Relationship Id="rId13" Type="http://schemas.openxmlformats.org/officeDocument/2006/relationships/image" Target="../media/image36.png"/><Relationship Id="rId3" Type="http://schemas.openxmlformats.org/officeDocument/2006/relationships/tags" Target="../tags/tag307.xml"/><Relationship Id="rId7" Type="http://schemas.openxmlformats.org/officeDocument/2006/relationships/slideLayout" Target="../slideLayouts/slideLayout4.xml"/><Relationship Id="rId12" Type="http://schemas.openxmlformats.org/officeDocument/2006/relationships/tags" Target="../tags/tag310.xml"/><Relationship Id="rId2" Type="http://schemas.openxmlformats.org/officeDocument/2006/relationships/tags" Target="../tags/tag306.xml"/><Relationship Id="rId1" Type="http://schemas.openxmlformats.org/officeDocument/2006/relationships/tags" Target="../tags/tag305.xml"/><Relationship Id="rId6" Type="http://schemas.openxmlformats.org/officeDocument/2006/relationships/tags" Target="../tags/tag310.xml"/><Relationship Id="rId11" Type="http://schemas.openxmlformats.org/officeDocument/2006/relationships/image" Target="../media/image35.png"/><Relationship Id="rId5" Type="http://schemas.openxmlformats.org/officeDocument/2006/relationships/tags" Target="../tags/tag309.xml"/><Relationship Id="rId10" Type="http://schemas.openxmlformats.org/officeDocument/2006/relationships/tags" Target="../tags/tag309.xml"/><Relationship Id="rId4" Type="http://schemas.openxmlformats.org/officeDocument/2006/relationships/tags" Target="../tags/tag308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318.xml"/><Relationship Id="rId13" Type="http://schemas.openxmlformats.org/officeDocument/2006/relationships/tags" Target="../tags/tag325.xml"/><Relationship Id="rId18" Type="http://schemas.openxmlformats.org/officeDocument/2006/relationships/tags" Target="../tags/tag330.xml"/><Relationship Id="rId26" Type="http://schemas.openxmlformats.org/officeDocument/2006/relationships/tags" Target="../tags/tag338.xml"/><Relationship Id="rId39" Type="http://schemas.openxmlformats.org/officeDocument/2006/relationships/tags" Target="../tags/tag332.xml"/><Relationship Id="rId3" Type="http://schemas.openxmlformats.org/officeDocument/2006/relationships/tags" Target="../tags/tag313.xml"/><Relationship Id="rId21" Type="http://schemas.openxmlformats.org/officeDocument/2006/relationships/tags" Target="../tags/tag333.xml"/><Relationship Id="rId34" Type="http://schemas.openxmlformats.org/officeDocument/2006/relationships/image" Target="../media/image39.png"/><Relationship Id="rId42" Type="http://schemas.openxmlformats.org/officeDocument/2006/relationships/image" Target="../media/image43.png"/><Relationship Id="rId7" Type="http://schemas.openxmlformats.org/officeDocument/2006/relationships/tags" Target="../tags/tag317.xml"/><Relationship Id="rId12" Type="http://schemas.openxmlformats.org/officeDocument/2006/relationships/tags" Target="../tags/tag324.xml"/><Relationship Id="rId17" Type="http://schemas.openxmlformats.org/officeDocument/2006/relationships/tags" Target="../tags/tag329.xml"/><Relationship Id="rId25" Type="http://schemas.openxmlformats.org/officeDocument/2006/relationships/tags" Target="../tags/tag337.xml"/><Relationship Id="rId33" Type="http://schemas.openxmlformats.org/officeDocument/2006/relationships/tags" Target="../tags/tag329.xml"/><Relationship Id="rId38" Type="http://schemas.openxmlformats.org/officeDocument/2006/relationships/image" Target="../media/image41.png"/><Relationship Id="rId2" Type="http://schemas.openxmlformats.org/officeDocument/2006/relationships/tags" Target="../tags/tag312.xml"/><Relationship Id="rId16" Type="http://schemas.openxmlformats.org/officeDocument/2006/relationships/tags" Target="../tags/tag328.xml"/><Relationship Id="rId20" Type="http://schemas.openxmlformats.org/officeDocument/2006/relationships/tags" Target="../tags/tag332.xml"/><Relationship Id="rId29" Type="http://schemas.openxmlformats.org/officeDocument/2006/relationships/slideLayout" Target="../slideLayouts/slideLayout4.xml"/><Relationship Id="rId41" Type="http://schemas.openxmlformats.org/officeDocument/2006/relationships/tags" Target="../tags/tag333.xml"/><Relationship Id="rId1" Type="http://schemas.openxmlformats.org/officeDocument/2006/relationships/tags" Target="../tags/tag311.xml"/><Relationship Id="rId6" Type="http://schemas.openxmlformats.org/officeDocument/2006/relationships/tags" Target="../tags/tag316.xml"/><Relationship Id="rId11" Type="http://schemas.openxmlformats.org/officeDocument/2006/relationships/tags" Target="../tags/tag323.xml"/><Relationship Id="rId24" Type="http://schemas.openxmlformats.org/officeDocument/2006/relationships/tags" Target="../tags/tag336.xml"/><Relationship Id="rId32" Type="http://schemas.openxmlformats.org/officeDocument/2006/relationships/image" Target="../media/image38.png"/><Relationship Id="rId37" Type="http://schemas.openxmlformats.org/officeDocument/2006/relationships/tags" Target="../tags/tag331.xml"/><Relationship Id="rId40" Type="http://schemas.openxmlformats.org/officeDocument/2006/relationships/image" Target="../media/image42.png"/><Relationship Id="rId5" Type="http://schemas.openxmlformats.org/officeDocument/2006/relationships/tags" Target="../tags/tag315.xml"/><Relationship Id="rId15" Type="http://schemas.openxmlformats.org/officeDocument/2006/relationships/tags" Target="../tags/tag327.xml"/><Relationship Id="rId23" Type="http://schemas.openxmlformats.org/officeDocument/2006/relationships/tags" Target="../tags/tag335.xml"/><Relationship Id="rId28" Type="http://schemas.openxmlformats.org/officeDocument/2006/relationships/tags" Target="../tags/tag340.xml"/><Relationship Id="rId36" Type="http://schemas.openxmlformats.org/officeDocument/2006/relationships/image" Target="../media/image40.png"/><Relationship Id="rId10" Type="http://schemas.openxmlformats.org/officeDocument/2006/relationships/tags" Target="../tags/tag322.xml"/><Relationship Id="rId19" Type="http://schemas.openxmlformats.org/officeDocument/2006/relationships/tags" Target="../tags/tag331.xml"/><Relationship Id="rId31" Type="http://schemas.openxmlformats.org/officeDocument/2006/relationships/tags" Target="../tags/tag327.xml"/><Relationship Id="rId4" Type="http://schemas.openxmlformats.org/officeDocument/2006/relationships/tags" Target="../tags/tag314.xml"/><Relationship Id="rId9" Type="http://schemas.openxmlformats.org/officeDocument/2006/relationships/tags" Target="../tags/tag321.xml"/><Relationship Id="rId14" Type="http://schemas.openxmlformats.org/officeDocument/2006/relationships/tags" Target="../tags/tag326.xml"/><Relationship Id="rId22" Type="http://schemas.openxmlformats.org/officeDocument/2006/relationships/tags" Target="../tags/tag334.xml"/><Relationship Id="rId27" Type="http://schemas.openxmlformats.org/officeDocument/2006/relationships/tags" Target="../tags/tag339.xml"/><Relationship Id="rId30" Type="http://schemas.openxmlformats.org/officeDocument/2006/relationships/notesSlide" Target="../notesSlides/notesSlide20.xml"/><Relationship Id="rId35" Type="http://schemas.openxmlformats.org/officeDocument/2006/relationships/tags" Target="../tags/tag330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345.xml"/><Relationship Id="rId3" Type="http://schemas.openxmlformats.org/officeDocument/2006/relationships/tags" Target="../tags/tag345.xml"/><Relationship Id="rId7" Type="http://schemas.openxmlformats.org/officeDocument/2006/relationships/notesSlide" Target="../notesSlides/notesSlide21.xml"/><Relationship Id="rId2" Type="http://schemas.openxmlformats.org/officeDocument/2006/relationships/tags" Target="../tags/tag344.xml"/><Relationship Id="rId1" Type="http://schemas.openxmlformats.org/officeDocument/2006/relationships/tags" Target="../tags/tag343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45.png"/><Relationship Id="rId5" Type="http://schemas.openxmlformats.org/officeDocument/2006/relationships/tags" Target="../tags/tag347.xml"/><Relationship Id="rId10" Type="http://schemas.openxmlformats.org/officeDocument/2006/relationships/tags" Target="../tags/tag346.xml"/><Relationship Id="rId4" Type="http://schemas.openxmlformats.org/officeDocument/2006/relationships/tags" Target="../tags/tag346.xml"/><Relationship Id="rId9" Type="http://schemas.openxmlformats.org/officeDocument/2006/relationships/image" Target="../media/image4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350.xml"/><Relationship Id="rId7" Type="http://schemas.openxmlformats.org/officeDocument/2006/relationships/notesSlide" Target="../notesSlides/notesSlide22.xml"/><Relationship Id="rId2" Type="http://schemas.openxmlformats.org/officeDocument/2006/relationships/tags" Target="../tags/tag349.xml"/><Relationship Id="rId1" Type="http://schemas.openxmlformats.org/officeDocument/2006/relationships/tags" Target="../tags/tag34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54.xml"/><Relationship Id="rId4" Type="http://schemas.openxmlformats.org/officeDocument/2006/relationships/tags" Target="../tags/tag35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13" Type="http://schemas.openxmlformats.org/officeDocument/2006/relationships/image" Target="../media/image1.png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tags" Target="../tags/tag1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notesSlide" Target="../notesSlides/notesSlide3.xml"/><Relationship Id="rId5" Type="http://schemas.openxmlformats.org/officeDocument/2006/relationships/tags" Target="../tags/tag1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tags" Target="../tags/tag15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18.png"/><Relationship Id="rId3" Type="http://schemas.openxmlformats.org/officeDocument/2006/relationships/tags" Target="../tags/tag356.xml"/><Relationship Id="rId7" Type="http://schemas.openxmlformats.org/officeDocument/2006/relationships/tags" Target="../tags/tag360.xml"/><Relationship Id="rId12" Type="http://schemas.openxmlformats.org/officeDocument/2006/relationships/tags" Target="../tags/tag358.xml"/><Relationship Id="rId17" Type="http://schemas.openxmlformats.org/officeDocument/2006/relationships/image" Target="../media/image14.wmf"/><Relationship Id="rId2" Type="http://schemas.openxmlformats.org/officeDocument/2006/relationships/tags" Target="../tags/tag355.xml"/><Relationship Id="rId16" Type="http://schemas.openxmlformats.org/officeDocument/2006/relationships/oleObject" Target="../embeddings/oleObject4.bin"/><Relationship Id="rId1" Type="http://schemas.openxmlformats.org/officeDocument/2006/relationships/vmlDrawing" Target="../drawings/vmlDrawing4.vml"/><Relationship Id="rId6" Type="http://schemas.openxmlformats.org/officeDocument/2006/relationships/tags" Target="../tags/tag359.xml"/><Relationship Id="rId11" Type="http://schemas.openxmlformats.org/officeDocument/2006/relationships/image" Target="../media/image15.png"/><Relationship Id="rId5" Type="http://schemas.openxmlformats.org/officeDocument/2006/relationships/tags" Target="../tags/tag358.xml"/><Relationship Id="rId15" Type="http://schemas.openxmlformats.org/officeDocument/2006/relationships/image" Target="../media/image48.png"/><Relationship Id="rId10" Type="http://schemas.openxmlformats.org/officeDocument/2006/relationships/tags" Target="../tags/tag356.xml"/><Relationship Id="rId4" Type="http://schemas.openxmlformats.org/officeDocument/2006/relationships/tags" Target="../tags/tag357.xml"/><Relationship Id="rId9" Type="http://schemas.openxmlformats.org/officeDocument/2006/relationships/notesSlide" Target="../notesSlides/notesSlide23.xml"/><Relationship Id="rId14" Type="http://schemas.openxmlformats.org/officeDocument/2006/relationships/tags" Target="../tags/tag359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13" Type="http://schemas.openxmlformats.org/officeDocument/2006/relationships/image" Target="../media/image50.png"/><Relationship Id="rId3" Type="http://schemas.openxmlformats.org/officeDocument/2006/relationships/tags" Target="../tags/tag366.xml"/><Relationship Id="rId7" Type="http://schemas.openxmlformats.org/officeDocument/2006/relationships/tags" Target="../tags/tag370.xml"/><Relationship Id="rId12" Type="http://schemas.openxmlformats.org/officeDocument/2006/relationships/tags" Target="../tags/tag368.xml"/><Relationship Id="rId2" Type="http://schemas.openxmlformats.org/officeDocument/2006/relationships/tags" Target="../tags/tag365.xml"/><Relationship Id="rId1" Type="http://schemas.openxmlformats.org/officeDocument/2006/relationships/tags" Target="../tags/tag362.xml"/><Relationship Id="rId6" Type="http://schemas.openxmlformats.org/officeDocument/2006/relationships/tags" Target="../tags/tag369.xml"/><Relationship Id="rId11" Type="http://schemas.openxmlformats.org/officeDocument/2006/relationships/image" Target="../media/image49.png"/><Relationship Id="rId5" Type="http://schemas.openxmlformats.org/officeDocument/2006/relationships/tags" Target="../tags/tag368.xml"/><Relationship Id="rId15" Type="http://schemas.openxmlformats.org/officeDocument/2006/relationships/image" Target="../media/image51.png"/><Relationship Id="rId10" Type="http://schemas.openxmlformats.org/officeDocument/2006/relationships/tags" Target="../tags/tag367.xml"/><Relationship Id="rId4" Type="http://schemas.openxmlformats.org/officeDocument/2006/relationships/tags" Target="../tags/tag367.xml"/><Relationship Id="rId9" Type="http://schemas.openxmlformats.org/officeDocument/2006/relationships/notesSlide" Target="../notesSlides/notesSlide24.xml"/><Relationship Id="rId14" Type="http://schemas.openxmlformats.org/officeDocument/2006/relationships/tags" Target="../tags/tag370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376.xml"/><Relationship Id="rId3" Type="http://schemas.openxmlformats.org/officeDocument/2006/relationships/tags" Target="../tags/tag375.xml"/><Relationship Id="rId7" Type="http://schemas.openxmlformats.org/officeDocument/2006/relationships/notesSlide" Target="../notesSlides/notesSlide25.xml"/><Relationship Id="rId2" Type="http://schemas.openxmlformats.org/officeDocument/2006/relationships/tags" Target="../tags/tag374.xml"/><Relationship Id="rId1" Type="http://schemas.openxmlformats.org/officeDocument/2006/relationships/tags" Target="../tags/tag372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377.xml"/><Relationship Id="rId4" Type="http://schemas.openxmlformats.org/officeDocument/2006/relationships/tags" Target="../tags/tag376.xml"/><Relationship Id="rId9" Type="http://schemas.openxmlformats.org/officeDocument/2006/relationships/image" Target="../media/image52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385.xml"/><Relationship Id="rId13" Type="http://schemas.openxmlformats.org/officeDocument/2006/relationships/tags" Target="../tags/tag384.xml"/><Relationship Id="rId3" Type="http://schemas.openxmlformats.org/officeDocument/2006/relationships/tags" Target="../tags/tag379.xml"/><Relationship Id="rId7" Type="http://schemas.openxmlformats.org/officeDocument/2006/relationships/tags" Target="../tags/tag384.xml"/><Relationship Id="rId12" Type="http://schemas.openxmlformats.org/officeDocument/2006/relationships/image" Target="../media/image20.png"/><Relationship Id="rId2" Type="http://schemas.openxmlformats.org/officeDocument/2006/relationships/tags" Target="../tags/tag378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5.vml"/><Relationship Id="rId6" Type="http://schemas.openxmlformats.org/officeDocument/2006/relationships/tags" Target="../tags/tag383.xml"/><Relationship Id="rId11" Type="http://schemas.openxmlformats.org/officeDocument/2006/relationships/tags" Target="../tags/tag379.xml"/><Relationship Id="rId5" Type="http://schemas.openxmlformats.org/officeDocument/2006/relationships/tags" Target="../tags/tag382.xml"/><Relationship Id="rId15" Type="http://schemas.openxmlformats.org/officeDocument/2006/relationships/oleObject" Target="../embeddings/oleObject5.bin"/><Relationship Id="rId10" Type="http://schemas.openxmlformats.org/officeDocument/2006/relationships/notesSlide" Target="../notesSlides/notesSlide26.xml"/><Relationship Id="rId4" Type="http://schemas.openxmlformats.org/officeDocument/2006/relationships/tags" Target="../tags/tag381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2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389.xml"/><Relationship Id="rId2" Type="http://schemas.openxmlformats.org/officeDocument/2006/relationships/tags" Target="../tags/tag387.xml"/><Relationship Id="rId1" Type="http://schemas.openxmlformats.org/officeDocument/2006/relationships/tags" Target="../tags/tag386.xml"/><Relationship Id="rId5" Type="http://schemas.openxmlformats.org/officeDocument/2006/relationships/notesSlide" Target="../notesSlides/notesSlide27.xml"/><Relationship Id="rId4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openxmlformats.org/officeDocument/2006/relationships/tags" Target="../tags/tag18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tags" Target="../tags/tag34.xml"/><Relationship Id="rId18" Type="http://schemas.openxmlformats.org/officeDocument/2006/relationships/tags" Target="../tags/tag39.xml"/><Relationship Id="rId26" Type="http://schemas.openxmlformats.org/officeDocument/2006/relationships/tags" Target="../tags/tag47.xml"/><Relationship Id="rId39" Type="http://schemas.openxmlformats.org/officeDocument/2006/relationships/tags" Target="../tags/tag41.xml"/><Relationship Id="rId3" Type="http://schemas.openxmlformats.org/officeDocument/2006/relationships/tags" Target="../tags/tag24.xml"/><Relationship Id="rId21" Type="http://schemas.openxmlformats.org/officeDocument/2006/relationships/tags" Target="../tags/tag42.xml"/><Relationship Id="rId34" Type="http://schemas.openxmlformats.org/officeDocument/2006/relationships/image" Target="../media/image4.png"/><Relationship Id="rId42" Type="http://schemas.openxmlformats.org/officeDocument/2006/relationships/image" Target="../media/image8.png"/><Relationship Id="rId7" Type="http://schemas.openxmlformats.org/officeDocument/2006/relationships/tags" Target="../tags/tag28.xml"/><Relationship Id="rId12" Type="http://schemas.openxmlformats.org/officeDocument/2006/relationships/tags" Target="../tags/tag33.xml"/><Relationship Id="rId17" Type="http://schemas.openxmlformats.org/officeDocument/2006/relationships/tags" Target="../tags/tag38.xml"/><Relationship Id="rId25" Type="http://schemas.openxmlformats.org/officeDocument/2006/relationships/tags" Target="../tags/tag46.xml"/><Relationship Id="rId33" Type="http://schemas.openxmlformats.org/officeDocument/2006/relationships/tags" Target="../tags/tag29.xml"/><Relationship Id="rId38" Type="http://schemas.openxmlformats.org/officeDocument/2006/relationships/image" Target="../media/image6.png"/><Relationship Id="rId2" Type="http://schemas.openxmlformats.org/officeDocument/2006/relationships/tags" Target="../tags/tag23.xml"/><Relationship Id="rId16" Type="http://schemas.openxmlformats.org/officeDocument/2006/relationships/tags" Target="../tags/tag37.xml"/><Relationship Id="rId20" Type="http://schemas.openxmlformats.org/officeDocument/2006/relationships/tags" Target="../tags/tag41.xml"/><Relationship Id="rId29" Type="http://schemas.openxmlformats.org/officeDocument/2006/relationships/slideLayout" Target="../slideLayouts/slideLayout2.xml"/><Relationship Id="rId41" Type="http://schemas.openxmlformats.org/officeDocument/2006/relationships/tags" Target="../tags/tag42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24" Type="http://schemas.openxmlformats.org/officeDocument/2006/relationships/tags" Target="../tags/tag45.xml"/><Relationship Id="rId32" Type="http://schemas.openxmlformats.org/officeDocument/2006/relationships/image" Target="../media/image3.png"/><Relationship Id="rId37" Type="http://schemas.openxmlformats.org/officeDocument/2006/relationships/tags" Target="../tags/tag40.xml"/><Relationship Id="rId40" Type="http://schemas.openxmlformats.org/officeDocument/2006/relationships/image" Target="../media/image7.png"/><Relationship Id="rId5" Type="http://schemas.openxmlformats.org/officeDocument/2006/relationships/tags" Target="../tags/tag26.xml"/><Relationship Id="rId15" Type="http://schemas.openxmlformats.org/officeDocument/2006/relationships/tags" Target="../tags/tag36.xml"/><Relationship Id="rId23" Type="http://schemas.openxmlformats.org/officeDocument/2006/relationships/tags" Target="../tags/tag44.xml"/><Relationship Id="rId28" Type="http://schemas.openxmlformats.org/officeDocument/2006/relationships/tags" Target="../tags/tag49.xml"/><Relationship Id="rId36" Type="http://schemas.openxmlformats.org/officeDocument/2006/relationships/image" Target="../media/image5.png"/><Relationship Id="rId10" Type="http://schemas.openxmlformats.org/officeDocument/2006/relationships/tags" Target="../tags/tag31.xml"/><Relationship Id="rId19" Type="http://schemas.openxmlformats.org/officeDocument/2006/relationships/tags" Target="../tags/tag40.xml"/><Relationship Id="rId31" Type="http://schemas.openxmlformats.org/officeDocument/2006/relationships/tags" Target="../tags/tag23.xml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4" Type="http://schemas.openxmlformats.org/officeDocument/2006/relationships/tags" Target="../tags/tag35.xml"/><Relationship Id="rId22" Type="http://schemas.openxmlformats.org/officeDocument/2006/relationships/tags" Target="../tags/tag43.xml"/><Relationship Id="rId27" Type="http://schemas.openxmlformats.org/officeDocument/2006/relationships/tags" Target="../tags/tag48.xml"/><Relationship Id="rId30" Type="http://schemas.openxmlformats.org/officeDocument/2006/relationships/notesSlide" Target="../notesSlides/notesSlide5.xml"/><Relationship Id="rId35" Type="http://schemas.openxmlformats.org/officeDocument/2006/relationships/tags" Target="../tags/tag3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3" Type="http://schemas.openxmlformats.org/officeDocument/2006/relationships/tags" Target="../tags/tag52.xml"/><Relationship Id="rId7" Type="http://schemas.openxmlformats.org/officeDocument/2006/relationships/notesSlide" Target="../notesSlides/notesSlide6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17.png"/><Relationship Id="rId5" Type="http://schemas.openxmlformats.org/officeDocument/2006/relationships/tags" Target="../tags/tag54.xml"/><Relationship Id="rId10" Type="http://schemas.openxmlformats.org/officeDocument/2006/relationships/tags" Target="../tags/tag53.xml"/><Relationship Id="rId4" Type="http://schemas.openxmlformats.org/officeDocument/2006/relationships/tags" Target="../tags/tag53.xml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tags" Target="../tags/tag60.xml"/><Relationship Id="rId7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7" Type="http://schemas.openxmlformats.org/officeDocument/2006/relationships/notesSlide" Target="../notesSlides/notesSlide7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7.xml"/><Relationship Id="rId4" Type="http://schemas.openxmlformats.org/officeDocument/2006/relationships/tags" Target="../tags/tag6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F3D8E0-1960-4898-A0A4-050E6374E922}"/>
              </a:ext>
            </a:extLst>
          </p:cNvPr>
          <p:cNvSpPr/>
          <p:nvPr/>
        </p:nvSpPr>
        <p:spPr>
          <a:xfrm>
            <a:off x="582345" y="1113384"/>
            <a:ext cx="44042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latin typeface="+mn-lt"/>
              </a:rPr>
              <a:t>Business Statistics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2354A6-5BE7-423D-9C29-B88BD528EC91}"/>
              </a:ext>
            </a:extLst>
          </p:cNvPr>
          <p:cNvSpPr/>
          <p:nvPr/>
        </p:nvSpPr>
        <p:spPr>
          <a:xfrm>
            <a:off x="894521" y="2635951"/>
            <a:ext cx="7032929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This lecture flows well with </a:t>
            </a:r>
          </a:p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i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Statistics for Business and Economics, Anderson, Sweeney, and Williams, 13</a:t>
            </a:r>
            <a:r>
              <a:rPr lang="en-US" i="1" baseline="300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th</a:t>
            </a:r>
            <a:r>
              <a:rPr lang="en-US" i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 edition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, </a:t>
            </a:r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chapter 8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.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1A4484-8D43-493F-8A52-9E2163D5FC6F}"/>
              </a:ext>
            </a:extLst>
          </p:cNvPr>
          <p:cNvSpPr/>
          <p:nvPr/>
        </p:nvSpPr>
        <p:spPr>
          <a:xfrm>
            <a:off x="831099" y="1736168"/>
            <a:ext cx="26032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+mn-lt"/>
              </a:rPr>
              <a:t>Interval Estimation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09"/>
    </mc:Choice>
    <mc:Fallback xmlns="">
      <p:transition advTm="130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7748" name="Rectangle 164"/>
              <p:cNvSpPr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1073150" y="2123034"/>
                <a:ext cx="7334251" cy="69743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 anchor="ctr"/>
              <a:lstStyle/>
              <a:p>
                <a:pPr algn="l">
                  <a:spcBef>
                    <a:spcPct val="20000"/>
                  </a:spcBef>
                  <a:buSzPct val="80000"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95% of the sample means that can be observed are within </a:t>
                </a:r>
                <a:r>
                  <a:rPr lang="en-US" sz="1805" u="sng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+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1.96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sub>
                    </m:sSub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 of the population mean </a:t>
                </a:r>
                <a:r>
                  <a:rPr lang="en-US" sz="1805" i="1" dirty="0">
                    <a:solidFill>
                      <a:srgbClr val="000000"/>
                    </a:solidFill>
                    <a:latin typeface="Symbol" panose="05050102010706020507" pitchFamily="18" charset="2"/>
                    <a:cs typeface="Arial" panose="020B0604020202020204" pitchFamily="34" charset="0"/>
                  </a:rPr>
                  <a:t>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.  The margin of error is: </a:t>
                </a:r>
                <a:endParaRPr lang="en-US" dirty="0">
                  <a:solidFill>
                    <a:srgbClr val="000000"/>
                  </a:solidFill>
                  <a:effectLst/>
                  <a:latin typeface="+mn-l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7748" name="Rectangle 164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073150" y="2123034"/>
                <a:ext cx="7334251" cy="697437"/>
              </a:xfrm>
              <a:prstGeom prst="rect">
                <a:avLst/>
              </a:prstGeom>
              <a:blipFill>
                <a:blip r:embed="rId15"/>
                <a:stretch>
                  <a:fillRect l="-665" t="-870" b="-10435"/>
                </a:stretch>
              </a:blip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749" name="Rectangle 16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92200" y="2875180"/>
            <a:ext cx="4667250" cy="429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SzPct val="80000"/>
              <a:buFont typeface="Monotype Sorts" pitchFamily="2" charset="2"/>
              <a:buNone/>
            </a:pPr>
            <a:endParaRPr lang="en-US" dirty="0">
              <a:solidFill>
                <a:srgbClr val="000000"/>
              </a:solidFill>
              <a:effectLst/>
              <a:latin typeface="+mn-lt"/>
              <a:cs typeface="Arial" panose="020B0604020202020204" pitchFamily="34" charset="0"/>
            </a:endParaRPr>
          </a:p>
        </p:txBody>
      </p:sp>
      <p:sp>
        <p:nvSpPr>
          <p:cNvPr id="67747" name="Rectangle 16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97492" y="3670560"/>
            <a:ext cx="5416760" cy="5075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110000"/>
              </a:lnSpc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Thus at 95% confidence, the margin of error is $692.96. </a:t>
            </a:r>
          </a:p>
          <a:p>
            <a:pPr algn="l">
              <a:lnSpc>
                <a:spcPct val="110000"/>
              </a:lnSpc>
            </a:pPr>
            <a:endParaRPr lang="en-US" sz="451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>
                <p:custDataLst>
                  <p:tags r:id="rId6"/>
                </p:custDataLst>
              </p:nvPr>
            </p:nvSpPr>
            <p:spPr>
              <a:xfrm>
                <a:off x="2330135" y="2923850"/>
                <a:ext cx="3958648" cy="716478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5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/2</m:t>
                          </m:r>
                        </m:sub>
                      </m:sSub>
                      <m:f>
                        <m:f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=1.96</m:t>
                      </m:r>
                      <m:d>
                        <m:d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5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$2</m:t>
                              </m:r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,500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805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50</m:t>
                                  </m:r>
                                </m:e>
                              </m:rad>
                            </m:den>
                          </m:f>
                        </m:e>
                      </m:d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=   </m:t>
                      </m:r>
                      <m:r>
                        <a:rPr lang="en-US" sz="1805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$692.96</m:t>
                      </m:r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6"/>
                </p:custDataLst>
              </p:nvPr>
            </p:nvSpPr>
            <p:spPr>
              <a:xfrm>
                <a:off x="2330135" y="2923850"/>
                <a:ext cx="3958648" cy="71647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6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57107" y="1050651"/>
            <a:ext cx="7772400" cy="4944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Interval Estimate of a Population Mean:  </a:t>
            </a:r>
            <a:r>
              <a:rPr lang="en-US" sz="2400" b="1" i="1" dirty="0">
                <a:latin typeface="Symbol" panose="05050102010706020507" pitchFamily="18" charset="2"/>
                <a:cs typeface="Arial" panose="020B0604020202020204" pitchFamily="34" charset="0"/>
              </a:rPr>
              <a:t>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  Known</a:t>
            </a:r>
            <a:endParaRPr lang="en-US" sz="2400" b="1" i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2" name="Rectangle 16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3263" y="1716635"/>
            <a:ext cx="6038851" cy="3771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343769" indent="-343769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1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Statistics State University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509B2F2-189B-4DFE-A39D-1149E1134DA1}"/>
              </a:ext>
            </a:extLst>
          </p:cNvPr>
          <p:cNvSpPr txBox="1">
            <a:spLocks noChangeArrowheads="1"/>
          </p:cNvSpPr>
          <p:nvPr>
            <p:custDataLst>
              <p:tags r:id="rId9"/>
            </p:custDataLst>
          </p:nvPr>
        </p:nvSpPr>
        <p:spPr>
          <a:xfrm>
            <a:off x="1274189" y="4606029"/>
            <a:ext cx="5503863" cy="339105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Monotype Sorts" pitchFamily="2" charset="2"/>
              <a:buNone/>
            </a:pPr>
            <a:r>
              <a:rPr lang="en-US" dirty="0"/>
              <a:t>Interval estimate of </a:t>
            </a:r>
            <a:r>
              <a:rPr lang="en-US" i="1" dirty="0">
                <a:latin typeface="Symbol" panose="05050102010706020507" pitchFamily="18" charset="2"/>
              </a:rPr>
              <a:t></a:t>
            </a:r>
            <a:r>
              <a:rPr lang="en-US" dirty="0"/>
              <a:t>  is:</a:t>
            </a:r>
          </a:p>
        </p:txBody>
      </p:sp>
      <p:sp>
        <p:nvSpPr>
          <p:cNvPr id="9" name="Rectangle 167">
            <a:extLst>
              <a:ext uri="{FF2B5EF4-FFF2-40B4-BE49-F238E27FC236}">
                <a16:creationId xmlns:a16="http://schemas.microsoft.com/office/drawing/2014/main" id="{E1102BE2-1EDD-4826-8983-97EFCA6A32C2}"/>
              </a:ext>
            </a:extLst>
          </p:cNvPr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971550" y="5711780"/>
            <a:ext cx="6192821" cy="5075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algn="l">
              <a:spcBef>
                <a:spcPct val="20000"/>
              </a:spcBef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We are 95% confident that the interval contains the population mean.</a:t>
            </a:r>
          </a:p>
        </p:txBody>
      </p:sp>
      <p:sp>
        <p:nvSpPr>
          <p:cNvPr id="10" name="Rectangle 168">
            <a:extLst>
              <a:ext uri="{FF2B5EF4-FFF2-40B4-BE49-F238E27FC236}">
                <a16:creationId xmlns:a16="http://schemas.microsoft.com/office/drawing/2014/main" id="{435270CA-E7F9-4D3F-B7E8-A330D1773375}"/>
              </a:ext>
            </a:extLst>
          </p:cNvPr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29783" y="4559342"/>
            <a:ext cx="2876550" cy="10312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$38,500  </a:t>
            </a:r>
            <a:r>
              <a:rPr lang="en-US" sz="1805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+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$692.96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or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$37,807.04  to  $39,192.96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29DFDE4D-640D-4DD0-A60B-C10C4AE577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8355777"/>
              </p:ext>
            </p:extLst>
          </p:nvPr>
        </p:nvGraphicFramePr>
        <p:xfrm>
          <a:off x="7715840" y="5616755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Binary Worksheet" showAsIcon="1" r:id="rId18" imgW="914400" imgH="771480" progId="Excel.SheetBinaryMacroEnabled.12">
                  <p:embed/>
                </p:oleObj>
              </mc:Choice>
              <mc:Fallback>
                <p:oleObj name="Binary Worksheet" showAsIcon="1" r:id="rId18" imgW="914400" imgH="771480" progId="Excel.SheetBinaryMacroEnabled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89455640-FA90-4F50-AD28-0AB8A22BE9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715840" y="5616755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644249080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/>
          <p:nvPr/>
        </p:nvGrpSpPr>
        <p:grpSpPr>
          <a:xfrm>
            <a:off x="1885982" y="2215553"/>
            <a:ext cx="5936664" cy="1704811"/>
            <a:chOff x="2508422" y="1815073"/>
            <a:chExt cx="7227609" cy="2267458"/>
          </a:xfrm>
        </p:grpSpPr>
        <p:sp>
          <p:nvSpPr>
            <p:cNvPr id="3" name="Rectangle 10"/>
            <p:cNvSpPr/>
            <p:nvPr/>
          </p:nvSpPr>
          <p:spPr>
            <a:xfrm>
              <a:off x="2508422" y="1815073"/>
              <a:ext cx="6227805" cy="226745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14"/>
            <p:cNvSpPr txBox="1"/>
            <p:nvPr/>
          </p:nvSpPr>
          <p:spPr>
            <a:xfrm>
              <a:off x="2657180" y="2817000"/>
              <a:ext cx="6721611" cy="492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      90%           $581.60         $37,918.40 - $39,081.60</a:t>
              </a:r>
              <a:endParaRPr lang="en-US" dirty="0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6" name="TextBox 15"/>
            <p:cNvSpPr txBox="1"/>
            <p:nvPr/>
          </p:nvSpPr>
          <p:spPr>
            <a:xfrm>
              <a:off x="2639042" y="1864501"/>
              <a:ext cx="7096989" cy="861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Confidence      Margin</a:t>
              </a:r>
            </a:p>
            <a:p>
              <a:pPr algn="l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     level            of error               Interval estimate</a:t>
              </a:r>
              <a:endParaRPr lang="en-US" dirty="0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endParaRPr>
            </a:p>
          </p:txBody>
        </p:sp>
        <p:cxnSp>
          <p:nvCxnSpPr>
            <p:cNvPr id="7" name="Straight Connector 16"/>
            <p:cNvCxnSpPr/>
            <p:nvPr/>
          </p:nvCxnSpPr>
          <p:spPr bwMode="auto">
            <a:xfrm>
              <a:off x="2772132" y="2753499"/>
              <a:ext cx="571697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" name="TextBox 17"/>
            <p:cNvSpPr txBox="1"/>
            <p:nvPr/>
          </p:nvSpPr>
          <p:spPr>
            <a:xfrm>
              <a:off x="2657180" y="3185300"/>
              <a:ext cx="6721611" cy="492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      95%           $692.96         $37,807.04 - $39,192.96</a:t>
              </a:r>
              <a:endParaRPr lang="en-US" dirty="0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9" name="TextBox 18"/>
            <p:cNvSpPr txBox="1"/>
            <p:nvPr/>
          </p:nvSpPr>
          <p:spPr>
            <a:xfrm>
              <a:off x="2657180" y="3553600"/>
              <a:ext cx="6721611" cy="492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      99%           $910.75         $37,589.25 - $39,410.75</a:t>
              </a:r>
              <a:endParaRPr lang="en-US" dirty="0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endParaRPr>
            </a:p>
          </p:txBody>
        </p:sp>
      </p:grpSp>
      <p:sp>
        <p:nvSpPr>
          <p:cNvPr id="12" name="Rectangle 16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13044" y="3957527"/>
            <a:ext cx="6509602" cy="8164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algn="l">
              <a:spcBef>
                <a:spcPct val="20000"/>
              </a:spcBef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In order to have a higher degree of confidence, the margin of error and thus the width of the confidence interval must be larger.</a:t>
            </a:r>
          </a:p>
        </p:txBody>
      </p:sp>
      <p:sp>
        <p:nvSpPr>
          <p:cNvPr id="13" name="Rectangle 16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95561" y="1038485"/>
            <a:ext cx="7772400" cy="4944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Interval Estimate of a Population Mean:  </a:t>
            </a:r>
            <a:r>
              <a:rPr lang="en-US" sz="2400" b="1" i="1" dirty="0">
                <a:latin typeface="Symbol" panose="05050102010706020507" pitchFamily="18" charset="2"/>
                <a:cs typeface="Arial" panose="020B0604020202020204" pitchFamily="34" charset="0"/>
              </a:rPr>
              <a:t>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  Known</a:t>
            </a:r>
            <a:endParaRPr lang="en-US" sz="2400" b="1" i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5" name="Rectangle 167">
            <a:extLst>
              <a:ext uri="{FF2B5EF4-FFF2-40B4-BE49-F238E27FC236}">
                <a16:creationId xmlns:a16="http://schemas.microsoft.com/office/drawing/2014/main" id="{3E6E45CA-3113-4367-B8D8-660AB61A8B41}"/>
              </a:ext>
            </a:extLst>
          </p:cNvPr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3263" y="1716635"/>
            <a:ext cx="6038851" cy="3771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343769" indent="-343769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1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Statistics State University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1230901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03263" y="1720742"/>
            <a:ext cx="7905750" cy="463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1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Adequate Sample Size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4"/>
              <p:cNvSpPr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1123951" y="2024962"/>
                <a:ext cx="7429500" cy="498206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marL="257827" indent="-257827">
                  <a:buFont typeface="Arial" panose="020B0604020202020204" pitchFamily="34" charset="0"/>
                  <a:buChar char="•"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In most applications, a sample size of 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n</a:t>
                </a:r>
                <a14:m>
                  <m:oMath xmlns:m="http://schemas.openxmlformats.org/officeDocument/2006/math">
                    <m:r>
                      <a:rPr lang="en-US" sz="1504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≥</m:t>
                    </m:r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30 is adequate.</a:t>
                </a:r>
              </a:p>
            </p:txBody>
          </p:sp>
        </mc:Choice>
        <mc:Fallback xmlns="">
          <p:sp>
            <p:nvSpPr>
              <p:cNvPr id="4" name="Rectangle 4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1123951" y="2024962"/>
                <a:ext cx="7429500" cy="498206"/>
              </a:xfrm>
              <a:prstGeom prst="rect">
                <a:avLst/>
              </a:prstGeom>
              <a:blipFill>
                <a:blip r:embed="rId10"/>
                <a:stretch>
                  <a:fillRect l="-327" b="-3488"/>
                </a:stretch>
              </a:blipFill>
              <a:ln w="63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23950" y="2400446"/>
            <a:ext cx="7334250" cy="70801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If the population distribution is highly skewed or contains outliers, a sample size of 50 or more is recommended.</a:t>
            </a:r>
          </a:p>
        </p:txBody>
      </p:sp>
      <p:sp>
        <p:nvSpPr>
          <p:cNvPr id="8" name="Rectangle 16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4691" y="1074201"/>
            <a:ext cx="7772400" cy="4944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Interval Estimate of a Population Mean:  </a:t>
            </a:r>
            <a:r>
              <a:rPr lang="en-US" sz="2400" b="1" i="1" dirty="0">
                <a:latin typeface="Symbol" panose="05050102010706020507" pitchFamily="18" charset="2"/>
                <a:cs typeface="Arial" panose="020B0604020202020204" pitchFamily="34" charset="0"/>
              </a:rPr>
              <a:t>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  Known</a:t>
            </a:r>
            <a:endParaRPr lang="en-US" sz="2400" b="1" i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8F46A842-8225-4ED8-8507-D889C91ECB3C}"/>
              </a:ext>
            </a:extLst>
          </p:cNvPr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123950" y="3656231"/>
            <a:ext cx="7218966" cy="72814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If the population is believed to be at least approximately normal, a sample size of less than 15 can be used.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720B4183-F603-4AAC-81D4-FE90C80984C3}"/>
              </a:ext>
            </a:extLst>
          </p:cNvPr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123951" y="2984997"/>
            <a:ext cx="7429500" cy="71188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If the population is not normally distributed but is roughly symmetric, a sample size as small as 15 will suffice.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1897373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2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11200" y="1746753"/>
            <a:ext cx="7810501" cy="702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If an estimate of the population standard deviation </a:t>
            </a:r>
            <a:r>
              <a:rPr lang="en-US" sz="1805" i="1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cannot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be developed prior to sampling, we use the sample standard deviation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to estimate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.</a:t>
            </a:r>
          </a:p>
        </p:txBody>
      </p:sp>
      <p:sp>
        <p:nvSpPr>
          <p:cNvPr id="167943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11200" y="2375407"/>
            <a:ext cx="7505700" cy="3867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This is the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unknown case.</a:t>
            </a:r>
          </a:p>
        </p:txBody>
      </p:sp>
      <p:sp>
        <p:nvSpPr>
          <p:cNvPr id="167944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1200" y="2747804"/>
            <a:ext cx="7810501" cy="615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In this case, the interval estimate for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is based on the </a:t>
            </a:r>
            <a:r>
              <a:rPr lang="en-US" sz="1805" b="1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</a:t>
            </a:r>
            <a:r>
              <a:rPr lang="en-US" sz="1805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distribution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*.</a:t>
            </a:r>
          </a:p>
        </p:txBody>
      </p:sp>
      <p:sp>
        <p:nvSpPr>
          <p:cNvPr id="167945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11200" y="3113614"/>
            <a:ext cx="7810501" cy="450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(We’ll assume for now that the population is normally distributed.)</a:t>
            </a:r>
          </a:p>
        </p:txBody>
      </p:sp>
      <p:sp>
        <p:nvSpPr>
          <p:cNvPr id="8" name="Rectangle 16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7850" y="1069417"/>
            <a:ext cx="7772400" cy="4944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Interval Estimate of a Population Mean:  </a:t>
            </a:r>
            <a:r>
              <a:rPr lang="en-US" sz="2400" b="1" i="1" dirty="0">
                <a:latin typeface="Symbol" panose="05050102010706020507" pitchFamily="18" charset="2"/>
                <a:cs typeface="Arial" panose="020B0604020202020204" pitchFamily="34" charset="0"/>
              </a:rPr>
              <a:t>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  Unknown</a:t>
            </a:r>
            <a:endParaRPr lang="en-US" sz="2400" b="1" i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DC77FC1-1225-409C-BF34-125E166E64D1}"/>
              </a:ext>
            </a:extLst>
          </p:cNvPr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76287" y="5885543"/>
            <a:ext cx="7375525" cy="68750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*William </a:t>
            </a:r>
            <a:r>
              <a:rPr lang="en-US" sz="1805" i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Gosset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, a graduate of Oxford in mathematics, is the founder of the t distribution.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2332580"/>
      </p:ext>
    </p:ext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12665" y="1663947"/>
            <a:ext cx="7375525" cy="504669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</a:t>
            </a:r>
            <a:r>
              <a:rPr lang="en-US" sz="1805" b="1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 </a:t>
            </a:r>
            <a:r>
              <a:rPr lang="en-US" sz="1805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distribution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is a family of similar probability distributions.</a:t>
            </a:r>
          </a:p>
        </p:txBody>
      </p:sp>
      <p:sp>
        <p:nvSpPr>
          <p:cNvPr id="146437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12665" y="2140082"/>
            <a:ext cx="7375525" cy="68750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 specific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distribution depends on a parameter known as the </a:t>
            </a:r>
            <a:r>
              <a:rPr lang="en-US" sz="1805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degrees of freedom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46443" name="Rectangle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2665" y="2811322"/>
            <a:ext cx="7375525" cy="80661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Degrees of freedom refer to the number of independent pieces of information that go into the computation of 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9062" y="1021241"/>
            <a:ext cx="7772400" cy="4547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i="1" dirty="0">
                <a:latin typeface="+mn-lt"/>
                <a:cs typeface="Arial" panose="020B0604020202020204" pitchFamily="34" charset="0"/>
              </a:rPr>
              <a:t>t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  Distribution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7EBDDC2-08C3-4F70-8400-67A8774C43A8}"/>
              </a:ext>
            </a:extLst>
          </p:cNvPr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2665" y="3595613"/>
            <a:ext cx="7375525" cy="53753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distribution with more degrees of freedom has less dispersion.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1BEFBF1-34B5-47EE-ABCF-556B5F7F5542}"/>
              </a:ext>
            </a:extLst>
          </p:cNvPr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12665" y="4058199"/>
            <a:ext cx="7375525" cy="95754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As the degrees of freedom increases, the difference between the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distribution and the standard normal probability distribution becomes smaller and smaller.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6359095"/>
      </p:ext>
    </p:extLst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0" name="Freeform 6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1873234" y="2754217"/>
            <a:ext cx="4745037" cy="2561418"/>
          </a:xfrm>
          <a:custGeom>
            <a:avLst/>
            <a:gdLst/>
            <a:ahLst/>
            <a:cxnLst>
              <a:cxn ang="0">
                <a:pos x="1423" y="23"/>
              </a:cxn>
              <a:cxn ang="0">
                <a:pos x="1342" y="120"/>
              </a:cxn>
              <a:cxn ang="0">
                <a:pos x="1282" y="241"/>
              </a:cxn>
              <a:cxn ang="0">
                <a:pos x="1234" y="362"/>
              </a:cxn>
              <a:cxn ang="0">
                <a:pos x="1194" y="482"/>
              </a:cxn>
              <a:cxn ang="0">
                <a:pos x="1163" y="591"/>
              </a:cxn>
              <a:cxn ang="0">
                <a:pos x="1125" y="720"/>
              </a:cxn>
              <a:cxn ang="0">
                <a:pos x="1090" y="849"/>
              </a:cxn>
              <a:cxn ang="0">
                <a:pos x="1061" y="965"/>
              </a:cxn>
              <a:cxn ang="0">
                <a:pos x="1030" y="1084"/>
              </a:cxn>
              <a:cxn ang="0">
                <a:pos x="994" y="1208"/>
              </a:cxn>
              <a:cxn ang="0">
                <a:pos x="959" y="1329"/>
              </a:cxn>
              <a:cxn ang="0">
                <a:pos x="921" y="1440"/>
              </a:cxn>
              <a:cxn ang="0">
                <a:pos x="871" y="1573"/>
              </a:cxn>
              <a:cxn ang="0">
                <a:pos x="805" y="1700"/>
              </a:cxn>
              <a:cxn ang="0">
                <a:pos x="738" y="1796"/>
              </a:cxn>
              <a:cxn ang="0">
                <a:pos x="636" y="1888"/>
              </a:cxn>
              <a:cxn ang="0">
                <a:pos x="541" y="1952"/>
              </a:cxn>
              <a:cxn ang="0">
                <a:pos x="455" y="1995"/>
              </a:cxn>
              <a:cxn ang="0">
                <a:pos x="359" y="2034"/>
              </a:cxn>
              <a:cxn ang="0">
                <a:pos x="241" y="2076"/>
              </a:cxn>
              <a:cxn ang="0">
                <a:pos x="132" y="2112"/>
              </a:cxn>
              <a:cxn ang="0">
                <a:pos x="2989" y="2144"/>
              </a:cxn>
              <a:cxn ang="0">
                <a:pos x="2764" y="2096"/>
              </a:cxn>
              <a:cxn ang="0">
                <a:pos x="2676" y="2068"/>
              </a:cxn>
              <a:cxn ang="0">
                <a:pos x="2553" y="2023"/>
              </a:cxn>
              <a:cxn ang="0">
                <a:pos x="2439" y="1966"/>
              </a:cxn>
              <a:cxn ang="0">
                <a:pos x="2327" y="1894"/>
              </a:cxn>
              <a:cxn ang="0">
                <a:pos x="2289" y="1858"/>
              </a:cxn>
              <a:cxn ang="0">
                <a:pos x="2216" y="1779"/>
              </a:cxn>
              <a:cxn ang="0">
                <a:pos x="2151" y="1680"/>
              </a:cxn>
              <a:cxn ang="0">
                <a:pos x="2086" y="1546"/>
              </a:cxn>
              <a:cxn ang="0">
                <a:pos x="2053" y="1457"/>
              </a:cxn>
              <a:cxn ang="0">
                <a:pos x="2014" y="1337"/>
              </a:cxn>
              <a:cxn ang="0">
                <a:pos x="1986" y="1237"/>
              </a:cxn>
              <a:cxn ang="0">
                <a:pos x="1959" y="1137"/>
              </a:cxn>
              <a:cxn ang="0">
                <a:pos x="1923" y="1005"/>
              </a:cxn>
              <a:cxn ang="0">
                <a:pos x="1887" y="885"/>
              </a:cxn>
              <a:cxn ang="0">
                <a:pos x="1841" y="731"/>
              </a:cxn>
              <a:cxn ang="0">
                <a:pos x="1798" y="591"/>
              </a:cxn>
              <a:cxn ang="0">
                <a:pos x="1757" y="460"/>
              </a:cxn>
              <a:cxn ang="0">
                <a:pos x="1726" y="374"/>
              </a:cxn>
              <a:cxn ang="0">
                <a:pos x="1681" y="260"/>
              </a:cxn>
              <a:cxn ang="0">
                <a:pos x="1651" y="194"/>
              </a:cxn>
              <a:cxn ang="0">
                <a:pos x="1633" y="150"/>
              </a:cxn>
              <a:cxn ang="0">
                <a:pos x="1609" y="110"/>
              </a:cxn>
              <a:cxn ang="0">
                <a:pos x="1575" y="56"/>
              </a:cxn>
              <a:cxn ang="0">
                <a:pos x="1513" y="6"/>
              </a:cxn>
            </a:cxnLst>
            <a:rect l="0" t="0" r="r" b="b"/>
            <a:pathLst>
              <a:path w="2989" h="2146">
                <a:moveTo>
                  <a:pt x="1477" y="0"/>
                </a:moveTo>
                <a:lnTo>
                  <a:pt x="1453" y="6"/>
                </a:lnTo>
                <a:lnTo>
                  <a:pt x="1423" y="23"/>
                </a:lnTo>
                <a:lnTo>
                  <a:pt x="1391" y="49"/>
                </a:lnTo>
                <a:lnTo>
                  <a:pt x="1364" y="84"/>
                </a:lnTo>
                <a:lnTo>
                  <a:pt x="1342" y="120"/>
                </a:lnTo>
                <a:lnTo>
                  <a:pt x="1321" y="159"/>
                </a:lnTo>
                <a:lnTo>
                  <a:pt x="1303" y="196"/>
                </a:lnTo>
                <a:lnTo>
                  <a:pt x="1282" y="241"/>
                </a:lnTo>
                <a:lnTo>
                  <a:pt x="1266" y="278"/>
                </a:lnTo>
                <a:lnTo>
                  <a:pt x="1248" y="322"/>
                </a:lnTo>
                <a:lnTo>
                  <a:pt x="1234" y="362"/>
                </a:lnTo>
                <a:lnTo>
                  <a:pt x="1218" y="411"/>
                </a:lnTo>
                <a:lnTo>
                  <a:pt x="1207" y="441"/>
                </a:lnTo>
                <a:lnTo>
                  <a:pt x="1194" y="482"/>
                </a:lnTo>
                <a:lnTo>
                  <a:pt x="1184" y="522"/>
                </a:lnTo>
                <a:lnTo>
                  <a:pt x="1173" y="559"/>
                </a:lnTo>
                <a:lnTo>
                  <a:pt x="1163" y="591"/>
                </a:lnTo>
                <a:lnTo>
                  <a:pt x="1150" y="635"/>
                </a:lnTo>
                <a:lnTo>
                  <a:pt x="1138" y="676"/>
                </a:lnTo>
                <a:lnTo>
                  <a:pt x="1125" y="720"/>
                </a:lnTo>
                <a:lnTo>
                  <a:pt x="1113" y="767"/>
                </a:lnTo>
                <a:lnTo>
                  <a:pt x="1102" y="803"/>
                </a:lnTo>
                <a:lnTo>
                  <a:pt x="1090" y="849"/>
                </a:lnTo>
                <a:lnTo>
                  <a:pt x="1078" y="891"/>
                </a:lnTo>
                <a:lnTo>
                  <a:pt x="1068" y="933"/>
                </a:lnTo>
                <a:lnTo>
                  <a:pt x="1061" y="965"/>
                </a:lnTo>
                <a:lnTo>
                  <a:pt x="1052" y="1003"/>
                </a:lnTo>
                <a:lnTo>
                  <a:pt x="1041" y="1044"/>
                </a:lnTo>
                <a:lnTo>
                  <a:pt x="1030" y="1084"/>
                </a:lnTo>
                <a:lnTo>
                  <a:pt x="1019" y="1122"/>
                </a:lnTo>
                <a:lnTo>
                  <a:pt x="1009" y="1161"/>
                </a:lnTo>
                <a:lnTo>
                  <a:pt x="994" y="1208"/>
                </a:lnTo>
                <a:lnTo>
                  <a:pt x="983" y="1252"/>
                </a:lnTo>
                <a:lnTo>
                  <a:pt x="969" y="1296"/>
                </a:lnTo>
                <a:lnTo>
                  <a:pt x="959" y="1329"/>
                </a:lnTo>
                <a:lnTo>
                  <a:pt x="948" y="1364"/>
                </a:lnTo>
                <a:lnTo>
                  <a:pt x="934" y="1403"/>
                </a:lnTo>
                <a:lnTo>
                  <a:pt x="921" y="1440"/>
                </a:lnTo>
                <a:lnTo>
                  <a:pt x="905" y="1485"/>
                </a:lnTo>
                <a:lnTo>
                  <a:pt x="890" y="1527"/>
                </a:lnTo>
                <a:lnTo>
                  <a:pt x="871" y="1573"/>
                </a:lnTo>
                <a:lnTo>
                  <a:pt x="852" y="1615"/>
                </a:lnTo>
                <a:lnTo>
                  <a:pt x="830" y="1659"/>
                </a:lnTo>
                <a:lnTo>
                  <a:pt x="805" y="1700"/>
                </a:lnTo>
                <a:lnTo>
                  <a:pt x="782" y="1736"/>
                </a:lnTo>
                <a:lnTo>
                  <a:pt x="759" y="1767"/>
                </a:lnTo>
                <a:lnTo>
                  <a:pt x="738" y="1796"/>
                </a:lnTo>
                <a:lnTo>
                  <a:pt x="711" y="1822"/>
                </a:lnTo>
                <a:lnTo>
                  <a:pt x="679" y="1852"/>
                </a:lnTo>
                <a:lnTo>
                  <a:pt x="636" y="1888"/>
                </a:lnTo>
                <a:lnTo>
                  <a:pt x="597" y="1917"/>
                </a:lnTo>
                <a:lnTo>
                  <a:pt x="568" y="1936"/>
                </a:lnTo>
                <a:lnTo>
                  <a:pt x="541" y="1952"/>
                </a:lnTo>
                <a:lnTo>
                  <a:pt x="513" y="1966"/>
                </a:lnTo>
                <a:lnTo>
                  <a:pt x="484" y="1982"/>
                </a:lnTo>
                <a:lnTo>
                  <a:pt x="455" y="1995"/>
                </a:lnTo>
                <a:lnTo>
                  <a:pt x="432" y="2005"/>
                </a:lnTo>
                <a:lnTo>
                  <a:pt x="400" y="2017"/>
                </a:lnTo>
                <a:lnTo>
                  <a:pt x="359" y="2034"/>
                </a:lnTo>
                <a:lnTo>
                  <a:pt x="319" y="2047"/>
                </a:lnTo>
                <a:lnTo>
                  <a:pt x="280" y="2061"/>
                </a:lnTo>
                <a:lnTo>
                  <a:pt x="241" y="2076"/>
                </a:lnTo>
                <a:lnTo>
                  <a:pt x="206" y="2088"/>
                </a:lnTo>
                <a:lnTo>
                  <a:pt x="171" y="2099"/>
                </a:lnTo>
                <a:lnTo>
                  <a:pt x="132" y="2112"/>
                </a:lnTo>
                <a:lnTo>
                  <a:pt x="89" y="2126"/>
                </a:lnTo>
                <a:lnTo>
                  <a:pt x="0" y="2146"/>
                </a:lnTo>
                <a:lnTo>
                  <a:pt x="2989" y="2144"/>
                </a:lnTo>
                <a:lnTo>
                  <a:pt x="2883" y="2130"/>
                </a:lnTo>
                <a:lnTo>
                  <a:pt x="2815" y="2108"/>
                </a:lnTo>
                <a:lnTo>
                  <a:pt x="2764" y="2096"/>
                </a:lnTo>
                <a:lnTo>
                  <a:pt x="2720" y="2081"/>
                </a:lnTo>
                <a:lnTo>
                  <a:pt x="2697" y="2075"/>
                </a:lnTo>
                <a:lnTo>
                  <a:pt x="2676" y="2068"/>
                </a:lnTo>
                <a:lnTo>
                  <a:pt x="2637" y="2055"/>
                </a:lnTo>
                <a:lnTo>
                  <a:pt x="2595" y="2041"/>
                </a:lnTo>
                <a:lnTo>
                  <a:pt x="2553" y="2023"/>
                </a:lnTo>
                <a:lnTo>
                  <a:pt x="2510" y="2004"/>
                </a:lnTo>
                <a:lnTo>
                  <a:pt x="2476" y="1986"/>
                </a:lnTo>
                <a:lnTo>
                  <a:pt x="2439" y="1966"/>
                </a:lnTo>
                <a:lnTo>
                  <a:pt x="2401" y="1945"/>
                </a:lnTo>
                <a:lnTo>
                  <a:pt x="2360" y="1919"/>
                </a:lnTo>
                <a:lnTo>
                  <a:pt x="2327" y="1894"/>
                </a:lnTo>
                <a:lnTo>
                  <a:pt x="2307" y="1877"/>
                </a:lnTo>
                <a:lnTo>
                  <a:pt x="2299" y="1870"/>
                </a:lnTo>
                <a:lnTo>
                  <a:pt x="2289" y="1858"/>
                </a:lnTo>
                <a:lnTo>
                  <a:pt x="2266" y="1836"/>
                </a:lnTo>
                <a:lnTo>
                  <a:pt x="2245" y="1811"/>
                </a:lnTo>
                <a:lnTo>
                  <a:pt x="2216" y="1779"/>
                </a:lnTo>
                <a:lnTo>
                  <a:pt x="2193" y="1744"/>
                </a:lnTo>
                <a:lnTo>
                  <a:pt x="2172" y="1711"/>
                </a:lnTo>
                <a:lnTo>
                  <a:pt x="2151" y="1680"/>
                </a:lnTo>
                <a:lnTo>
                  <a:pt x="2128" y="1635"/>
                </a:lnTo>
                <a:lnTo>
                  <a:pt x="2105" y="1589"/>
                </a:lnTo>
                <a:lnTo>
                  <a:pt x="2086" y="1546"/>
                </a:lnTo>
                <a:lnTo>
                  <a:pt x="2074" y="1513"/>
                </a:lnTo>
                <a:lnTo>
                  <a:pt x="2064" y="1486"/>
                </a:lnTo>
                <a:lnTo>
                  <a:pt x="2053" y="1457"/>
                </a:lnTo>
                <a:lnTo>
                  <a:pt x="2039" y="1418"/>
                </a:lnTo>
                <a:lnTo>
                  <a:pt x="2025" y="1376"/>
                </a:lnTo>
                <a:lnTo>
                  <a:pt x="2014" y="1337"/>
                </a:lnTo>
                <a:lnTo>
                  <a:pt x="2005" y="1302"/>
                </a:lnTo>
                <a:lnTo>
                  <a:pt x="1995" y="1272"/>
                </a:lnTo>
                <a:lnTo>
                  <a:pt x="1986" y="1237"/>
                </a:lnTo>
                <a:lnTo>
                  <a:pt x="1976" y="1204"/>
                </a:lnTo>
                <a:lnTo>
                  <a:pt x="1966" y="1166"/>
                </a:lnTo>
                <a:lnTo>
                  <a:pt x="1959" y="1137"/>
                </a:lnTo>
                <a:lnTo>
                  <a:pt x="1947" y="1095"/>
                </a:lnTo>
                <a:lnTo>
                  <a:pt x="1936" y="1047"/>
                </a:lnTo>
                <a:lnTo>
                  <a:pt x="1923" y="1005"/>
                </a:lnTo>
                <a:lnTo>
                  <a:pt x="1909" y="958"/>
                </a:lnTo>
                <a:lnTo>
                  <a:pt x="1898" y="920"/>
                </a:lnTo>
                <a:lnTo>
                  <a:pt x="1887" y="885"/>
                </a:lnTo>
                <a:lnTo>
                  <a:pt x="1874" y="839"/>
                </a:lnTo>
                <a:lnTo>
                  <a:pt x="1859" y="790"/>
                </a:lnTo>
                <a:lnTo>
                  <a:pt x="1841" y="731"/>
                </a:lnTo>
                <a:lnTo>
                  <a:pt x="1826" y="682"/>
                </a:lnTo>
                <a:lnTo>
                  <a:pt x="1809" y="625"/>
                </a:lnTo>
                <a:lnTo>
                  <a:pt x="1798" y="591"/>
                </a:lnTo>
                <a:lnTo>
                  <a:pt x="1784" y="545"/>
                </a:lnTo>
                <a:lnTo>
                  <a:pt x="1770" y="504"/>
                </a:lnTo>
                <a:lnTo>
                  <a:pt x="1757" y="460"/>
                </a:lnTo>
                <a:lnTo>
                  <a:pt x="1746" y="428"/>
                </a:lnTo>
                <a:lnTo>
                  <a:pt x="1736" y="398"/>
                </a:lnTo>
                <a:lnTo>
                  <a:pt x="1726" y="374"/>
                </a:lnTo>
                <a:lnTo>
                  <a:pt x="1713" y="338"/>
                </a:lnTo>
                <a:lnTo>
                  <a:pt x="1698" y="301"/>
                </a:lnTo>
                <a:lnTo>
                  <a:pt x="1681" y="260"/>
                </a:lnTo>
                <a:lnTo>
                  <a:pt x="1669" y="232"/>
                </a:lnTo>
                <a:lnTo>
                  <a:pt x="1659" y="210"/>
                </a:lnTo>
                <a:lnTo>
                  <a:pt x="1651" y="194"/>
                </a:lnTo>
                <a:lnTo>
                  <a:pt x="1645" y="176"/>
                </a:lnTo>
                <a:lnTo>
                  <a:pt x="1637" y="162"/>
                </a:lnTo>
                <a:lnTo>
                  <a:pt x="1633" y="150"/>
                </a:lnTo>
                <a:lnTo>
                  <a:pt x="1625" y="138"/>
                </a:lnTo>
                <a:lnTo>
                  <a:pt x="1619" y="128"/>
                </a:lnTo>
                <a:lnTo>
                  <a:pt x="1609" y="110"/>
                </a:lnTo>
                <a:lnTo>
                  <a:pt x="1597" y="93"/>
                </a:lnTo>
                <a:lnTo>
                  <a:pt x="1589" y="78"/>
                </a:lnTo>
                <a:lnTo>
                  <a:pt x="1575" y="56"/>
                </a:lnTo>
                <a:lnTo>
                  <a:pt x="1555" y="34"/>
                </a:lnTo>
                <a:lnTo>
                  <a:pt x="1534" y="19"/>
                </a:lnTo>
                <a:lnTo>
                  <a:pt x="1513" y="6"/>
                </a:lnTo>
                <a:lnTo>
                  <a:pt x="1487" y="0"/>
                </a:lnTo>
              </a:path>
            </a:pathLst>
          </a:custGeom>
          <a:noFill/>
          <a:ln w="28575" cap="rnd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72" name="Freeform 8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1341420" y="3367716"/>
            <a:ext cx="5673726" cy="1935983"/>
          </a:xfrm>
          <a:custGeom>
            <a:avLst/>
            <a:gdLst/>
            <a:ahLst/>
            <a:cxnLst>
              <a:cxn ang="0">
                <a:pos x="1735" y="17"/>
              </a:cxn>
              <a:cxn ang="0">
                <a:pos x="1628" y="86"/>
              </a:cxn>
              <a:cxn ang="0">
                <a:pos x="1551" y="182"/>
              </a:cxn>
              <a:cxn ang="0">
                <a:pos x="1491" y="274"/>
              </a:cxn>
              <a:cxn ang="0">
                <a:pos x="1437" y="364"/>
              </a:cxn>
              <a:cxn ang="0">
                <a:pos x="1396" y="449"/>
              </a:cxn>
              <a:cxn ang="0">
                <a:pos x="1347" y="548"/>
              </a:cxn>
              <a:cxn ang="0">
                <a:pos x="1303" y="641"/>
              </a:cxn>
              <a:cxn ang="0">
                <a:pos x="1261" y="731"/>
              </a:cxn>
              <a:cxn ang="0">
                <a:pos x="1225" y="821"/>
              </a:cxn>
              <a:cxn ang="0">
                <a:pos x="1180" y="917"/>
              </a:cxn>
              <a:cxn ang="0">
                <a:pos x="1138" y="1009"/>
              </a:cxn>
              <a:cxn ang="0">
                <a:pos x="1093" y="1097"/>
              </a:cxn>
              <a:cxn ang="0">
                <a:pos x="1024" y="1197"/>
              </a:cxn>
              <a:cxn ang="0">
                <a:pos x="931" y="1294"/>
              </a:cxn>
              <a:cxn ang="0">
                <a:pos x="843" y="1362"/>
              </a:cxn>
              <a:cxn ang="0">
                <a:pos x="718" y="1431"/>
              </a:cxn>
              <a:cxn ang="0">
                <a:pos x="593" y="1475"/>
              </a:cxn>
              <a:cxn ang="0">
                <a:pos x="473" y="1509"/>
              </a:cxn>
              <a:cxn ang="0">
                <a:pos x="360" y="1538"/>
              </a:cxn>
              <a:cxn ang="0">
                <a:pos x="211" y="1567"/>
              </a:cxn>
              <a:cxn ang="0">
                <a:pos x="98" y="1592"/>
              </a:cxn>
              <a:cxn ang="0">
                <a:pos x="3574" y="1622"/>
              </a:cxn>
              <a:cxn ang="0">
                <a:pos x="3450" y="1587"/>
              </a:cxn>
              <a:cxn ang="0">
                <a:pos x="3372" y="1572"/>
              </a:cxn>
              <a:cxn ang="0">
                <a:pos x="3203" y="1533"/>
              </a:cxn>
              <a:cxn ang="0">
                <a:pos x="3049" y="1487"/>
              </a:cxn>
              <a:cxn ang="0">
                <a:pos x="2895" y="1429"/>
              </a:cxn>
              <a:cxn ang="0">
                <a:pos x="2850" y="1406"/>
              </a:cxn>
              <a:cxn ang="0">
                <a:pos x="2754" y="1345"/>
              </a:cxn>
              <a:cxn ang="0">
                <a:pos x="2671" y="1270"/>
              </a:cxn>
              <a:cxn ang="0">
                <a:pos x="2593" y="1177"/>
              </a:cxn>
              <a:cxn ang="0">
                <a:pos x="2540" y="1099"/>
              </a:cxn>
              <a:cxn ang="0">
                <a:pos x="2495" y="1012"/>
              </a:cxn>
              <a:cxn ang="0">
                <a:pos x="2459" y="936"/>
              </a:cxn>
              <a:cxn ang="0">
                <a:pos x="2425" y="859"/>
              </a:cxn>
              <a:cxn ang="0">
                <a:pos x="2374" y="758"/>
              </a:cxn>
              <a:cxn ang="0">
                <a:pos x="2332" y="669"/>
              </a:cxn>
              <a:cxn ang="0">
                <a:pos x="2271" y="551"/>
              </a:cxn>
              <a:cxn ang="0">
                <a:pos x="2218" y="447"/>
              </a:cxn>
              <a:cxn ang="0">
                <a:pos x="2166" y="354"/>
              </a:cxn>
              <a:cxn ang="0">
                <a:pos x="2126" y="282"/>
              </a:cxn>
              <a:cxn ang="0">
                <a:pos x="2075" y="197"/>
              </a:cxn>
              <a:cxn ang="0">
                <a:pos x="2045" y="154"/>
              </a:cxn>
              <a:cxn ang="0">
                <a:pos x="2018" y="121"/>
              </a:cxn>
              <a:cxn ang="0">
                <a:pos x="1985" y="89"/>
              </a:cxn>
              <a:cxn ang="0">
                <a:pos x="1926" y="42"/>
              </a:cxn>
              <a:cxn ang="0">
                <a:pos x="1846" y="6"/>
              </a:cxn>
            </a:cxnLst>
            <a:rect l="0" t="0" r="r" b="b"/>
            <a:pathLst>
              <a:path w="3574" h="1622">
                <a:moveTo>
                  <a:pt x="1814" y="1"/>
                </a:moveTo>
                <a:lnTo>
                  <a:pt x="1774" y="7"/>
                </a:lnTo>
                <a:lnTo>
                  <a:pt x="1735" y="17"/>
                </a:lnTo>
                <a:lnTo>
                  <a:pt x="1692" y="37"/>
                </a:lnTo>
                <a:lnTo>
                  <a:pt x="1657" y="62"/>
                </a:lnTo>
                <a:lnTo>
                  <a:pt x="1628" y="86"/>
                </a:lnTo>
                <a:lnTo>
                  <a:pt x="1598" y="118"/>
                </a:lnTo>
                <a:lnTo>
                  <a:pt x="1576" y="147"/>
                </a:lnTo>
                <a:lnTo>
                  <a:pt x="1551" y="182"/>
                </a:lnTo>
                <a:lnTo>
                  <a:pt x="1534" y="207"/>
                </a:lnTo>
                <a:lnTo>
                  <a:pt x="1511" y="243"/>
                </a:lnTo>
                <a:lnTo>
                  <a:pt x="1491" y="274"/>
                </a:lnTo>
                <a:lnTo>
                  <a:pt x="1467" y="310"/>
                </a:lnTo>
                <a:lnTo>
                  <a:pt x="1454" y="333"/>
                </a:lnTo>
                <a:lnTo>
                  <a:pt x="1437" y="364"/>
                </a:lnTo>
                <a:lnTo>
                  <a:pt x="1424" y="392"/>
                </a:lnTo>
                <a:lnTo>
                  <a:pt x="1411" y="421"/>
                </a:lnTo>
                <a:lnTo>
                  <a:pt x="1396" y="449"/>
                </a:lnTo>
                <a:lnTo>
                  <a:pt x="1382" y="479"/>
                </a:lnTo>
                <a:lnTo>
                  <a:pt x="1362" y="518"/>
                </a:lnTo>
                <a:lnTo>
                  <a:pt x="1347" y="548"/>
                </a:lnTo>
                <a:lnTo>
                  <a:pt x="1336" y="572"/>
                </a:lnTo>
                <a:lnTo>
                  <a:pt x="1319" y="607"/>
                </a:lnTo>
                <a:lnTo>
                  <a:pt x="1303" y="641"/>
                </a:lnTo>
                <a:lnTo>
                  <a:pt x="1291" y="665"/>
                </a:lnTo>
                <a:lnTo>
                  <a:pt x="1274" y="703"/>
                </a:lnTo>
                <a:lnTo>
                  <a:pt x="1261" y="731"/>
                </a:lnTo>
                <a:lnTo>
                  <a:pt x="1249" y="761"/>
                </a:lnTo>
                <a:lnTo>
                  <a:pt x="1238" y="791"/>
                </a:lnTo>
                <a:lnTo>
                  <a:pt x="1225" y="821"/>
                </a:lnTo>
                <a:lnTo>
                  <a:pt x="1213" y="850"/>
                </a:lnTo>
                <a:lnTo>
                  <a:pt x="1196" y="883"/>
                </a:lnTo>
                <a:lnTo>
                  <a:pt x="1180" y="917"/>
                </a:lnTo>
                <a:lnTo>
                  <a:pt x="1166" y="950"/>
                </a:lnTo>
                <a:lnTo>
                  <a:pt x="1151" y="983"/>
                </a:lnTo>
                <a:lnTo>
                  <a:pt x="1138" y="1009"/>
                </a:lnTo>
                <a:lnTo>
                  <a:pt x="1125" y="1037"/>
                </a:lnTo>
                <a:lnTo>
                  <a:pt x="1112" y="1062"/>
                </a:lnTo>
                <a:lnTo>
                  <a:pt x="1093" y="1097"/>
                </a:lnTo>
                <a:lnTo>
                  <a:pt x="1073" y="1130"/>
                </a:lnTo>
                <a:lnTo>
                  <a:pt x="1050" y="1163"/>
                </a:lnTo>
                <a:lnTo>
                  <a:pt x="1024" y="1197"/>
                </a:lnTo>
                <a:lnTo>
                  <a:pt x="998" y="1229"/>
                </a:lnTo>
                <a:lnTo>
                  <a:pt x="967" y="1264"/>
                </a:lnTo>
                <a:lnTo>
                  <a:pt x="931" y="1294"/>
                </a:lnTo>
                <a:lnTo>
                  <a:pt x="906" y="1315"/>
                </a:lnTo>
                <a:lnTo>
                  <a:pt x="878" y="1337"/>
                </a:lnTo>
                <a:lnTo>
                  <a:pt x="843" y="1362"/>
                </a:lnTo>
                <a:lnTo>
                  <a:pt x="814" y="1380"/>
                </a:lnTo>
                <a:lnTo>
                  <a:pt x="776" y="1401"/>
                </a:lnTo>
                <a:lnTo>
                  <a:pt x="718" y="1431"/>
                </a:lnTo>
                <a:lnTo>
                  <a:pt x="669" y="1451"/>
                </a:lnTo>
                <a:lnTo>
                  <a:pt x="632" y="1463"/>
                </a:lnTo>
                <a:lnTo>
                  <a:pt x="593" y="1475"/>
                </a:lnTo>
                <a:lnTo>
                  <a:pt x="557" y="1487"/>
                </a:lnTo>
                <a:lnTo>
                  <a:pt x="513" y="1498"/>
                </a:lnTo>
                <a:lnTo>
                  <a:pt x="473" y="1509"/>
                </a:lnTo>
                <a:lnTo>
                  <a:pt x="435" y="1520"/>
                </a:lnTo>
                <a:lnTo>
                  <a:pt x="395" y="1530"/>
                </a:lnTo>
                <a:lnTo>
                  <a:pt x="360" y="1538"/>
                </a:lnTo>
                <a:lnTo>
                  <a:pt x="314" y="1548"/>
                </a:lnTo>
                <a:lnTo>
                  <a:pt x="252" y="1560"/>
                </a:lnTo>
                <a:lnTo>
                  <a:pt x="211" y="1567"/>
                </a:lnTo>
                <a:lnTo>
                  <a:pt x="178" y="1574"/>
                </a:lnTo>
                <a:lnTo>
                  <a:pt x="144" y="1584"/>
                </a:lnTo>
                <a:lnTo>
                  <a:pt x="98" y="1592"/>
                </a:lnTo>
                <a:lnTo>
                  <a:pt x="50" y="1602"/>
                </a:lnTo>
                <a:lnTo>
                  <a:pt x="0" y="1620"/>
                </a:lnTo>
                <a:lnTo>
                  <a:pt x="3574" y="1622"/>
                </a:lnTo>
                <a:lnTo>
                  <a:pt x="3540" y="1604"/>
                </a:lnTo>
                <a:lnTo>
                  <a:pt x="3494" y="1596"/>
                </a:lnTo>
                <a:lnTo>
                  <a:pt x="3450" y="1587"/>
                </a:lnTo>
                <a:lnTo>
                  <a:pt x="3401" y="1580"/>
                </a:lnTo>
                <a:lnTo>
                  <a:pt x="3341" y="1567"/>
                </a:lnTo>
                <a:lnTo>
                  <a:pt x="3372" y="1572"/>
                </a:lnTo>
                <a:lnTo>
                  <a:pt x="3305" y="1559"/>
                </a:lnTo>
                <a:lnTo>
                  <a:pt x="3266" y="1549"/>
                </a:lnTo>
                <a:lnTo>
                  <a:pt x="3203" y="1533"/>
                </a:lnTo>
                <a:lnTo>
                  <a:pt x="3145" y="1516"/>
                </a:lnTo>
                <a:lnTo>
                  <a:pt x="3096" y="1501"/>
                </a:lnTo>
                <a:lnTo>
                  <a:pt x="3049" y="1487"/>
                </a:lnTo>
                <a:lnTo>
                  <a:pt x="2997" y="1470"/>
                </a:lnTo>
                <a:lnTo>
                  <a:pt x="2952" y="1454"/>
                </a:lnTo>
                <a:lnTo>
                  <a:pt x="2895" y="1429"/>
                </a:lnTo>
                <a:lnTo>
                  <a:pt x="2870" y="1416"/>
                </a:lnTo>
                <a:lnTo>
                  <a:pt x="2869" y="1416"/>
                </a:lnTo>
                <a:lnTo>
                  <a:pt x="2850" y="1406"/>
                </a:lnTo>
                <a:lnTo>
                  <a:pt x="2822" y="1390"/>
                </a:lnTo>
                <a:lnTo>
                  <a:pt x="2786" y="1369"/>
                </a:lnTo>
                <a:lnTo>
                  <a:pt x="2754" y="1345"/>
                </a:lnTo>
                <a:lnTo>
                  <a:pt x="2731" y="1326"/>
                </a:lnTo>
                <a:lnTo>
                  <a:pt x="2705" y="1302"/>
                </a:lnTo>
                <a:lnTo>
                  <a:pt x="2671" y="1270"/>
                </a:lnTo>
                <a:lnTo>
                  <a:pt x="2638" y="1235"/>
                </a:lnTo>
                <a:lnTo>
                  <a:pt x="2614" y="1204"/>
                </a:lnTo>
                <a:lnTo>
                  <a:pt x="2593" y="1177"/>
                </a:lnTo>
                <a:lnTo>
                  <a:pt x="2572" y="1150"/>
                </a:lnTo>
                <a:lnTo>
                  <a:pt x="2554" y="1123"/>
                </a:lnTo>
                <a:lnTo>
                  <a:pt x="2540" y="1099"/>
                </a:lnTo>
                <a:lnTo>
                  <a:pt x="2529" y="1076"/>
                </a:lnTo>
                <a:lnTo>
                  <a:pt x="2511" y="1043"/>
                </a:lnTo>
                <a:lnTo>
                  <a:pt x="2495" y="1012"/>
                </a:lnTo>
                <a:lnTo>
                  <a:pt x="2481" y="982"/>
                </a:lnTo>
                <a:lnTo>
                  <a:pt x="2471" y="961"/>
                </a:lnTo>
                <a:lnTo>
                  <a:pt x="2459" y="936"/>
                </a:lnTo>
                <a:lnTo>
                  <a:pt x="2449" y="912"/>
                </a:lnTo>
                <a:lnTo>
                  <a:pt x="2438" y="890"/>
                </a:lnTo>
                <a:lnTo>
                  <a:pt x="2425" y="859"/>
                </a:lnTo>
                <a:lnTo>
                  <a:pt x="2410" y="830"/>
                </a:lnTo>
                <a:lnTo>
                  <a:pt x="2391" y="789"/>
                </a:lnTo>
                <a:lnTo>
                  <a:pt x="2374" y="758"/>
                </a:lnTo>
                <a:lnTo>
                  <a:pt x="2354" y="718"/>
                </a:lnTo>
                <a:lnTo>
                  <a:pt x="2341" y="690"/>
                </a:lnTo>
                <a:lnTo>
                  <a:pt x="2332" y="669"/>
                </a:lnTo>
                <a:lnTo>
                  <a:pt x="2310" y="628"/>
                </a:lnTo>
                <a:lnTo>
                  <a:pt x="2296" y="597"/>
                </a:lnTo>
                <a:lnTo>
                  <a:pt x="2271" y="551"/>
                </a:lnTo>
                <a:lnTo>
                  <a:pt x="2251" y="508"/>
                </a:lnTo>
                <a:lnTo>
                  <a:pt x="2232" y="472"/>
                </a:lnTo>
                <a:lnTo>
                  <a:pt x="2218" y="447"/>
                </a:lnTo>
                <a:lnTo>
                  <a:pt x="2201" y="414"/>
                </a:lnTo>
                <a:lnTo>
                  <a:pt x="2186" y="386"/>
                </a:lnTo>
                <a:lnTo>
                  <a:pt x="2166" y="354"/>
                </a:lnTo>
                <a:lnTo>
                  <a:pt x="2151" y="328"/>
                </a:lnTo>
                <a:lnTo>
                  <a:pt x="2141" y="310"/>
                </a:lnTo>
                <a:lnTo>
                  <a:pt x="2126" y="282"/>
                </a:lnTo>
                <a:lnTo>
                  <a:pt x="2108" y="253"/>
                </a:lnTo>
                <a:lnTo>
                  <a:pt x="2088" y="219"/>
                </a:lnTo>
                <a:lnTo>
                  <a:pt x="2075" y="197"/>
                </a:lnTo>
                <a:lnTo>
                  <a:pt x="2065" y="181"/>
                </a:lnTo>
                <a:lnTo>
                  <a:pt x="2056" y="166"/>
                </a:lnTo>
                <a:lnTo>
                  <a:pt x="2045" y="154"/>
                </a:lnTo>
                <a:lnTo>
                  <a:pt x="2038" y="142"/>
                </a:lnTo>
                <a:lnTo>
                  <a:pt x="2027" y="131"/>
                </a:lnTo>
                <a:lnTo>
                  <a:pt x="2018" y="121"/>
                </a:lnTo>
                <a:lnTo>
                  <a:pt x="2011" y="113"/>
                </a:lnTo>
                <a:lnTo>
                  <a:pt x="2002" y="104"/>
                </a:lnTo>
                <a:lnTo>
                  <a:pt x="1985" y="89"/>
                </a:lnTo>
                <a:lnTo>
                  <a:pt x="1973" y="79"/>
                </a:lnTo>
                <a:lnTo>
                  <a:pt x="1949" y="59"/>
                </a:lnTo>
                <a:lnTo>
                  <a:pt x="1926" y="42"/>
                </a:lnTo>
                <a:lnTo>
                  <a:pt x="1901" y="25"/>
                </a:lnTo>
                <a:lnTo>
                  <a:pt x="1875" y="15"/>
                </a:lnTo>
                <a:lnTo>
                  <a:pt x="1846" y="6"/>
                </a:lnTo>
                <a:lnTo>
                  <a:pt x="1813" y="0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73" name="Rectangle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24688" y="2663551"/>
            <a:ext cx="1357908" cy="817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68034" tIns="33420" rIns="68034" bIns="3342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</a:t>
            </a:r>
          </a:p>
          <a:p>
            <a:pPr>
              <a:lnSpc>
                <a:spcPct val="90000"/>
              </a:lnSpc>
            </a:pP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</a:t>
            </a:r>
          </a:p>
          <a:p>
            <a:pPr>
              <a:lnSpc>
                <a:spcPct val="90000"/>
              </a:lnSpc>
            </a:pP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distribution</a:t>
            </a:r>
          </a:p>
        </p:txBody>
      </p:sp>
      <p:sp>
        <p:nvSpPr>
          <p:cNvPr id="88076" name="Freeform 12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633395" y="3675658"/>
            <a:ext cx="7056438" cy="1629234"/>
          </a:xfrm>
          <a:custGeom>
            <a:avLst/>
            <a:gdLst/>
            <a:ahLst/>
            <a:cxnLst>
              <a:cxn ang="0">
                <a:pos x="2166" y="14"/>
              </a:cxn>
              <a:cxn ang="0">
                <a:pos x="2030" y="77"/>
              </a:cxn>
              <a:cxn ang="0">
                <a:pos x="1935" y="153"/>
              </a:cxn>
              <a:cxn ang="0">
                <a:pos x="1859" y="230"/>
              </a:cxn>
              <a:cxn ang="0">
                <a:pos x="1791" y="306"/>
              </a:cxn>
              <a:cxn ang="0">
                <a:pos x="1740" y="377"/>
              </a:cxn>
              <a:cxn ang="0">
                <a:pos x="1679" y="461"/>
              </a:cxn>
              <a:cxn ang="0">
                <a:pos x="1623" y="539"/>
              </a:cxn>
              <a:cxn ang="0">
                <a:pos x="1571" y="614"/>
              </a:cxn>
              <a:cxn ang="0">
                <a:pos x="1524" y="690"/>
              </a:cxn>
              <a:cxn ang="0">
                <a:pos x="1473" y="770"/>
              </a:cxn>
              <a:cxn ang="0">
                <a:pos x="1416" y="849"/>
              </a:cxn>
              <a:cxn ang="0">
                <a:pos x="1360" y="922"/>
              </a:cxn>
              <a:cxn ang="0">
                <a:pos x="1273" y="1007"/>
              </a:cxn>
              <a:cxn ang="0">
                <a:pos x="1170" y="1082"/>
              </a:cxn>
              <a:cxn ang="0">
                <a:pos x="1050" y="1148"/>
              </a:cxn>
              <a:cxn ang="0">
                <a:pos x="889" y="1204"/>
              </a:cxn>
              <a:cxn ang="0">
                <a:pos x="738" y="1241"/>
              </a:cxn>
              <a:cxn ang="0">
                <a:pos x="581" y="1269"/>
              </a:cxn>
              <a:cxn ang="0">
                <a:pos x="439" y="1294"/>
              </a:cxn>
              <a:cxn ang="0">
                <a:pos x="253" y="1318"/>
              </a:cxn>
              <a:cxn ang="0">
                <a:pos x="105" y="1336"/>
              </a:cxn>
              <a:cxn ang="0">
                <a:pos x="4445" y="1365"/>
              </a:cxn>
              <a:cxn ang="0">
                <a:pos x="4308" y="1336"/>
              </a:cxn>
              <a:cxn ang="0">
                <a:pos x="4221" y="1324"/>
              </a:cxn>
              <a:cxn ang="0">
                <a:pos x="4007" y="1289"/>
              </a:cxn>
              <a:cxn ang="0">
                <a:pos x="3815" y="1251"/>
              </a:cxn>
              <a:cxn ang="0">
                <a:pos x="3621" y="1202"/>
              </a:cxn>
              <a:cxn ang="0">
                <a:pos x="3565" y="1183"/>
              </a:cxn>
              <a:cxn ang="0">
                <a:pos x="3444" y="1131"/>
              </a:cxn>
              <a:cxn ang="0">
                <a:pos x="3345" y="1068"/>
              </a:cxn>
              <a:cxn ang="0">
                <a:pos x="3241" y="989"/>
              </a:cxn>
              <a:cxn ang="0">
                <a:pos x="3172" y="916"/>
              </a:cxn>
              <a:cxn ang="0">
                <a:pos x="3120" y="851"/>
              </a:cxn>
              <a:cxn ang="0">
                <a:pos x="3074" y="787"/>
              </a:cxn>
              <a:cxn ang="0">
                <a:pos x="3031" y="723"/>
              </a:cxn>
              <a:cxn ang="0">
                <a:pos x="2968" y="638"/>
              </a:cxn>
              <a:cxn ang="0">
                <a:pos x="2915" y="563"/>
              </a:cxn>
              <a:cxn ang="0">
                <a:pos x="2840" y="463"/>
              </a:cxn>
              <a:cxn ang="0">
                <a:pos x="2769" y="371"/>
              </a:cxn>
              <a:cxn ang="0">
                <a:pos x="2705" y="293"/>
              </a:cxn>
              <a:cxn ang="0">
                <a:pos x="2646" y="226"/>
              </a:cxn>
              <a:cxn ang="0">
                <a:pos x="2584" y="158"/>
              </a:cxn>
              <a:cxn ang="0">
                <a:pos x="2527" y="107"/>
              </a:cxn>
              <a:cxn ang="0">
                <a:pos x="2558" y="131"/>
              </a:cxn>
              <a:cxn ang="0">
                <a:pos x="2512" y="98"/>
              </a:cxn>
              <a:cxn ang="0">
                <a:pos x="2405" y="35"/>
              </a:cxn>
              <a:cxn ang="0">
                <a:pos x="2305" y="5"/>
              </a:cxn>
            </a:cxnLst>
            <a:rect l="0" t="0" r="r" b="b"/>
            <a:pathLst>
              <a:path w="4445" h="1365">
                <a:moveTo>
                  <a:pt x="2265" y="1"/>
                </a:moveTo>
                <a:lnTo>
                  <a:pt x="2215" y="6"/>
                </a:lnTo>
                <a:lnTo>
                  <a:pt x="2166" y="14"/>
                </a:lnTo>
                <a:lnTo>
                  <a:pt x="2110" y="32"/>
                </a:lnTo>
                <a:lnTo>
                  <a:pt x="2068" y="53"/>
                </a:lnTo>
                <a:lnTo>
                  <a:pt x="2030" y="77"/>
                </a:lnTo>
                <a:lnTo>
                  <a:pt x="1993" y="101"/>
                </a:lnTo>
                <a:lnTo>
                  <a:pt x="1965" y="124"/>
                </a:lnTo>
                <a:lnTo>
                  <a:pt x="1935" y="153"/>
                </a:lnTo>
                <a:lnTo>
                  <a:pt x="1913" y="174"/>
                </a:lnTo>
                <a:lnTo>
                  <a:pt x="1884" y="204"/>
                </a:lnTo>
                <a:lnTo>
                  <a:pt x="1859" y="230"/>
                </a:lnTo>
                <a:lnTo>
                  <a:pt x="1836" y="256"/>
                </a:lnTo>
                <a:lnTo>
                  <a:pt x="1816" y="278"/>
                </a:lnTo>
                <a:lnTo>
                  <a:pt x="1791" y="306"/>
                </a:lnTo>
                <a:lnTo>
                  <a:pt x="1775" y="329"/>
                </a:lnTo>
                <a:lnTo>
                  <a:pt x="1759" y="354"/>
                </a:lnTo>
                <a:lnTo>
                  <a:pt x="1740" y="377"/>
                </a:lnTo>
                <a:lnTo>
                  <a:pt x="1720" y="404"/>
                </a:lnTo>
                <a:lnTo>
                  <a:pt x="1697" y="436"/>
                </a:lnTo>
                <a:lnTo>
                  <a:pt x="1679" y="461"/>
                </a:lnTo>
                <a:lnTo>
                  <a:pt x="1664" y="481"/>
                </a:lnTo>
                <a:lnTo>
                  <a:pt x="1643" y="510"/>
                </a:lnTo>
                <a:lnTo>
                  <a:pt x="1623" y="539"/>
                </a:lnTo>
                <a:lnTo>
                  <a:pt x="1608" y="559"/>
                </a:lnTo>
                <a:lnTo>
                  <a:pt x="1587" y="591"/>
                </a:lnTo>
                <a:lnTo>
                  <a:pt x="1571" y="614"/>
                </a:lnTo>
                <a:lnTo>
                  <a:pt x="1555" y="640"/>
                </a:lnTo>
                <a:lnTo>
                  <a:pt x="1541" y="666"/>
                </a:lnTo>
                <a:lnTo>
                  <a:pt x="1524" y="690"/>
                </a:lnTo>
                <a:lnTo>
                  <a:pt x="1510" y="715"/>
                </a:lnTo>
                <a:lnTo>
                  <a:pt x="1494" y="739"/>
                </a:lnTo>
                <a:lnTo>
                  <a:pt x="1473" y="770"/>
                </a:lnTo>
                <a:lnTo>
                  <a:pt x="1452" y="802"/>
                </a:lnTo>
                <a:lnTo>
                  <a:pt x="1432" y="827"/>
                </a:lnTo>
                <a:lnTo>
                  <a:pt x="1416" y="849"/>
                </a:lnTo>
                <a:lnTo>
                  <a:pt x="1399" y="872"/>
                </a:lnTo>
                <a:lnTo>
                  <a:pt x="1383" y="893"/>
                </a:lnTo>
                <a:lnTo>
                  <a:pt x="1360" y="922"/>
                </a:lnTo>
                <a:lnTo>
                  <a:pt x="1334" y="950"/>
                </a:lnTo>
                <a:lnTo>
                  <a:pt x="1305" y="979"/>
                </a:lnTo>
                <a:lnTo>
                  <a:pt x="1273" y="1007"/>
                </a:lnTo>
                <a:lnTo>
                  <a:pt x="1240" y="1033"/>
                </a:lnTo>
                <a:lnTo>
                  <a:pt x="1200" y="1059"/>
                </a:lnTo>
                <a:lnTo>
                  <a:pt x="1170" y="1082"/>
                </a:lnTo>
                <a:lnTo>
                  <a:pt x="1128" y="1106"/>
                </a:lnTo>
                <a:lnTo>
                  <a:pt x="1094" y="1126"/>
                </a:lnTo>
                <a:lnTo>
                  <a:pt x="1050" y="1148"/>
                </a:lnTo>
                <a:lnTo>
                  <a:pt x="1000" y="1168"/>
                </a:lnTo>
                <a:lnTo>
                  <a:pt x="946" y="1186"/>
                </a:lnTo>
                <a:lnTo>
                  <a:pt x="889" y="1204"/>
                </a:lnTo>
                <a:lnTo>
                  <a:pt x="828" y="1220"/>
                </a:lnTo>
                <a:lnTo>
                  <a:pt x="781" y="1231"/>
                </a:lnTo>
                <a:lnTo>
                  <a:pt x="738" y="1241"/>
                </a:lnTo>
                <a:lnTo>
                  <a:pt x="686" y="1251"/>
                </a:lnTo>
                <a:lnTo>
                  <a:pt x="631" y="1260"/>
                </a:lnTo>
                <a:lnTo>
                  <a:pt x="581" y="1269"/>
                </a:lnTo>
                <a:lnTo>
                  <a:pt x="534" y="1279"/>
                </a:lnTo>
                <a:lnTo>
                  <a:pt x="483" y="1287"/>
                </a:lnTo>
                <a:lnTo>
                  <a:pt x="439" y="1294"/>
                </a:lnTo>
                <a:lnTo>
                  <a:pt x="382" y="1302"/>
                </a:lnTo>
                <a:lnTo>
                  <a:pt x="303" y="1311"/>
                </a:lnTo>
                <a:lnTo>
                  <a:pt x="253" y="1318"/>
                </a:lnTo>
                <a:lnTo>
                  <a:pt x="207" y="1324"/>
                </a:lnTo>
                <a:lnTo>
                  <a:pt x="169" y="1328"/>
                </a:lnTo>
                <a:lnTo>
                  <a:pt x="105" y="1336"/>
                </a:lnTo>
                <a:lnTo>
                  <a:pt x="36" y="1345"/>
                </a:lnTo>
                <a:lnTo>
                  <a:pt x="0" y="1364"/>
                </a:lnTo>
                <a:lnTo>
                  <a:pt x="4445" y="1365"/>
                </a:lnTo>
                <a:lnTo>
                  <a:pt x="4440" y="1350"/>
                </a:lnTo>
                <a:lnTo>
                  <a:pt x="4378" y="1342"/>
                </a:lnTo>
                <a:lnTo>
                  <a:pt x="4308" y="1336"/>
                </a:lnTo>
                <a:lnTo>
                  <a:pt x="4263" y="1330"/>
                </a:lnTo>
                <a:lnTo>
                  <a:pt x="4182" y="1318"/>
                </a:lnTo>
                <a:lnTo>
                  <a:pt x="4221" y="1324"/>
                </a:lnTo>
                <a:lnTo>
                  <a:pt x="4136" y="1311"/>
                </a:lnTo>
                <a:lnTo>
                  <a:pt x="4087" y="1303"/>
                </a:lnTo>
                <a:lnTo>
                  <a:pt x="4007" y="1289"/>
                </a:lnTo>
                <a:lnTo>
                  <a:pt x="3934" y="1276"/>
                </a:lnTo>
                <a:lnTo>
                  <a:pt x="3871" y="1264"/>
                </a:lnTo>
                <a:lnTo>
                  <a:pt x="3815" y="1251"/>
                </a:lnTo>
                <a:lnTo>
                  <a:pt x="3749" y="1237"/>
                </a:lnTo>
                <a:lnTo>
                  <a:pt x="3693" y="1223"/>
                </a:lnTo>
                <a:lnTo>
                  <a:pt x="3621" y="1202"/>
                </a:lnTo>
                <a:lnTo>
                  <a:pt x="3590" y="1191"/>
                </a:lnTo>
                <a:lnTo>
                  <a:pt x="3589" y="1191"/>
                </a:lnTo>
                <a:lnTo>
                  <a:pt x="3565" y="1183"/>
                </a:lnTo>
                <a:lnTo>
                  <a:pt x="3530" y="1169"/>
                </a:lnTo>
                <a:lnTo>
                  <a:pt x="3484" y="1151"/>
                </a:lnTo>
                <a:lnTo>
                  <a:pt x="3444" y="1131"/>
                </a:lnTo>
                <a:lnTo>
                  <a:pt x="3416" y="1115"/>
                </a:lnTo>
                <a:lnTo>
                  <a:pt x="3383" y="1095"/>
                </a:lnTo>
                <a:lnTo>
                  <a:pt x="3345" y="1068"/>
                </a:lnTo>
                <a:lnTo>
                  <a:pt x="3305" y="1040"/>
                </a:lnTo>
                <a:lnTo>
                  <a:pt x="3270" y="1013"/>
                </a:lnTo>
                <a:lnTo>
                  <a:pt x="3241" y="989"/>
                </a:lnTo>
                <a:lnTo>
                  <a:pt x="3214" y="962"/>
                </a:lnTo>
                <a:lnTo>
                  <a:pt x="3192" y="938"/>
                </a:lnTo>
                <a:lnTo>
                  <a:pt x="3172" y="916"/>
                </a:lnTo>
                <a:lnTo>
                  <a:pt x="3156" y="898"/>
                </a:lnTo>
                <a:lnTo>
                  <a:pt x="3140" y="877"/>
                </a:lnTo>
                <a:lnTo>
                  <a:pt x="3120" y="851"/>
                </a:lnTo>
                <a:lnTo>
                  <a:pt x="3102" y="826"/>
                </a:lnTo>
                <a:lnTo>
                  <a:pt x="3090" y="808"/>
                </a:lnTo>
                <a:lnTo>
                  <a:pt x="3074" y="787"/>
                </a:lnTo>
                <a:lnTo>
                  <a:pt x="3062" y="767"/>
                </a:lnTo>
                <a:lnTo>
                  <a:pt x="3048" y="748"/>
                </a:lnTo>
                <a:lnTo>
                  <a:pt x="3031" y="723"/>
                </a:lnTo>
                <a:lnTo>
                  <a:pt x="3013" y="698"/>
                </a:lnTo>
                <a:lnTo>
                  <a:pt x="2989" y="667"/>
                </a:lnTo>
                <a:lnTo>
                  <a:pt x="2968" y="638"/>
                </a:lnTo>
                <a:lnTo>
                  <a:pt x="2942" y="602"/>
                </a:lnTo>
                <a:lnTo>
                  <a:pt x="2926" y="580"/>
                </a:lnTo>
                <a:lnTo>
                  <a:pt x="2915" y="563"/>
                </a:lnTo>
                <a:lnTo>
                  <a:pt x="2888" y="528"/>
                </a:lnTo>
                <a:lnTo>
                  <a:pt x="2870" y="502"/>
                </a:lnTo>
                <a:lnTo>
                  <a:pt x="2840" y="463"/>
                </a:lnTo>
                <a:lnTo>
                  <a:pt x="2813" y="427"/>
                </a:lnTo>
                <a:lnTo>
                  <a:pt x="2790" y="397"/>
                </a:lnTo>
                <a:lnTo>
                  <a:pt x="2769" y="371"/>
                </a:lnTo>
                <a:lnTo>
                  <a:pt x="2747" y="344"/>
                </a:lnTo>
                <a:lnTo>
                  <a:pt x="2724" y="316"/>
                </a:lnTo>
                <a:lnTo>
                  <a:pt x="2705" y="293"/>
                </a:lnTo>
                <a:lnTo>
                  <a:pt x="2688" y="274"/>
                </a:lnTo>
                <a:lnTo>
                  <a:pt x="2670" y="254"/>
                </a:lnTo>
                <a:lnTo>
                  <a:pt x="2646" y="226"/>
                </a:lnTo>
                <a:lnTo>
                  <a:pt x="2630" y="208"/>
                </a:lnTo>
                <a:lnTo>
                  <a:pt x="2609" y="184"/>
                </a:lnTo>
                <a:lnTo>
                  <a:pt x="2584" y="158"/>
                </a:lnTo>
                <a:lnTo>
                  <a:pt x="2567" y="140"/>
                </a:lnTo>
                <a:lnTo>
                  <a:pt x="2527" y="109"/>
                </a:lnTo>
                <a:lnTo>
                  <a:pt x="2527" y="107"/>
                </a:lnTo>
                <a:lnTo>
                  <a:pt x="2521" y="103"/>
                </a:lnTo>
                <a:lnTo>
                  <a:pt x="2514" y="98"/>
                </a:lnTo>
                <a:lnTo>
                  <a:pt x="2558" y="131"/>
                </a:lnTo>
                <a:lnTo>
                  <a:pt x="2543" y="119"/>
                </a:lnTo>
                <a:lnTo>
                  <a:pt x="2533" y="112"/>
                </a:lnTo>
                <a:lnTo>
                  <a:pt x="2512" y="98"/>
                </a:lnTo>
                <a:lnTo>
                  <a:pt x="2483" y="79"/>
                </a:lnTo>
                <a:lnTo>
                  <a:pt x="2450" y="58"/>
                </a:lnTo>
                <a:lnTo>
                  <a:pt x="2405" y="35"/>
                </a:lnTo>
                <a:lnTo>
                  <a:pt x="2376" y="22"/>
                </a:lnTo>
                <a:lnTo>
                  <a:pt x="2344" y="12"/>
                </a:lnTo>
                <a:lnTo>
                  <a:pt x="2305" y="5"/>
                </a:lnTo>
                <a:lnTo>
                  <a:pt x="2263" y="0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80" name="Line 1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025758" y="3096773"/>
            <a:ext cx="760412" cy="7638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81" name="Line 1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4492608" y="3096773"/>
            <a:ext cx="1189247" cy="36523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82" name="Rectangle 1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681855" y="2659923"/>
            <a:ext cx="2081213" cy="817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68034" tIns="33420" rIns="68034" bIns="3342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5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distribution</a:t>
            </a:r>
          </a:p>
          <a:p>
            <a:pPr>
              <a:lnSpc>
                <a:spcPct val="90000"/>
              </a:lnSpc>
            </a:pP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 degrees</a:t>
            </a:r>
          </a:p>
          <a:p>
            <a:pPr>
              <a:lnSpc>
                <a:spcPct val="90000"/>
              </a:lnSpc>
            </a:pP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freedom)</a:t>
            </a:r>
          </a:p>
        </p:txBody>
      </p:sp>
      <p:sp>
        <p:nvSpPr>
          <p:cNvPr id="88083" name="Rectangle 1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52638" y="3945502"/>
            <a:ext cx="2063750" cy="817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68034" tIns="33420" rIns="68034" bIns="3342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5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distribution</a:t>
            </a:r>
          </a:p>
          <a:p>
            <a:pPr>
              <a:lnSpc>
                <a:spcPct val="90000"/>
              </a:lnSpc>
            </a:pP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 degrees</a:t>
            </a:r>
          </a:p>
          <a:p>
            <a:pPr>
              <a:lnSpc>
                <a:spcPct val="90000"/>
              </a:lnSpc>
            </a:pP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freedom)</a:t>
            </a:r>
          </a:p>
        </p:txBody>
      </p:sp>
      <p:sp>
        <p:nvSpPr>
          <p:cNvPr id="88084" name="Line 2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5433995" y="4376288"/>
            <a:ext cx="484188" cy="15158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71" name="Line 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224320" y="5300118"/>
            <a:ext cx="0" cy="18500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85" name="Text Box 2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108543" y="5483930"/>
            <a:ext cx="31290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88086" name="Text Box 22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819964" y="5119888"/>
            <a:ext cx="492443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5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1805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5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grpSp>
        <p:nvGrpSpPr>
          <p:cNvPr id="88094" name="Group 30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611170" y="5315634"/>
            <a:ext cx="7132639" cy="34614"/>
            <a:chOff x="480" y="3172"/>
            <a:chExt cx="4493" cy="29"/>
          </a:xfrm>
        </p:grpSpPr>
        <p:sp>
          <p:nvSpPr>
            <p:cNvPr id="88078" name="Line 14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86" y="3201"/>
              <a:ext cx="448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79" name="Freeform 15"/>
            <p:cNvSpPr>
              <a:spLocks/>
            </p:cNvSpPr>
            <p:nvPr>
              <p:custDataLst>
                <p:tags r:id="rId17"/>
              </p:custDataLst>
            </p:nvPr>
          </p:nvSpPr>
          <p:spPr bwMode="auto">
            <a:xfrm>
              <a:off x="480" y="3172"/>
              <a:ext cx="448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84" y="2"/>
                </a:cxn>
              </a:cxnLst>
              <a:rect l="0" t="0" r="r" b="b"/>
              <a:pathLst>
                <a:path w="4484" h="2">
                  <a:moveTo>
                    <a:pt x="0" y="0"/>
                  </a:moveTo>
                  <a:lnTo>
                    <a:pt x="4484" y="2"/>
                  </a:lnTo>
                </a:path>
              </a:pathLst>
            </a:custGeom>
            <a:noFill/>
            <a:ln w="76200" cmpd="sng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" name="Rectangle 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29626" y="1086604"/>
            <a:ext cx="7772400" cy="4547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i="1" dirty="0">
                <a:latin typeface="+mn-lt"/>
                <a:cs typeface="Arial" panose="020B0604020202020204" pitchFamily="34" charset="0"/>
              </a:rPr>
              <a:t>t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  Distribution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0834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62655" y="1055984"/>
            <a:ext cx="7772400" cy="4547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i="1" dirty="0">
                <a:latin typeface="+mn-lt"/>
                <a:cs typeface="Arial" panose="020B0604020202020204" pitchFamily="34" charset="0"/>
              </a:rPr>
              <a:t>t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  Distribution</a:t>
            </a:r>
          </a:p>
        </p:txBody>
      </p:sp>
      <p:grpSp>
        <p:nvGrpSpPr>
          <p:cNvPr id="56" name="Group 55"/>
          <p:cNvGrpSpPr/>
          <p:nvPr>
            <p:custDataLst>
              <p:tags r:id="rId3"/>
            </p:custDataLst>
          </p:nvPr>
        </p:nvGrpSpPr>
        <p:grpSpPr>
          <a:xfrm>
            <a:off x="787998" y="1859261"/>
            <a:ext cx="7772400" cy="2862895"/>
            <a:chOff x="1048065" y="1341192"/>
            <a:chExt cx="10337562" cy="3807750"/>
          </a:xfrm>
        </p:grpSpPr>
        <p:sp>
          <p:nvSpPr>
            <p:cNvPr id="55" name="Rectangle 54"/>
            <p:cNvSpPr/>
            <p:nvPr>
              <p:custDataLst>
                <p:tags r:id="rId6"/>
              </p:custDataLst>
            </p:nvPr>
          </p:nvSpPr>
          <p:spPr>
            <a:xfrm>
              <a:off x="1048065" y="1341192"/>
              <a:ext cx="10337562" cy="380775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17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562492" y="1494645"/>
              <a:ext cx="992342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 b="1">
                  <a:latin typeface="+mn-lt"/>
                  <a:cs typeface="Arial" pitchFamily="34" charset="0"/>
                </a:rPr>
                <a:t>Degrees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4" name="Rectangle 174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842361" y="1494645"/>
              <a:ext cx="2176738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 b="1">
                  <a:latin typeface="+mn-lt"/>
                  <a:cs typeface="Arial" pitchFamily="34" charset="0"/>
                </a:rPr>
                <a:t>Area in Upper Tail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5" name="Rectangle 17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300675" y="1959782"/>
              <a:ext cx="1408092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 b="1">
                  <a:latin typeface="+mn-lt"/>
                  <a:cs typeface="Arial" pitchFamily="34" charset="0"/>
                </a:rPr>
                <a:t>of Freedom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6" name="Rectangle 176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790053" y="1959782"/>
              <a:ext cx="377373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 b="1">
                  <a:latin typeface="+mn-lt"/>
                  <a:cs typeface="Arial" pitchFamily="34" charset="0"/>
                </a:rPr>
                <a:t>.20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7" name="Rectangle 177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168815" y="1959782"/>
              <a:ext cx="377373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 b="1">
                  <a:latin typeface="+mn-lt"/>
                  <a:cs typeface="Arial" pitchFamily="34" charset="0"/>
                </a:rPr>
                <a:t>.10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8" name="Rectangle 178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545468" y="1959782"/>
              <a:ext cx="377373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 b="1">
                  <a:latin typeface="+mn-lt"/>
                  <a:cs typeface="Arial" pitchFamily="34" charset="0"/>
                </a:rPr>
                <a:t>.05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9" name="Rectangle 179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805991" y="1959782"/>
              <a:ext cx="526617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 b="1">
                  <a:latin typeface="+mn-lt"/>
                  <a:cs typeface="Arial" pitchFamily="34" charset="0"/>
                </a:rPr>
                <a:t>.025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10" name="Rectangle 180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9298772" y="1959782"/>
              <a:ext cx="377373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 b="1">
                  <a:latin typeface="+mn-lt"/>
                  <a:cs typeface="Arial" pitchFamily="34" charset="0"/>
                </a:rPr>
                <a:t>.01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11" name="Rectangle 181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0559296" y="1959782"/>
              <a:ext cx="526617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 b="1">
                  <a:latin typeface="+mn-lt"/>
                  <a:cs typeface="Arial" pitchFamily="34" charset="0"/>
                </a:rPr>
                <a:t>.005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12" name="Rectangle 182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238149" y="2424920"/>
              <a:ext cx="78887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 b="1">
                  <a:latin typeface="+mn-lt"/>
                  <a:cs typeface="Arial" pitchFamily="34" charset="0"/>
                </a:rPr>
                <a:t>.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13" name="Rectangle 183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994859" y="2424920"/>
              <a:ext cx="78887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 b="1">
                  <a:latin typeface="+mn-lt"/>
                  <a:cs typeface="Arial" pitchFamily="34" charset="0"/>
                </a:rPr>
                <a:t>.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14" name="Rectangle 184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373624" y="2424920"/>
              <a:ext cx="78887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 b="1">
                  <a:latin typeface="+mn-lt"/>
                  <a:cs typeface="Arial" pitchFamily="34" charset="0"/>
                </a:rPr>
                <a:t>.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15" name="Rectangle 18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750276" y="2424920"/>
              <a:ext cx="78887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 b="1">
                  <a:latin typeface="+mn-lt"/>
                  <a:cs typeface="Arial" pitchFamily="34" charset="0"/>
                </a:rPr>
                <a:t>.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16" name="Rectangle 18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8126929" y="2424920"/>
              <a:ext cx="78887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 b="1">
                  <a:latin typeface="+mn-lt"/>
                  <a:cs typeface="Arial" pitchFamily="34" charset="0"/>
                </a:rPr>
                <a:t>.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17" name="Rectangle 187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9505693" y="2424920"/>
              <a:ext cx="78887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 b="1">
                  <a:latin typeface="+mn-lt"/>
                  <a:cs typeface="Arial" pitchFamily="34" charset="0"/>
                </a:rPr>
                <a:t>.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18" name="Rectangle 188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0882345" y="2424920"/>
              <a:ext cx="78887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 b="1">
                  <a:latin typeface="+mn-lt"/>
                  <a:cs typeface="Arial" pitchFamily="34" charset="0"/>
                </a:rPr>
                <a:t>.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19" name="Rectangle 189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090349" y="2866244"/>
              <a:ext cx="29848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 b="1">
                  <a:latin typeface="+mn-lt"/>
                  <a:cs typeface="Arial" pitchFamily="34" charset="0"/>
                </a:rPr>
                <a:t>50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20" name="Rectangle 190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673923" y="2888469"/>
              <a:ext cx="522353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.849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21" name="Rectangle 191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961894" y="2888469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1.299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22" name="Rectangle 192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6340659" y="2888469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1.676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23" name="Rectangle 193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717311" y="2888469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2.009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24" name="Rectangle 194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9093964" y="2888469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2.403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25" name="Rectangle 195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10472728" y="2888469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2.678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26" name="Rectangle 196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090349" y="3309157"/>
              <a:ext cx="29848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 b="1">
                  <a:latin typeface="+mn-lt"/>
                  <a:cs typeface="Arial" pitchFamily="34" charset="0"/>
                </a:rPr>
                <a:t>60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27" name="Rectangle 197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673923" y="3331382"/>
              <a:ext cx="522353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.848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28" name="Rectangle 198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961894" y="3331382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1.296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29" name="Rectangle 199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6340659" y="3331382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1.671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30" name="Rectangle 200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7717311" y="3331382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2.000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31" name="Rectangle 201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9093964" y="3331382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2.390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32" name="Rectangle 202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10472728" y="3331382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2.660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33" name="Rectangle 203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090349" y="3752070"/>
              <a:ext cx="29848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 b="1">
                  <a:latin typeface="+mn-lt"/>
                  <a:cs typeface="Arial" pitchFamily="34" charset="0"/>
                </a:rPr>
                <a:t>80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34" name="Rectangle 204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3673923" y="3774295"/>
              <a:ext cx="522353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.846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35" name="Rectangle 205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4961894" y="3774295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1.292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36" name="Rectangle 206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6340659" y="3774295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1.664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37" name="Rectangle 207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7717311" y="3774295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1.990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38" name="Rectangle 208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9093964" y="3774295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2.374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39" name="Rectangle 209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10472728" y="3774295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2.639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40" name="Rectangle 210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974221" y="4194983"/>
              <a:ext cx="447731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 b="1">
                  <a:latin typeface="+mn-lt"/>
                  <a:cs typeface="Arial" pitchFamily="34" charset="0"/>
                </a:rPr>
                <a:t>100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41" name="Rectangle 211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673923" y="4217207"/>
              <a:ext cx="522353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.845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42" name="Rectangle 212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4961894" y="4217207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1.290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43" name="Rectangle 213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6340659" y="4217207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1.660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44" name="Rectangle 214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7717311" y="4217207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1.984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45" name="Rectangle 215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9093964" y="4217207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2.364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46" name="Rectangle 216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0472728" y="4217207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2.626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47" name="Rectangle 217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3673923" y="4660120"/>
              <a:ext cx="522353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.842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48" name="Rectangle 218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961894" y="4660120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1.282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49" name="Rectangle 219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6340659" y="4660120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1.645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50" name="Rectangle 220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7717311" y="4660120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1.960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51" name="Rectangle 221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9093964" y="4660120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2.326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52" name="Rectangle 222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10472728" y="4660120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2.576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>
                  <p:custDataLst>
                    <p:tags r:id="rId57"/>
                  </p:custDataLst>
                </p:nvPr>
              </p:nvSpPr>
              <p:spPr>
                <a:xfrm>
                  <a:off x="1972976" y="4563937"/>
                  <a:ext cx="631514" cy="553651"/>
                </a:xfrm>
                <a:prstGeom prst="rect">
                  <a:avLst/>
                </a:prstGeom>
                <a:noFill/>
                <a:effectLst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105" i="1">
                            <a:latin typeface="Cambria Math"/>
                            <a:ea typeface="Cambria Math"/>
                          </a:rPr>
                          <m:t>∞</m:t>
                        </m:r>
                      </m:oMath>
                    </m:oMathPara>
                  </a14:m>
                  <a:endParaRPr lang="en-US" sz="2105" dirty="0"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59"/>
                  </p:custDataLst>
                </p:nvPr>
              </p:nvSpPr>
              <p:spPr>
                <a:xfrm>
                  <a:off x="1972976" y="4563937"/>
                  <a:ext cx="631514" cy="553651"/>
                </a:xfrm>
                <a:prstGeom prst="rect">
                  <a:avLst/>
                </a:prstGeom>
                <a:blipFill>
                  <a:blip r:embed="rId60"/>
                  <a:stretch>
                    <a:fillRect/>
                  </a:stretch>
                </a:blipFill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7" name="Straight Connector 56"/>
            <p:cNvCxnSpPr/>
            <p:nvPr/>
          </p:nvCxnSpPr>
          <p:spPr>
            <a:xfrm>
              <a:off x="1300675" y="2424920"/>
              <a:ext cx="983569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513282" y="1897685"/>
              <a:ext cx="761484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 2">
            <a:extLst>
              <a:ext uri="{FF2B5EF4-FFF2-40B4-BE49-F238E27FC236}">
                <a16:creationId xmlns:a16="http://schemas.microsoft.com/office/drawing/2014/main" id="{3D3802E7-CE9D-446D-8B01-E4D1CB95AD8A}"/>
              </a:ext>
            </a:extLst>
          </p:cNvPr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2665" y="4799215"/>
            <a:ext cx="7375525" cy="82724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For more than 100 degrees of freedom, the standard normal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z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value provides a good approximation to the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value.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5">
                <a:extLst>
                  <a:ext uri="{FF2B5EF4-FFF2-40B4-BE49-F238E27FC236}">
                    <a16:creationId xmlns:a16="http://schemas.microsoft.com/office/drawing/2014/main" id="{75E53AF7-1EC8-4DDC-BD29-F3C71E41AF70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712665" y="5501032"/>
                <a:ext cx="7375525" cy="787761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anchor="ctr"/>
              <a:lstStyle/>
              <a:p>
                <a:pPr marL="257827" indent="-257827">
                  <a:buFont typeface="Arial" panose="020B0604020202020204" pitchFamily="34" charset="0"/>
                  <a:buChar char="•"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The standard normal 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z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values can be found in the infinite degrees (</a:t>
                </a:r>
                <a14:m>
                  <m:oMath xmlns:m="http://schemas.openxmlformats.org/officeDocument/2006/math">
                    <m:r>
                      <a:rPr lang="en-US" sz="1805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) row of the 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t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distribution table.</a:t>
                </a:r>
              </a:p>
            </p:txBody>
          </p:sp>
        </mc:Choice>
        <mc:Fallback xmlns="">
          <p:sp>
            <p:nvSpPr>
              <p:cNvPr id="61" name="Rectangle 5">
                <a:extLst>
                  <a:ext uri="{FF2B5EF4-FFF2-40B4-BE49-F238E27FC236}">
                    <a16:creationId xmlns:a16="http://schemas.microsoft.com/office/drawing/2014/main" id="{75E53AF7-1EC8-4DDC-BD29-F3C71E41AF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712665" y="5501032"/>
                <a:ext cx="7375525" cy="787761"/>
              </a:xfrm>
              <a:prstGeom prst="rect">
                <a:avLst/>
              </a:prstGeom>
              <a:blipFill>
                <a:blip r:embed="rId62"/>
                <a:stretch>
                  <a:fillRect l="-329" r="-905" b="-746"/>
                </a:stretch>
              </a:blipFill>
              <a:ln w="63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240139008"/>
      </p:ext>
    </p:extLst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711200" y="1777114"/>
            <a:ext cx="5276850" cy="458334"/>
          </a:xfrm>
          <a:noFill/>
          <a:ln/>
        </p:spPr>
        <p:txBody>
          <a:bodyPr/>
          <a:lstStyle/>
          <a:p>
            <a:pPr marL="260214" indent="-260214"/>
            <a:r>
              <a:rPr lang="en-US" dirty="0"/>
              <a:t>Interval Estimate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90" name="Rectangle 6"/>
              <p:cNvSpPr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1854639" y="2780291"/>
                <a:ext cx="5633563" cy="22327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lnSpc>
                    <a:spcPct val="90000"/>
                  </a:lnSpc>
                  <a:spcBef>
                    <a:spcPct val="20000"/>
                  </a:spcBef>
                  <a:buClr>
                    <a:srgbClr val="66FFFF"/>
                  </a:buClr>
                  <a:buSzPct val="75000"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where:    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sz="1805" i="1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= the sample mean</a:t>
                </a:r>
              </a:p>
              <a:p>
                <a:pPr algn="l">
                  <a:lnSpc>
                    <a:spcPct val="90000"/>
                  </a:lnSpc>
                  <a:spcBef>
                    <a:spcPct val="20000"/>
                  </a:spcBef>
                  <a:buClr>
                    <a:srgbClr val="66FFFF"/>
                  </a:buClr>
                  <a:buSzPct val="75000"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	  1 - </a:t>
                </a:r>
                <a:r>
                  <a:rPr lang="en-US" sz="1805" i="1" dirty="0">
                    <a:solidFill>
                      <a:srgbClr val="000000"/>
                    </a:solidFill>
                    <a:latin typeface="Symbol" panose="05050102010706020507" pitchFamily="18" charset="2"/>
                    <a:cs typeface="Arial" panose="020B0604020202020204" pitchFamily="34" charset="0"/>
                  </a:rPr>
                  <a:t>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 = the confidence coefficient</a:t>
                </a:r>
              </a:p>
              <a:p>
                <a:pPr algn="l">
                  <a:lnSpc>
                    <a:spcPct val="90000"/>
                  </a:lnSpc>
                  <a:spcBef>
                    <a:spcPct val="20000"/>
                  </a:spcBef>
                  <a:buClr>
                    <a:srgbClr val="66FFFF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        	    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t</a:t>
                </a:r>
                <a:r>
                  <a:rPr lang="en-US" sz="1805" i="1" baseline="-25000" dirty="0">
                    <a:solidFill>
                      <a:srgbClr val="000000"/>
                    </a:solidFill>
                    <a:latin typeface="Symbol" panose="05050102010706020507" pitchFamily="18" charset="2"/>
                    <a:cs typeface="Arial" panose="020B0604020202020204" pitchFamily="34" charset="0"/>
                  </a:rPr>
                  <a:t></a:t>
                </a:r>
                <a:r>
                  <a:rPr lang="en-US" sz="1805" i="1" baseline="-250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/2   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= the 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t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 value providing an area of </a:t>
                </a:r>
                <a:r>
                  <a:rPr lang="en-US" sz="1805" i="1" dirty="0">
                    <a:solidFill>
                      <a:srgbClr val="000000"/>
                    </a:solidFill>
                    <a:latin typeface="Symbol" panose="05050102010706020507" pitchFamily="18" charset="2"/>
                    <a:cs typeface="Arial" panose="020B0604020202020204" pitchFamily="34" charset="0"/>
                  </a:rPr>
                  <a:t>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/2</a:t>
                </a:r>
              </a:p>
              <a:p>
                <a:pPr algn="l">
                  <a:lnSpc>
                    <a:spcPct val="90000"/>
                  </a:lnSpc>
                  <a:spcBef>
                    <a:spcPct val="20000"/>
                  </a:spcBef>
                  <a:buClr>
                    <a:srgbClr val="66FFFF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	               in the upper tail of a 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t 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distribution</a:t>
                </a:r>
              </a:p>
              <a:p>
                <a:pPr algn="l">
                  <a:lnSpc>
                    <a:spcPct val="90000"/>
                  </a:lnSpc>
                  <a:spcBef>
                    <a:spcPct val="20000"/>
                  </a:spcBef>
                  <a:buClr>
                    <a:srgbClr val="66FFFF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	               with 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n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- 1 degrees of freedom</a:t>
                </a:r>
              </a:p>
              <a:p>
                <a:pPr algn="l">
                  <a:lnSpc>
                    <a:spcPct val="90000"/>
                  </a:lnSpc>
                  <a:spcBef>
                    <a:spcPct val="20000"/>
                  </a:spcBef>
                  <a:buClr>
                    <a:srgbClr val="66FFFF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	        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s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 = the sample standard deviation</a:t>
                </a:r>
              </a:p>
              <a:p>
                <a:pPr algn="l">
                  <a:lnSpc>
                    <a:spcPct val="90000"/>
                  </a:lnSpc>
                  <a:spcBef>
                    <a:spcPct val="20000"/>
                  </a:spcBef>
                  <a:buClr>
                    <a:srgbClr val="66FFFF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                        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n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 = the sample size</a:t>
                </a:r>
                <a:endParaRPr lang="en-US" dirty="0">
                  <a:solidFill>
                    <a:srgbClr val="000000"/>
                  </a:solidFill>
                  <a:effectLst/>
                  <a:latin typeface="+mn-l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390" name="Rectangle 6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1854639" y="2780291"/>
                <a:ext cx="5633563" cy="2232742"/>
              </a:xfrm>
              <a:prstGeom prst="rect">
                <a:avLst/>
              </a:prstGeom>
              <a:blipFill>
                <a:blip r:embed="rId9"/>
                <a:stretch>
                  <a:fillRect l="-866" t="-820" b="-3005"/>
                </a:stretch>
              </a:blip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394" name="Rectangle 1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60391" y="1097636"/>
            <a:ext cx="7772400" cy="5256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Interval Estimate of a Population Mean:  </a:t>
            </a:r>
            <a:r>
              <a:rPr lang="en-US" sz="2400" b="1" i="1" dirty="0"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  Unknown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>
                <p:custDataLst>
                  <p:tags r:id="rId5"/>
                </p:custDataLst>
              </p:nvPr>
            </p:nvSpPr>
            <p:spPr>
              <a:xfrm>
                <a:off x="3902514" y="1995035"/>
                <a:ext cx="1367426" cy="619785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acc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± </m:t>
                          </m:r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/2</m:t>
                          </m:r>
                        </m:sub>
                      </m:sSub>
                      <m:f>
                        <m:f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𝑠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0"/>
                </p:custDataLst>
              </p:nvPr>
            </p:nvSpPr>
            <p:spPr>
              <a:xfrm>
                <a:off x="3902514" y="1995035"/>
                <a:ext cx="1367426" cy="61978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2784596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020763" y="2101966"/>
            <a:ext cx="7437437" cy="1128802"/>
          </a:xfrm>
          <a:noFill/>
          <a:ln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A reporter for a student newspaper is writing an article on the cost of off-campus housing.  A sample of 16 one-bedroom apartments within a half-mile of campus resulted in a sample mean of $750 per month and a sample standard deviation of $55.</a:t>
            </a:r>
          </a:p>
        </p:txBody>
      </p:sp>
      <p:sp>
        <p:nvSpPr>
          <p:cNvPr id="18006" name="Rectangle 59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11200" y="1731956"/>
            <a:ext cx="5276850" cy="458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60214" indent="-260214">
              <a:spcBef>
                <a:spcPct val="20000"/>
              </a:spcBef>
              <a:buSzPct val="101000"/>
              <a:buFont typeface="Arial" panose="020B0604020202020204" pitchFamily="34" charset="0"/>
              <a:buChar char="•"/>
            </a:pPr>
            <a:r>
              <a:rPr lang="en-US" sz="21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 Apartment Rents</a:t>
            </a:r>
          </a:p>
        </p:txBody>
      </p:sp>
      <p:sp>
        <p:nvSpPr>
          <p:cNvPr id="18008" name="Rectangle 60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27112" y="3368309"/>
            <a:ext cx="7431088" cy="1037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>
              <a:spcBef>
                <a:spcPct val="20000"/>
              </a:spcBef>
              <a:buSzPct val="75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Let us provide a 95% confidence interval estimate of the mean rent per month for the population of one-bedroom apartments within a half-mile of campus. We will assume this population to be normally distributed.</a:t>
            </a:r>
          </a:p>
        </p:txBody>
      </p:sp>
      <p:sp>
        <p:nvSpPr>
          <p:cNvPr id="7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95560" y="1070657"/>
            <a:ext cx="7772400" cy="5256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Interval Estimate of a Population Mean:  </a:t>
            </a:r>
            <a:r>
              <a:rPr lang="en-US" sz="2400" b="1" i="1" dirty="0"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  Unknown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2374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713017" y="1764072"/>
            <a:ext cx="7939087" cy="426107"/>
          </a:xfrm>
          <a:noFill/>
          <a:ln/>
        </p:spPr>
        <p:txBody>
          <a:bodyPr>
            <a:normAutofit/>
          </a:bodyPr>
          <a:lstStyle/>
          <a:p>
            <a:pPr marL="260214" indent="-260214"/>
            <a:r>
              <a:rPr lang="en-US" sz="1800" dirty="0"/>
              <a:t>At 95% confidence, </a:t>
            </a:r>
            <a:r>
              <a:rPr lang="en-US" sz="1800" i="1" dirty="0">
                <a:latin typeface="Symbol" panose="05050102010706020507" pitchFamily="18" charset="2"/>
              </a:rPr>
              <a:t></a:t>
            </a:r>
            <a:r>
              <a:rPr lang="en-US" sz="1800" dirty="0"/>
              <a:t> = .05, and </a:t>
            </a:r>
            <a:r>
              <a:rPr lang="en-US" sz="1800" i="1" dirty="0">
                <a:latin typeface="Symbol" panose="05050102010706020507" pitchFamily="18" charset="2"/>
              </a:rPr>
              <a:t></a:t>
            </a:r>
            <a:r>
              <a:rPr lang="en-US" sz="1800" dirty="0"/>
              <a:t>/2 = .025.</a:t>
            </a:r>
          </a:p>
        </p:txBody>
      </p:sp>
      <p:sp>
        <p:nvSpPr>
          <p:cNvPr id="61" name="Rectangle 60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26212" y="2016432"/>
            <a:ext cx="5793025" cy="458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</a:t>
            </a:r>
            <a:r>
              <a:rPr lang="en-US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.025</a:t>
            </a: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is based on </a:t>
            </a:r>
            <a:r>
              <a:rPr lang="en-US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- 1 = 16 - 1 = 15 degrees of freedom.</a:t>
            </a:r>
            <a:endParaRPr lang="en-US" dirty="0">
              <a:solidFill>
                <a:srgbClr val="000000"/>
              </a:solidFill>
              <a:effectLst/>
              <a:latin typeface="+mn-lt"/>
              <a:cs typeface="Arial" panose="020B0604020202020204" pitchFamily="34" charset="0"/>
            </a:endParaRPr>
          </a:p>
        </p:txBody>
      </p:sp>
      <p:sp>
        <p:nvSpPr>
          <p:cNvPr id="62" name="Rectangle 1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6854" y="1018791"/>
            <a:ext cx="7772400" cy="5256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Interval Estimate of a Population Mean:  </a:t>
            </a:r>
            <a:r>
              <a:rPr lang="en-US" sz="2400" b="1" i="1" dirty="0"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  Unknown</a:t>
            </a:r>
          </a:p>
        </p:txBody>
      </p:sp>
      <p:grpSp>
        <p:nvGrpSpPr>
          <p:cNvPr id="2" name="Group 1"/>
          <p:cNvGrpSpPr/>
          <p:nvPr>
            <p:custDataLst>
              <p:tags r:id="rId5"/>
            </p:custDataLst>
          </p:nvPr>
        </p:nvGrpSpPr>
        <p:grpSpPr>
          <a:xfrm>
            <a:off x="787998" y="2509612"/>
            <a:ext cx="7772400" cy="2862895"/>
            <a:chOff x="1048065" y="2267967"/>
            <a:chExt cx="10337562" cy="3807750"/>
          </a:xfrm>
        </p:grpSpPr>
        <p:sp>
          <p:nvSpPr>
            <p:cNvPr id="56" name="Rectangle 55"/>
            <p:cNvSpPr/>
            <p:nvPr>
              <p:custDataLst>
                <p:tags r:id="rId6"/>
              </p:custDataLst>
            </p:nvPr>
          </p:nvSpPr>
          <p:spPr>
            <a:xfrm>
              <a:off x="1048065" y="2267967"/>
              <a:ext cx="10337562" cy="380775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17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562492" y="2421420"/>
              <a:ext cx="992342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 b="1">
                  <a:latin typeface="+mn-lt"/>
                  <a:cs typeface="Arial" pitchFamily="34" charset="0"/>
                </a:rPr>
                <a:t>Degrees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6" name="Rectangle 174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842361" y="2421420"/>
              <a:ext cx="2176738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 b="1">
                  <a:latin typeface="+mn-lt"/>
                  <a:cs typeface="Arial" pitchFamily="34" charset="0"/>
                </a:rPr>
                <a:t>Area in Upper Tail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7" name="Rectangle 17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300675" y="2886557"/>
              <a:ext cx="1408092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 b="1">
                  <a:latin typeface="+mn-lt"/>
                  <a:cs typeface="Arial" pitchFamily="34" charset="0"/>
                </a:rPr>
                <a:t>of Freedom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8" name="Rectangle 176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790053" y="2886557"/>
              <a:ext cx="377373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 b="1">
                  <a:latin typeface="+mn-lt"/>
                  <a:cs typeface="Arial" pitchFamily="34" charset="0"/>
                </a:rPr>
                <a:t>.20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9" name="Rectangle 177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168815" y="2886557"/>
              <a:ext cx="377373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 b="1">
                  <a:latin typeface="+mn-lt"/>
                  <a:cs typeface="Arial" pitchFamily="34" charset="0"/>
                </a:rPr>
                <a:t>.10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10" name="Rectangle 178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545468" y="2886557"/>
              <a:ext cx="377373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 b="1">
                  <a:latin typeface="+mn-lt"/>
                  <a:cs typeface="Arial" pitchFamily="34" charset="0"/>
                </a:rPr>
                <a:t>.05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11" name="Rectangle 179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805991" y="2886557"/>
              <a:ext cx="526617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 b="1">
                  <a:latin typeface="+mn-lt"/>
                  <a:cs typeface="Arial" pitchFamily="34" charset="0"/>
                </a:rPr>
                <a:t>.025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12" name="Rectangle 180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9298772" y="2886557"/>
              <a:ext cx="377373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 b="1">
                  <a:latin typeface="+mn-lt"/>
                  <a:cs typeface="Arial" pitchFamily="34" charset="0"/>
                </a:rPr>
                <a:t>.01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13" name="Rectangle 181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0559296" y="2886557"/>
              <a:ext cx="526617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 b="1">
                  <a:latin typeface="+mn-lt"/>
                  <a:cs typeface="Arial" pitchFamily="34" charset="0"/>
                </a:rPr>
                <a:t>.005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1300675" y="3351695"/>
              <a:ext cx="983569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513282" y="2824460"/>
              <a:ext cx="761484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182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867924" y="3483637"/>
              <a:ext cx="29848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 b="1">
                  <a:latin typeface="+mn-lt"/>
                  <a:cs typeface="Arial" pitchFamily="34" charset="0"/>
                </a:rPr>
                <a:t>15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64" name="Rectangle 183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698637" y="3505864"/>
              <a:ext cx="522353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.866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65" name="Rectangle 184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986609" y="3505864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1.341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66" name="Rectangle 18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365374" y="3505864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1.753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67" name="Rectangle 18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7742026" y="3505864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2.131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68" name="Rectangle 187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9118679" y="3505864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2.602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69" name="Rectangle 188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0497442" y="3505864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2.947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70" name="Rectangle 189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1867924" y="3924963"/>
              <a:ext cx="29848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 b="1">
                  <a:latin typeface="+mn-lt"/>
                  <a:cs typeface="Arial" pitchFamily="34" charset="0"/>
                </a:rPr>
                <a:t>16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71" name="Rectangle 190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698637" y="3947188"/>
              <a:ext cx="522353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.865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72" name="Rectangle 191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986609" y="3947188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1.337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73" name="Rectangle 192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6365374" y="3947188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1.746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74" name="Rectangle 193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742026" y="3947188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2.120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75" name="Rectangle 194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9118679" y="3947188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2.583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76" name="Rectangle 195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10497442" y="3947188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2.921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77" name="Rectangle 196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1867924" y="4367875"/>
              <a:ext cx="29848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 b="1">
                  <a:latin typeface="+mn-lt"/>
                  <a:cs typeface="Arial" pitchFamily="34" charset="0"/>
                </a:rPr>
                <a:t>17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78" name="Rectangle 197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698637" y="4390100"/>
              <a:ext cx="522353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.863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79" name="Rectangle 198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986609" y="4390100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1.333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80" name="Rectangle 199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6365374" y="4390100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1.740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81" name="Rectangle 200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7742026" y="4390100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2.110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82" name="Rectangle 201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9118679" y="4390100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2.567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83" name="Rectangle 202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10497442" y="4390100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2.898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84" name="Rectangle 203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1867924" y="4810787"/>
              <a:ext cx="29848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 b="1">
                  <a:latin typeface="+mn-lt"/>
                  <a:cs typeface="Arial" pitchFamily="34" charset="0"/>
                </a:rPr>
                <a:t>18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85" name="Rectangle 204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3698637" y="4833014"/>
              <a:ext cx="522353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.862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86" name="Rectangle 205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4986609" y="4833014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1.330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87" name="Rectangle 206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6365374" y="4833014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1.734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88" name="Rectangle 207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7742026" y="4833014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2.101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89" name="Rectangle 208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9118679" y="4833014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2.520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90" name="Rectangle 209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10497442" y="4833014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2.878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91" name="Rectangle 210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867924" y="5253700"/>
              <a:ext cx="29848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 b="1">
                  <a:latin typeface="+mn-lt"/>
                  <a:cs typeface="Arial" pitchFamily="34" charset="0"/>
                </a:rPr>
                <a:t>19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92" name="Rectangle 211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698637" y="5275925"/>
              <a:ext cx="522353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.861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93" name="Rectangle 212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4986609" y="5275925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1.328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94" name="Rectangle 213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6365374" y="5275925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1.729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95" name="Rectangle 214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7742026" y="5275925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2.093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96" name="Rectangle 215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9118679" y="5275925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2.539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97" name="Rectangle 216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0497442" y="5275925"/>
              <a:ext cx="671596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>
                  <a:latin typeface="+mn-lt"/>
                  <a:cs typeface="Arial" pitchFamily="34" charset="0"/>
                </a:rPr>
                <a:t>2.861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98" name="Rectangle 217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015724" y="5696613"/>
              <a:ext cx="78887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 b="1">
                  <a:latin typeface="+mn-lt"/>
                  <a:cs typeface="Arial" pitchFamily="34" charset="0"/>
                </a:rPr>
                <a:t>.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99" name="Rectangle 218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019574" y="5696613"/>
              <a:ext cx="78887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 b="1">
                  <a:latin typeface="+mn-lt"/>
                  <a:cs typeface="Arial" pitchFamily="34" charset="0"/>
                </a:rPr>
                <a:t>.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100" name="Rectangle 219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5398339" y="5696613"/>
              <a:ext cx="78887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 b="1">
                  <a:latin typeface="+mn-lt"/>
                  <a:cs typeface="Arial" pitchFamily="34" charset="0"/>
                </a:rPr>
                <a:t>.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101" name="Rectangle 220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6774991" y="5696613"/>
              <a:ext cx="78887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 b="1">
                  <a:latin typeface="+mn-lt"/>
                  <a:cs typeface="Arial" pitchFamily="34" charset="0"/>
                </a:rPr>
                <a:t>.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102" name="Rectangle 221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8151644" y="5696613"/>
              <a:ext cx="78887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 b="1">
                  <a:latin typeface="+mn-lt"/>
                  <a:cs typeface="Arial" pitchFamily="34" charset="0"/>
                </a:rPr>
                <a:t>.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103" name="Rectangle 222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9530407" y="5696613"/>
              <a:ext cx="78887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 b="1">
                  <a:latin typeface="+mn-lt"/>
                  <a:cs typeface="Arial" pitchFamily="34" charset="0"/>
                </a:rPr>
                <a:t>.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104" name="Rectangle 223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10907059" y="5696613"/>
              <a:ext cx="78887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729" b="1">
                  <a:latin typeface="+mn-lt"/>
                  <a:cs typeface="Arial" pitchFamily="34" charset="0"/>
                </a:rPr>
                <a:t>.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105" name="Arc 600"/>
            <p:cNvSpPr>
              <a:spLocks/>
            </p:cNvSpPr>
            <p:nvPr>
              <p:custDataLst>
                <p:tags r:id="rId58"/>
              </p:custDataLst>
            </p:nvPr>
          </p:nvSpPr>
          <p:spPr bwMode="auto">
            <a:xfrm rot="534373" flipV="1">
              <a:off x="2480610" y="2762842"/>
              <a:ext cx="5027705" cy="1358900"/>
            </a:xfrm>
            <a:custGeom>
              <a:avLst/>
              <a:gdLst>
                <a:gd name="G0" fmla="+- 3637 0 0"/>
                <a:gd name="G1" fmla="+- 21600 0 0"/>
                <a:gd name="G2" fmla="+- 21600 0 0"/>
                <a:gd name="T0" fmla="*/ 0 w 23422"/>
                <a:gd name="T1" fmla="*/ 308 h 21600"/>
                <a:gd name="T2" fmla="*/ 23422 w 23422"/>
                <a:gd name="T3" fmla="*/ 12933 h 21600"/>
                <a:gd name="T4" fmla="*/ 3637 w 23422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422" h="21600" fill="none" extrusionOk="0">
                  <a:moveTo>
                    <a:pt x="0" y="308"/>
                  </a:moveTo>
                  <a:cubicBezTo>
                    <a:pt x="1201" y="103"/>
                    <a:pt x="2418" y="-1"/>
                    <a:pt x="3637" y="0"/>
                  </a:cubicBezTo>
                  <a:cubicBezTo>
                    <a:pt x="12214" y="0"/>
                    <a:pt x="19980" y="5075"/>
                    <a:pt x="23421" y="12933"/>
                  </a:cubicBezTo>
                </a:path>
                <a:path w="23422" h="21600" stroke="0" extrusionOk="0">
                  <a:moveTo>
                    <a:pt x="0" y="308"/>
                  </a:moveTo>
                  <a:cubicBezTo>
                    <a:pt x="1201" y="103"/>
                    <a:pt x="2418" y="-1"/>
                    <a:pt x="3637" y="0"/>
                  </a:cubicBezTo>
                  <a:cubicBezTo>
                    <a:pt x="12214" y="0"/>
                    <a:pt x="19980" y="5075"/>
                    <a:pt x="23421" y="12933"/>
                  </a:cubicBezTo>
                  <a:lnTo>
                    <a:pt x="3637" y="2160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Oval 597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1604314" y="3480925"/>
              <a:ext cx="823458" cy="361950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Oval 598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7543619" y="2865230"/>
              <a:ext cx="1038824" cy="425450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Oval 599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7505303" y="3463926"/>
              <a:ext cx="1165509" cy="447675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564418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6" name="Rectangle 16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574691" y="1114723"/>
            <a:ext cx="7772400" cy="612305"/>
          </a:xfrm>
          <a:noFill/>
          <a:ln/>
        </p:spPr>
        <p:txBody>
          <a:bodyPr>
            <a:noAutofit/>
          </a:bodyPr>
          <a:lstStyle/>
          <a:p>
            <a:r>
              <a:rPr lang="en-US" sz="2400" dirty="0"/>
              <a:t>Interval Estimation</a:t>
            </a:r>
          </a:p>
        </p:txBody>
      </p:sp>
      <p:sp>
        <p:nvSpPr>
          <p:cNvPr id="5151" name="Rectangle 3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47725" y="1716051"/>
            <a:ext cx="6013451" cy="3580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Population Mean: 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Known</a:t>
            </a:r>
          </a:p>
        </p:txBody>
      </p:sp>
      <p:sp>
        <p:nvSpPr>
          <p:cNvPr id="5152" name="Rectangle 3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47726" y="2160836"/>
            <a:ext cx="5803900" cy="429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Population Mean: 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Unknown</a:t>
            </a:r>
          </a:p>
        </p:txBody>
      </p:sp>
      <p:sp>
        <p:nvSpPr>
          <p:cNvPr id="5153" name="Rectangle 3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47725" y="2584508"/>
            <a:ext cx="5384800" cy="343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Determining the Sample Size</a:t>
            </a:r>
          </a:p>
        </p:txBody>
      </p:sp>
      <p:sp>
        <p:nvSpPr>
          <p:cNvPr id="5154" name="Rectangle 3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47725" y="3035309"/>
            <a:ext cx="5556250" cy="3294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Population Proportion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01425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13" name="Rectangle 118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47452" y="3411186"/>
            <a:ext cx="7094862" cy="10455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We are 95% confident that the mean rent per month for the population of one-bedroom apartments within a half-mile of campus is between $720.70 and $779.30.</a:t>
            </a:r>
          </a:p>
        </p:txBody>
      </p:sp>
      <p:sp>
        <p:nvSpPr>
          <p:cNvPr id="151714" name="Rectangle 118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1200" y="1723334"/>
            <a:ext cx="7772400" cy="458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1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Interval Estimate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>
                <p:custDataLst>
                  <p:tags r:id="rId5"/>
                </p:custDataLst>
              </p:nvPr>
            </p:nvSpPr>
            <p:spPr>
              <a:xfrm>
                <a:off x="3895806" y="2008069"/>
                <a:ext cx="1397562" cy="619785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acc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± </m:t>
                          </m:r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.025</m:t>
                          </m:r>
                        </m:sub>
                      </m:sSub>
                      <m:f>
                        <m:f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𝑠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0"/>
                </p:custDataLst>
              </p:nvPr>
            </p:nvSpPr>
            <p:spPr>
              <a:xfrm>
                <a:off x="3895806" y="2008069"/>
                <a:ext cx="1397562" cy="61978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>
                <p:custDataLst>
                  <p:tags r:id="rId6"/>
                </p:custDataLst>
              </p:nvPr>
            </p:nvSpPr>
            <p:spPr>
              <a:xfrm>
                <a:off x="3035126" y="2698561"/>
                <a:ext cx="3014351" cy="506934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r>
                  <a:rPr lang="en-US" sz="1805" dirty="0">
                    <a:solidFill>
                      <a:srgbClr val="000000"/>
                    </a:solidFill>
                    <a:latin typeface="+mn-lt"/>
                  </a:rPr>
                  <a:t>750 </a:t>
                </a:r>
                <a:r>
                  <a:rPr lang="en-US" sz="1805" u="sng" dirty="0">
                    <a:solidFill>
                      <a:srgbClr val="000000"/>
                    </a:solidFill>
                    <a:latin typeface="+mn-lt"/>
                  </a:rPr>
                  <a:t>+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</a:rPr>
                  <a:t> 2.131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55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16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+mn-lt"/>
                  </a:rPr>
                  <a:t>   = 750 </a:t>
                </a:r>
                <a:r>
                  <a:rPr lang="en-US" sz="1805" u="sng" dirty="0">
                    <a:solidFill>
                      <a:srgbClr val="000000"/>
                    </a:solidFill>
                    <a:latin typeface="+mn-lt"/>
                  </a:rPr>
                  <a:t>+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</a:rPr>
                  <a:t> 29.30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2"/>
                </p:custDataLst>
              </p:nvPr>
            </p:nvSpPr>
            <p:spPr>
              <a:xfrm>
                <a:off x="3035126" y="2698561"/>
                <a:ext cx="3014351" cy="506934"/>
              </a:xfrm>
              <a:prstGeom prst="rect">
                <a:avLst/>
              </a:prstGeom>
              <a:blipFill>
                <a:blip r:embed="rId13"/>
                <a:stretch>
                  <a:fillRect l="-1822" r="-810" b="-4819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0730" y="1014335"/>
            <a:ext cx="7772400" cy="5256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Interval Estimate of a Population Mean:  </a:t>
            </a:r>
            <a:r>
              <a:rPr lang="en-US" sz="2400" b="1" i="1" dirty="0"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  Unknown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A7DA4F48-5ACC-4D89-9E30-F92F0EF4E3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2351953"/>
              </p:ext>
            </p:extLst>
          </p:nvPr>
        </p:nvGraphicFramePr>
        <p:xfrm>
          <a:off x="7845930" y="5686278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Binary Worksheet" showAsIcon="1" r:id="rId14" imgW="914400" imgH="771480" progId="Excel.SheetBinaryMacroEnabled.12">
                  <p:embed/>
                </p:oleObj>
              </mc:Choice>
              <mc:Fallback>
                <p:oleObj name="Binary Worksheet" showAsIcon="1" r:id="rId14" imgW="914400" imgH="771480" progId="Excel.SheetBinaryMacroEnabled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845930" y="5686278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5380289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11257" y="1720742"/>
            <a:ext cx="7905750" cy="463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1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Adequate Sample Size</a:t>
            </a:r>
          </a:p>
        </p:txBody>
      </p:sp>
      <p:sp>
        <p:nvSpPr>
          <p:cNvPr id="7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06545" y="3065478"/>
            <a:ext cx="7142169" cy="77176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If the population distribution is highly skewed or contains outliers, a sample size of 50 or more is recommended.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4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093845" y="2084812"/>
                <a:ext cx="7429500" cy="1055639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anchor="ctr"/>
              <a:lstStyle/>
              <a:p>
                <a:pPr marL="257827" indent="-257827">
                  <a:buFont typeface="Arial" panose="020B0604020202020204" pitchFamily="34" charset="0"/>
                  <a:buChar char="•"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Usually, a sample size of 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n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504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≥</m:t>
                    </m:r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30 is adequate when using the expression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sz="1805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±</m:t>
                    </m:r>
                    <m:sSub>
                      <m:sSubPr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𝛼</m:t>
                        </m:r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/2</m:t>
                        </m:r>
                      </m:sub>
                    </m:sSub>
                    <m:r>
                      <a:rPr lang="en-US" sz="1805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1805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rad>
                      <m:radPr>
                        <m:degHide m:val="on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 to develop an interval estimate of a population mean.</a:t>
                </a:r>
              </a:p>
            </p:txBody>
          </p:sp>
        </mc:Choice>
        <mc:Fallback xmlns="">
          <p:sp>
            <p:nvSpPr>
              <p:cNvPr id="4" name="Rectangle 4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1093845" y="2084812"/>
                <a:ext cx="7429500" cy="1055639"/>
              </a:xfrm>
              <a:prstGeom prst="rect">
                <a:avLst/>
              </a:prstGeom>
              <a:blipFill>
                <a:blip r:embed="rId10"/>
                <a:stretch>
                  <a:fillRect l="-327"/>
                </a:stretch>
              </a:blipFill>
              <a:ln w="63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6314" y="1013081"/>
            <a:ext cx="7772400" cy="5256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Interval Estimate of a Population Mean:  </a:t>
            </a:r>
            <a:r>
              <a:rPr lang="en-US" sz="2400" b="1" i="1" dirty="0"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  Unknown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D3D6856-99CD-422B-AD51-4BC507967275}"/>
              </a:ext>
            </a:extLst>
          </p:cNvPr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85850" y="4439241"/>
            <a:ext cx="7201323" cy="81176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If the population is believed to be at least approximately normal, a sample size of less than 15 can be used.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CAFDAAAE-32DA-4EE6-A39B-27297A542151}"/>
              </a:ext>
            </a:extLst>
          </p:cNvPr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85850" y="3833043"/>
            <a:ext cx="7429500" cy="73976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If the population is not normally distributed but is roughly symmetric, a sample size as small as 15 will suffice.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4141155"/>
      </p:ext>
    </p:extLst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73933" y="1120809"/>
            <a:ext cx="7772400" cy="6123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Summary of Interval Estimation Procedures</a:t>
            </a:r>
          </a:p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for a Population Mean</a:t>
            </a:r>
          </a:p>
        </p:txBody>
      </p:sp>
      <p:sp>
        <p:nvSpPr>
          <p:cNvPr id="92163" name="AutoShap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05051" y="1767539"/>
            <a:ext cx="4533900" cy="1604169"/>
          </a:xfrm>
          <a:prstGeom prst="flowChartDecision">
            <a:avLst/>
          </a:prstGeom>
          <a:solidFill>
            <a:schemeClr val="bg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wrap="none" anchor="ctr"/>
          <a:lstStyle/>
          <a:p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Can the</a:t>
            </a:r>
          </a:p>
          <a:p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population standard</a:t>
            </a:r>
          </a:p>
          <a:p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deviation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be assumed </a:t>
            </a:r>
          </a:p>
          <a:p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known ?</a:t>
            </a:r>
          </a:p>
          <a:p>
            <a:endParaRPr lang="en-US" sz="602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3" name="Text Box 3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54200" y="2131443"/>
            <a:ext cx="56105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</a:p>
        </p:txBody>
      </p:sp>
      <p:sp>
        <p:nvSpPr>
          <p:cNvPr id="92196" name="Text Box 3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702425" y="2131443"/>
            <a:ext cx="47961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</p:txBody>
      </p:sp>
      <p:cxnSp>
        <p:nvCxnSpPr>
          <p:cNvPr id="92206" name="AutoShape 46"/>
          <p:cNvCxnSpPr>
            <a:cxnSpLocks noChangeShapeType="1"/>
            <a:stCxn id="92163" idx="1"/>
            <a:endCxn id="92222" idx="0"/>
          </p:cNvCxnSpPr>
          <p:nvPr>
            <p:custDataLst>
              <p:tags r:id="rId6"/>
            </p:custDataLst>
          </p:nvPr>
        </p:nvCxnSpPr>
        <p:spPr bwMode="auto">
          <a:xfrm rot="10800000" flipV="1">
            <a:off x="1971676" y="2569624"/>
            <a:ext cx="333376" cy="1704429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lg" len="med"/>
          </a:ln>
          <a:effectLst/>
        </p:spPr>
      </p:cxnSp>
      <p:cxnSp>
        <p:nvCxnSpPr>
          <p:cNvPr id="92207" name="AutoShape 47"/>
          <p:cNvCxnSpPr>
            <a:cxnSpLocks noChangeShapeType="1"/>
            <a:stCxn id="92163" idx="3"/>
            <a:endCxn id="92167" idx="0"/>
          </p:cNvCxnSpPr>
          <p:nvPr>
            <p:custDataLst>
              <p:tags r:id="rId7"/>
            </p:custDataLst>
          </p:nvPr>
        </p:nvCxnSpPr>
        <p:spPr bwMode="auto">
          <a:xfrm>
            <a:off x="6838950" y="2569624"/>
            <a:ext cx="333375" cy="529949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lg" len="med"/>
          </a:ln>
          <a:effectLst/>
        </p:spPr>
      </p:cxnSp>
      <p:cxnSp>
        <p:nvCxnSpPr>
          <p:cNvPr id="92221" name="AutoShape 61"/>
          <p:cNvCxnSpPr>
            <a:cxnSpLocks noChangeShapeType="1"/>
            <a:stCxn id="92167" idx="2"/>
            <a:endCxn id="92184" idx="0"/>
          </p:cNvCxnSpPr>
          <p:nvPr/>
        </p:nvCxnSpPr>
        <p:spPr bwMode="auto">
          <a:xfrm>
            <a:off x="7172325" y="4059209"/>
            <a:ext cx="0" cy="21484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  <a:effectLst/>
        </p:spPr>
      </p:cxnSp>
      <p:sp>
        <p:nvSpPr>
          <p:cNvPr id="92223" name="Text Box 6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02444" y="4553174"/>
            <a:ext cx="1157689" cy="5923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Known</a:t>
            </a:r>
          </a:p>
          <a:p>
            <a:pPr>
              <a:lnSpc>
                <a:spcPct val="90000"/>
              </a:lnSpc>
            </a:pP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</a:p>
        </p:txBody>
      </p:sp>
      <p:sp>
        <p:nvSpPr>
          <p:cNvPr id="92224" name="Text Box 6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580199" y="4535447"/>
            <a:ext cx="1414170" cy="5923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Unknown</a:t>
            </a:r>
          </a:p>
          <a:p>
            <a:pPr>
              <a:lnSpc>
                <a:spcPct val="90000"/>
              </a:lnSpc>
            </a:pP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</a:p>
        </p:txBody>
      </p:sp>
      <p:sp>
        <p:nvSpPr>
          <p:cNvPr id="92167" name="Rectangle 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753100" y="3099572"/>
            <a:ext cx="2838450" cy="959637"/>
          </a:xfrm>
          <a:prstGeom prst="rect">
            <a:avLst/>
          </a:prstGeom>
          <a:solidFill>
            <a:schemeClr val="bg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wrap="none" anchor="ctr"/>
          <a:lstStyle/>
          <a:p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sample</a:t>
            </a:r>
          </a:p>
          <a:p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deviation</a:t>
            </a:r>
          </a:p>
          <a:p>
            <a:r>
              <a:rPr lang="en-US" sz="1805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to estimate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</a:p>
        </p:txBody>
      </p:sp>
      <p:sp>
        <p:nvSpPr>
          <p:cNvPr id="92222" name="Rectangle 6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857250" y="4274053"/>
            <a:ext cx="2228850" cy="1031251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wrap="none" anchor="ctr"/>
          <a:lstStyle/>
          <a:p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</a:p>
          <a:p>
            <a:endParaRPr lang="en-US" sz="3609" dirty="0">
              <a:latin typeface="Book Antiqu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>
                <p:custDataLst>
                  <p:tags r:id="rId12"/>
                </p:custDataLst>
              </p:nvPr>
            </p:nvSpPr>
            <p:spPr>
              <a:xfrm>
                <a:off x="1294189" y="4611837"/>
                <a:ext cx="1398973" cy="617990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acc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± </m:t>
                          </m:r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/2</m:t>
                          </m:r>
                        </m:sub>
                      </m:sSub>
                      <m:f>
                        <m:f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7"/>
                </p:custDataLst>
              </p:nvPr>
            </p:nvSpPr>
            <p:spPr>
              <a:xfrm>
                <a:off x="1294189" y="4611837"/>
                <a:ext cx="1398973" cy="61799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184" name="Rectangle 2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57900" y="4274053"/>
            <a:ext cx="2228850" cy="1031251"/>
          </a:xfrm>
          <a:prstGeom prst="rect">
            <a:avLst/>
          </a:prstGeom>
          <a:solidFill>
            <a:schemeClr val="bg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wrap="none" anchor="ctr"/>
          <a:lstStyle/>
          <a:p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</a:p>
          <a:p>
            <a:endParaRPr lang="en-US" sz="3609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>
                <p:custDataLst>
                  <p:tags r:id="rId14"/>
                </p:custDataLst>
              </p:nvPr>
            </p:nvSpPr>
            <p:spPr>
              <a:xfrm>
                <a:off x="6545883" y="4621386"/>
                <a:ext cx="1378647" cy="619785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acc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± </m:t>
                          </m:r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/2</m:t>
                          </m:r>
                        </m:sub>
                      </m:sSub>
                      <m:f>
                        <m:f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𝑠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9"/>
                </p:custDataLst>
              </p:nvPr>
            </p:nvSpPr>
            <p:spPr>
              <a:xfrm>
                <a:off x="6545883" y="4621386"/>
                <a:ext cx="1378647" cy="61978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853488803"/>
      </p:ext>
    </p:extLst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12665" y="1562840"/>
            <a:ext cx="7375525" cy="45833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Let </a:t>
            </a:r>
            <a:r>
              <a:rPr lang="en-US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</a:t>
            </a: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the desired margin of error.</a:t>
            </a:r>
          </a:p>
        </p:txBody>
      </p:sp>
      <p:sp>
        <p:nvSpPr>
          <p:cNvPr id="15360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12665" y="1967750"/>
            <a:ext cx="7375525" cy="74479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</a:t>
            </a: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is the amount added to and subtracted from the point estimate to obtain an interval estimate.</a:t>
            </a:r>
          </a:p>
        </p:txBody>
      </p:sp>
      <p:sp>
        <p:nvSpPr>
          <p:cNvPr id="153607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4227" y="1048555"/>
            <a:ext cx="7772400" cy="4760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Sample Size for an Interval Estimate of a Population Mean</a:t>
            </a:r>
          </a:p>
        </p:txBody>
      </p:sp>
      <p:sp>
        <p:nvSpPr>
          <p:cNvPr id="153609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12665" y="2677444"/>
            <a:ext cx="7375525" cy="71369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If a desired margin of error is selected prior to sampling, the sample size necessary to satisfy the margin of error can be determined.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BE3D61F-9121-4AA5-AD76-329FE9625067}"/>
              </a:ext>
            </a:extLst>
          </p:cNvPr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524000" y="3657389"/>
            <a:ext cx="5295900" cy="3723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Margin of error</a:t>
            </a: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1D09465A-8B1E-4396-9BBF-346CA69E2A0B}"/>
              </a:ext>
            </a:extLst>
          </p:cNvPr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524000" y="4996231"/>
            <a:ext cx="4085492" cy="3723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Necessary Sample Size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E4AB001-5B20-4F97-BB99-BF7F32F5FE1D}"/>
                  </a:ext>
                </a:extLst>
              </p:cNvPr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3056558" y="3943342"/>
                <a:ext cx="1640577" cy="705386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5" i="1">
                          <a:solidFill>
                            <a:srgbClr val="000000"/>
                          </a:solidFill>
                          <a:latin typeface="Cambria Math"/>
                        </a:rPr>
                        <m:t>𝐸</m:t>
                      </m:r>
                      <m:r>
                        <a:rPr lang="en-US" sz="2105" i="1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1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1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21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sz="21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/2</m:t>
                          </m:r>
                        </m:sub>
                      </m:sSub>
                      <m:f>
                        <m:fPr>
                          <m:ctrlPr>
                            <a:rPr lang="en-US" sz="21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1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1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1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E4AB001-5B20-4F97-BB99-BF7F32F5FE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2"/>
                </p:custDataLst>
              </p:nvPr>
            </p:nvSpPr>
            <p:spPr>
              <a:xfrm>
                <a:off x="3056558" y="3943342"/>
                <a:ext cx="1640577" cy="70538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37A551B-EC95-4E77-BA5C-48B9F9D24806}"/>
                  </a:ext>
                </a:extLst>
              </p:cNvPr>
              <p:cNvSpPr txBox="1"/>
              <p:nvPr>
                <p:custDataLst>
                  <p:tags r:id="rId9"/>
                </p:custDataLst>
              </p:nvPr>
            </p:nvSpPr>
            <p:spPr>
              <a:xfrm>
                <a:off x="3205829" y="5422733"/>
                <a:ext cx="1491306" cy="615168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r>
                  <a:rPr lang="en-US" sz="21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n </a:t>
                </a:r>
                <a:r>
                  <a:rPr lang="en-US" sz="21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1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21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105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en-US" sz="2105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𝛼</m:t>
                            </m:r>
                            <m:r>
                              <a:rPr lang="en-US" sz="2105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/2</m:t>
                            </m:r>
                          </m:sub>
                        </m:sSub>
                        <m:sSup>
                          <m:sSupPr>
                            <m:ctrlPr>
                              <a:rPr lang="en-US" sz="21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105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2105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21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105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p>
                            <m:r>
                              <a:rPr lang="en-US" sz="2105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1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105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𝐸</m:t>
                            </m:r>
                          </m:e>
                          <m:sup>
                            <m:r>
                              <a:rPr lang="en-US" sz="2105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1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37A551B-EC95-4E77-BA5C-48B9F9D248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4"/>
                </p:custDataLst>
              </p:nvPr>
            </p:nvSpPr>
            <p:spPr>
              <a:xfrm>
                <a:off x="3205829" y="5422733"/>
                <a:ext cx="1491306" cy="615168"/>
              </a:xfrm>
              <a:prstGeom prst="rect">
                <a:avLst/>
              </a:prstGeom>
              <a:blipFill>
                <a:blip r:embed="rId15"/>
                <a:stretch>
                  <a:fillRect l="-4898" b="-9000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866030181"/>
      </p:ext>
    </p:extLst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9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12665" y="1693923"/>
            <a:ext cx="7375525" cy="72569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Necessary Sample Size equation requires a value for the population standard deviation </a:t>
            </a:r>
            <a:r>
              <a:rPr lang="en-US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.</a:t>
            </a:r>
          </a:p>
        </p:txBody>
      </p:sp>
      <p:sp>
        <p:nvSpPr>
          <p:cNvPr id="214021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12665" y="2356646"/>
            <a:ext cx="7375525" cy="74479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If </a:t>
            </a:r>
            <a:r>
              <a:rPr lang="en-US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is unknown, a preliminary or planning value for </a:t>
            </a:r>
            <a:r>
              <a:rPr lang="en-US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can be used in the equation.</a:t>
            </a:r>
          </a:p>
        </p:txBody>
      </p:sp>
      <p:sp>
        <p:nvSpPr>
          <p:cNvPr id="214024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04765" y="3047500"/>
            <a:ext cx="7439025" cy="697049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343769" indent="-343769"/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1.  Use the estimate of the population standard deviation computed in a previous study.</a:t>
            </a:r>
          </a:p>
        </p:txBody>
      </p:sp>
      <p:sp>
        <p:nvSpPr>
          <p:cNvPr id="214025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04765" y="3690610"/>
            <a:ext cx="7284126" cy="697049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343769" indent="-343769"/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2.  Use a pilot study to select a </a:t>
            </a:r>
            <a:r>
              <a:rPr lang="en-US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preliminary sample and </a:t>
            </a: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use the sample standard deviation from the study.</a:t>
            </a:r>
          </a:p>
        </p:txBody>
      </p:sp>
      <p:sp>
        <p:nvSpPr>
          <p:cNvPr id="214026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04765" y="4287266"/>
            <a:ext cx="7451725" cy="45833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algn="l"/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3.  Use judgment or a “best guess” for the value </a:t>
            </a:r>
            <a:r>
              <a:rPr lang="en-US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of </a:t>
            </a:r>
            <a:r>
              <a:rPr lang="en-US" i="1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</a:t>
            </a:r>
            <a:endParaRPr lang="en-US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14227" y="1066041"/>
            <a:ext cx="7772400" cy="4760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Sample Size for an Interval Estimate of a Population Mean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6629521"/>
      </p:ext>
    </p:extLst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1047972" y="2119031"/>
            <a:ext cx="7331785" cy="847956"/>
          </a:xfrm>
          <a:noFill/>
          <a:ln/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800" dirty="0"/>
              <a:t>Recall Statistics State University is evaluating a potential new scholarship program based on the mean annual income of student households.</a:t>
            </a:r>
          </a:p>
        </p:txBody>
      </p:sp>
      <p:sp>
        <p:nvSpPr>
          <p:cNvPr id="21596" name="Rectangle 9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1257" y="1720741"/>
            <a:ext cx="6038851" cy="3771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60214" indent="-260214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1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 Statistics State University</a:t>
            </a:r>
          </a:p>
        </p:txBody>
      </p:sp>
      <p:sp>
        <p:nvSpPr>
          <p:cNvPr id="21597" name="Rectangle 9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92594" y="2803018"/>
            <a:ext cx="7242543" cy="8616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>
              <a:lnSpc>
                <a:spcPct val="90000"/>
              </a:lnSpc>
              <a:spcBef>
                <a:spcPct val="20000"/>
              </a:spcBef>
              <a:buSzPct val="75000"/>
            </a:pP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Suppose the university wants an estimate of the population mean such that there is a .95 probability that the sampling error is $500 or less.</a:t>
            </a:r>
          </a:p>
        </p:txBody>
      </p:sp>
      <p:sp>
        <p:nvSpPr>
          <p:cNvPr id="21598" name="Rectangle 9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92593" y="3553797"/>
            <a:ext cx="7493001" cy="30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>
              <a:lnSpc>
                <a:spcPct val="90000"/>
              </a:lnSpc>
              <a:spcBef>
                <a:spcPct val="20000"/>
              </a:spcBef>
              <a:buSzPct val="75000"/>
            </a:pP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How large a sample size is needed to meet the required precision?</a:t>
            </a:r>
          </a:p>
        </p:txBody>
      </p:sp>
      <p:sp>
        <p:nvSpPr>
          <p:cNvPr id="8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7682" y="1065142"/>
            <a:ext cx="7772400" cy="4760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Sample Size for an Interval Estimate of a Population Mean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BD508C0C-B996-4E77-9597-254223AFDF43}"/>
              </a:ext>
            </a:extLst>
          </p:cNvPr>
          <p:cNvSpPr txBox="1">
            <a:spLocks noChangeArrowheads="1"/>
          </p:cNvSpPr>
          <p:nvPr>
            <p:custDataLst>
              <p:tags r:id="rId8"/>
            </p:custDataLst>
          </p:nvPr>
        </p:nvSpPr>
        <p:spPr>
          <a:xfrm>
            <a:off x="1092593" y="4028059"/>
            <a:ext cx="5570153" cy="440430"/>
          </a:xfrm>
          <a:prstGeom prst="rect">
            <a:avLst/>
          </a:prstGeom>
          <a:noFill/>
          <a:ln/>
          <a:effectLst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Monotype Sorts" pitchFamily="2" charset="2"/>
              <a:buNone/>
            </a:pPr>
            <a:r>
              <a:rPr lang="en-US" sz="1800" dirty="0"/>
              <a:t>At 95% confidence, </a:t>
            </a:r>
            <a:r>
              <a:rPr lang="en-US" sz="1800" i="1" dirty="0"/>
              <a:t>z</a:t>
            </a:r>
            <a:r>
              <a:rPr lang="en-US" sz="1800" baseline="-25000" dirty="0"/>
              <a:t>.025</a:t>
            </a:r>
            <a:r>
              <a:rPr lang="en-US" sz="1800" dirty="0"/>
              <a:t> = 1.96.  Recall that </a:t>
            </a:r>
            <a:r>
              <a:rPr lang="en-US" sz="1800" i="1" dirty="0">
                <a:latin typeface="Symbol" panose="05050102010706020507" pitchFamily="18" charset="2"/>
              </a:rPr>
              <a:t></a:t>
            </a:r>
            <a:r>
              <a:rPr lang="en-US" sz="1800" i="1" dirty="0"/>
              <a:t> </a:t>
            </a:r>
            <a:r>
              <a:rPr lang="en-US" sz="1800" dirty="0"/>
              <a:t>= $2,500.</a:t>
            </a:r>
          </a:p>
        </p:txBody>
      </p:sp>
      <p:sp>
        <p:nvSpPr>
          <p:cNvPr id="9" name="Rectangle 94">
            <a:extLst>
              <a:ext uri="{FF2B5EF4-FFF2-40B4-BE49-F238E27FC236}">
                <a16:creationId xmlns:a16="http://schemas.microsoft.com/office/drawing/2014/main" id="{6563178A-F4E1-4E04-AA75-23132303187F}"/>
              </a:ext>
            </a:extLst>
          </p:cNvPr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151158" y="5337959"/>
            <a:ext cx="6726115" cy="8593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 sample of size 97 is needed to reach a desired precision of </a:t>
            </a:r>
            <a:r>
              <a:rPr lang="en-US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+</a:t>
            </a: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$500 at 95% confidence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46B7FC6-ECF7-4A60-9A6B-887D39AC1E25}"/>
                  </a:ext>
                </a:extLst>
              </p:cNvPr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1734815" y="4638985"/>
                <a:ext cx="4433330" cy="724878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5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𝑛</m:t>
                      </m:r>
                      <m:r>
                        <m:rPr>
                          <m:nor/>
                        </m:rPr>
                        <a:rPr lang="en-US" sz="1805" b="0" i="0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000" dirty="0">
                          <a:solidFill>
                            <a:srgbClr val="000000"/>
                          </a:solidFill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/2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𝐸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(1.96</m:t>
                          </m:r>
                          <m:sSup>
                            <m:sSup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1805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$2</m:t>
                          </m:r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,500</m:t>
                          </m:r>
                          <m:sSup>
                            <m:sSup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1805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$</m:t>
                          </m:r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500</m:t>
                          </m:r>
                          <m:sSup>
                            <m:sSup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⋍  </m:t>
                      </m:r>
                      <m:r>
                        <a:rPr lang="en-US" sz="1805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97</m:t>
                      </m:r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46B7FC6-ECF7-4A60-9A6B-887D39AC1E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0"/>
                </p:custDataLst>
              </p:nvPr>
            </p:nvSpPr>
            <p:spPr>
              <a:xfrm>
                <a:off x="1734815" y="4638985"/>
                <a:ext cx="4433330" cy="72487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E08D93A3-5CC8-4494-B010-CBF897F952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9838888"/>
              </p:ext>
            </p:extLst>
          </p:nvPr>
        </p:nvGraphicFramePr>
        <p:xfrm>
          <a:off x="7922557" y="5908986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Binary Worksheet" showAsIcon="1" r:id="rId14" imgW="914400" imgH="771480" progId="Excel.SheetBinaryMacroEnabled.12">
                  <p:embed/>
                </p:oleObj>
              </mc:Choice>
              <mc:Fallback>
                <p:oleObj name="Binary Worksheet" showAsIcon="1" r:id="rId14" imgW="914400" imgH="771480" progId="Excel.SheetBinaryMacroEnabled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922557" y="5908986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0955879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15047" y="1787930"/>
            <a:ext cx="7505700" cy="54813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general form of an interval estimate of a population proportion is:           </a:t>
            </a:r>
          </a:p>
          <a:p>
            <a:pPr marL="257827" indent="-257827">
              <a:buFont typeface="Arial" panose="020B0604020202020204" pitchFamily="34" charset="0"/>
              <a:buChar char="•"/>
            </a:pPr>
            <a:endParaRPr lang="en-US" sz="1805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74087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1697" y="1025282"/>
            <a:ext cx="7772400" cy="525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Interval Estimate of a Population Proportion</a:t>
            </a:r>
          </a:p>
        </p:txBody>
      </p:sp>
      <p:sp>
        <p:nvSpPr>
          <p:cNvPr id="174084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63850" y="2483686"/>
            <a:ext cx="3486496" cy="5013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>
                <p:custDataLst>
                  <p:tags r:id="rId5"/>
                </p:custDataLst>
              </p:nvPr>
            </p:nvSpPr>
            <p:spPr>
              <a:xfrm>
                <a:off x="3604096" y="2263223"/>
                <a:ext cx="1979196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</a:t>
                </a:r>
                <a:r>
                  <a:rPr lang="en-US" sz="1805" u="sng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+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Margin </a:t>
                </a:r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of error</a:t>
                </a:r>
                <a:endPara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0"/>
                </p:custDataLst>
              </p:nvPr>
            </p:nvSpPr>
            <p:spPr>
              <a:xfrm>
                <a:off x="3604096" y="2263223"/>
                <a:ext cx="1979196" cy="370101"/>
              </a:xfrm>
              <a:prstGeom prst="rect">
                <a:avLst/>
              </a:prstGeom>
              <a:blipFill>
                <a:blip r:embed="rId11"/>
                <a:stretch>
                  <a:fillRect t="-8197" r="-184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2">
                <a:extLst>
                  <a:ext uri="{FF2B5EF4-FFF2-40B4-BE49-F238E27FC236}">
                    <a16:creationId xmlns:a16="http://schemas.microsoft.com/office/drawing/2014/main" id="{433F54F8-BFE2-44BE-B4D2-CDE18B5F7790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715047" y="2811358"/>
                <a:ext cx="7375525" cy="741308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anchor="ctr"/>
              <a:lstStyle/>
              <a:p>
                <a:pPr marL="257827" indent="-257827">
                  <a:buFont typeface="Arial" panose="020B0604020202020204" pitchFamily="34" charset="0"/>
                  <a:buChar char="•"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The sampling distribution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plays a key role in computing the margin of error for this interval estimate.</a:t>
                </a:r>
              </a:p>
            </p:txBody>
          </p:sp>
        </mc:Choice>
        <mc:Fallback xmlns="">
          <p:sp>
            <p:nvSpPr>
              <p:cNvPr id="7" name="Rectangle 2">
                <a:extLst>
                  <a:ext uri="{FF2B5EF4-FFF2-40B4-BE49-F238E27FC236}">
                    <a16:creationId xmlns:a16="http://schemas.microsoft.com/office/drawing/2014/main" id="{433F54F8-BFE2-44BE-B4D2-CDE18B5F77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715047" y="2811358"/>
                <a:ext cx="7375525" cy="741308"/>
              </a:xfrm>
              <a:prstGeom prst="rect">
                <a:avLst/>
              </a:prstGeom>
              <a:blipFill>
                <a:blip r:embed="rId13"/>
                <a:stretch>
                  <a:fillRect l="-329" b="-3968"/>
                </a:stretch>
              </a:blipFill>
              <a:ln w="63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285556964"/>
      </p:ext>
    </p:extLst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Freeform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2806048" y="2230648"/>
            <a:ext cx="3288565" cy="2297638"/>
          </a:xfrm>
          <a:custGeom>
            <a:avLst/>
            <a:gdLst/>
            <a:ahLst/>
            <a:cxnLst>
              <a:cxn ang="0">
                <a:pos x="1318" y="18"/>
              </a:cxn>
              <a:cxn ang="0">
                <a:pos x="1234" y="108"/>
              </a:cxn>
              <a:cxn ang="0">
                <a:pos x="1176" y="208"/>
              </a:cxn>
              <a:cxn ang="0">
                <a:pos x="1114" y="334"/>
              </a:cxn>
              <a:cxn ang="0">
                <a:pos x="1068" y="438"/>
              </a:cxn>
              <a:cxn ang="0">
                <a:pos x="1030" y="542"/>
              </a:cxn>
              <a:cxn ang="0">
                <a:pos x="996" y="649"/>
              </a:cxn>
              <a:cxn ang="0">
                <a:pos x="962" y="755"/>
              </a:cxn>
              <a:cxn ang="0">
                <a:pos x="930" y="861"/>
              </a:cxn>
              <a:cxn ang="0">
                <a:pos x="901" y="975"/>
              </a:cxn>
              <a:cxn ang="0">
                <a:pos x="869" y="1082"/>
              </a:cxn>
              <a:cxn ang="0">
                <a:pos x="825" y="1195"/>
              </a:cxn>
              <a:cxn ang="0">
                <a:pos x="786" y="1293"/>
              </a:cxn>
              <a:cxn ang="0">
                <a:pos x="732" y="1399"/>
              </a:cxn>
              <a:cxn ang="0">
                <a:pos x="662" y="1513"/>
              </a:cxn>
              <a:cxn ang="0">
                <a:pos x="587" y="1600"/>
              </a:cxn>
              <a:cxn ang="0">
                <a:pos x="490" y="1683"/>
              </a:cxn>
              <a:cxn ang="0">
                <a:pos x="388" y="1743"/>
              </a:cxn>
              <a:cxn ang="0">
                <a:pos x="295" y="1787"/>
              </a:cxn>
              <a:cxn ang="0">
                <a:pos x="193" y="1826"/>
              </a:cxn>
              <a:cxn ang="0">
                <a:pos x="79" y="1865"/>
              </a:cxn>
              <a:cxn ang="0">
                <a:pos x="6" y="1883"/>
              </a:cxn>
              <a:cxn ang="0">
                <a:pos x="2774" y="1922"/>
              </a:cxn>
              <a:cxn ang="0">
                <a:pos x="2726" y="1877"/>
              </a:cxn>
              <a:cxn ang="0">
                <a:pos x="2622" y="1845"/>
              </a:cxn>
              <a:cxn ang="0">
                <a:pos x="2510" y="1803"/>
              </a:cxn>
              <a:cxn ang="0">
                <a:pos x="2396" y="1755"/>
              </a:cxn>
              <a:cxn ang="0">
                <a:pos x="2278" y="1693"/>
              </a:cxn>
              <a:cxn ang="0">
                <a:pos x="2220" y="1655"/>
              </a:cxn>
              <a:cxn ang="0">
                <a:pos x="2156" y="1589"/>
              </a:cxn>
              <a:cxn ang="0">
                <a:pos x="2082" y="1503"/>
              </a:cxn>
              <a:cxn ang="0">
                <a:pos x="2022" y="1398"/>
              </a:cxn>
              <a:cxn ang="0">
                <a:pos x="1970" y="1298"/>
              </a:cxn>
              <a:cxn ang="0">
                <a:pos x="1928" y="1200"/>
              </a:cxn>
              <a:cxn ang="0">
                <a:pos x="1892" y="1100"/>
              </a:cxn>
              <a:cxn ang="0">
                <a:pos x="1862" y="1010"/>
              </a:cxn>
              <a:cxn ang="0">
                <a:pos x="1830" y="900"/>
              </a:cxn>
              <a:cxn ang="0">
                <a:pos x="1798" y="782"/>
              </a:cxn>
              <a:cxn ang="0">
                <a:pos x="1760" y="656"/>
              </a:cxn>
              <a:cxn ang="0">
                <a:pos x="1712" y="524"/>
              </a:cxn>
              <a:cxn ang="0">
                <a:pos x="1670" y="410"/>
              </a:cxn>
              <a:cxn ang="0">
                <a:pos x="1632" y="328"/>
              </a:cxn>
              <a:cxn ang="0">
                <a:pos x="1590" y="232"/>
              </a:cxn>
              <a:cxn ang="0">
                <a:pos x="1546" y="156"/>
              </a:cxn>
              <a:cxn ang="0">
                <a:pos x="1570" y="194"/>
              </a:cxn>
              <a:cxn ang="0">
                <a:pos x="1550" y="156"/>
              </a:cxn>
              <a:cxn ang="0">
                <a:pos x="1476" y="56"/>
              </a:cxn>
              <a:cxn ang="0">
                <a:pos x="1413" y="8"/>
              </a:cxn>
            </a:cxnLst>
            <a:rect l="0" t="0" r="r" b="b"/>
            <a:pathLst>
              <a:path w="2774" h="1925">
                <a:moveTo>
                  <a:pt x="1390" y="0"/>
                </a:moveTo>
                <a:lnTo>
                  <a:pt x="1350" y="0"/>
                </a:lnTo>
                <a:lnTo>
                  <a:pt x="1318" y="18"/>
                </a:lnTo>
                <a:lnTo>
                  <a:pt x="1289" y="40"/>
                </a:lnTo>
                <a:lnTo>
                  <a:pt x="1261" y="70"/>
                </a:lnTo>
                <a:lnTo>
                  <a:pt x="1234" y="108"/>
                </a:lnTo>
                <a:lnTo>
                  <a:pt x="1211" y="144"/>
                </a:lnTo>
                <a:lnTo>
                  <a:pt x="1193" y="173"/>
                </a:lnTo>
                <a:lnTo>
                  <a:pt x="1176" y="208"/>
                </a:lnTo>
                <a:lnTo>
                  <a:pt x="1152" y="256"/>
                </a:lnTo>
                <a:lnTo>
                  <a:pt x="1132" y="296"/>
                </a:lnTo>
                <a:lnTo>
                  <a:pt x="1114" y="334"/>
                </a:lnTo>
                <a:lnTo>
                  <a:pt x="1094" y="378"/>
                </a:lnTo>
                <a:lnTo>
                  <a:pt x="1082" y="410"/>
                </a:lnTo>
                <a:lnTo>
                  <a:pt x="1068" y="438"/>
                </a:lnTo>
                <a:lnTo>
                  <a:pt x="1052" y="482"/>
                </a:lnTo>
                <a:lnTo>
                  <a:pt x="1040" y="514"/>
                </a:lnTo>
                <a:lnTo>
                  <a:pt x="1030" y="542"/>
                </a:lnTo>
                <a:lnTo>
                  <a:pt x="1022" y="570"/>
                </a:lnTo>
                <a:lnTo>
                  <a:pt x="1008" y="606"/>
                </a:lnTo>
                <a:lnTo>
                  <a:pt x="996" y="649"/>
                </a:lnTo>
                <a:lnTo>
                  <a:pt x="984" y="688"/>
                </a:lnTo>
                <a:lnTo>
                  <a:pt x="972" y="724"/>
                </a:lnTo>
                <a:lnTo>
                  <a:pt x="962" y="755"/>
                </a:lnTo>
                <a:lnTo>
                  <a:pt x="949" y="786"/>
                </a:lnTo>
                <a:lnTo>
                  <a:pt x="940" y="829"/>
                </a:lnTo>
                <a:lnTo>
                  <a:pt x="930" y="861"/>
                </a:lnTo>
                <a:lnTo>
                  <a:pt x="922" y="902"/>
                </a:lnTo>
                <a:lnTo>
                  <a:pt x="908" y="942"/>
                </a:lnTo>
                <a:lnTo>
                  <a:pt x="901" y="975"/>
                </a:lnTo>
                <a:lnTo>
                  <a:pt x="891" y="1007"/>
                </a:lnTo>
                <a:lnTo>
                  <a:pt x="883" y="1041"/>
                </a:lnTo>
                <a:lnTo>
                  <a:pt x="869" y="1082"/>
                </a:lnTo>
                <a:lnTo>
                  <a:pt x="852" y="1123"/>
                </a:lnTo>
                <a:lnTo>
                  <a:pt x="836" y="1168"/>
                </a:lnTo>
                <a:lnTo>
                  <a:pt x="825" y="1195"/>
                </a:lnTo>
                <a:lnTo>
                  <a:pt x="816" y="1223"/>
                </a:lnTo>
                <a:lnTo>
                  <a:pt x="800" y="1263"/>
                </a:lnTo>
                <a:lnTo>
                  <a:pt x="786" y="1293"/>
                </a:lnTo>
                <a:lnTo>
                  <a:pt x="768" y="1331"/>
                </a:lnTo>
                <a:lnTo>
                  <a:pt x="750" y="1367"/>
                </a:lnTo>
                <a:lnTo>
                  <a:pt x="732" y="1399"/>
                </a:lnTo>
                <a:lnTo>
                  <a:pt x="708" y="1437"/>
                </a:lnTo>
                <a:lnTo>
                  <a:pt x="686" y="1477"/>
                </a:lnTo>
                <a:lnTo>
                  <a:pt x="662" y="1513"/>
                </a:lnTo>
                <a:lnTo>
                  <a:pt x="634" y="1551"/>
                </a:lnTo>
                <a:lnTo>
                  <a:pt x="614" y="1573"/>
                </a:lnTo>
                <a:lnTo>
                  <a:pt x="587" y="1600"/>
                </a:lnTo>
                <a:lnTo>
                  <a:pt x="558" y="1633"/>
                </a:lnTo>
                <a:lnTo>
                  <a:pt x="536" y="1653"/>
                </a:lnTo>
                <a:lnTo>
                  <a:pt x="490" y="1683"/>
                </a:lnTo>
                <a:lnTo>
                  <a:pt x="452" y="1706"/>
                </a:lnTo>
                <a:lnTo>
                  <a:pt x="416" y="1723"/>
                </a:lnTo>
                <a:lnTo>
                  <a:pt x="388" y="1743"/>
                </a:lnTo>
                <a:lnTo>
                  <a:pt x="357" y="1759"/>
                </a:lnTo>
                <a:lnTo>
                  <a:pt x="327" y="1772"/>
                </a:lnTo>
                <a:lnTo>
                  <a:pt x="295" y="1787"/>
                </a:lnTo>
                <a:lnTo>
                  <a:pt x="263" y="1799"/>
                </a:lnTo>
                <a:lnTo>
                  <a:pt x="231" y="1808"/>
                </a:lnTo>
                <a:lnTo>
                  <a:pt x="193" y="1826"/>
                </a:lnTo>
                <a:lnTo>
                  <a:pt x="158" y="1838"/>
                </a:lnTo>
                <a:lnTo>
                  <a:pt x="117" y="1853"/>
                </a:lnTo>
                <a:lnTo>
                  <a:pt x="79" y="1865"/>
                </a:lnTo>
                <a:lnTo>
                  <a:pt x="44" y="1874"/>
                </a:lnTo>
                <a:lnTo>
                  <a:pt x="29" y="1877"/>
                </a:lnTo>
                <a:lnTo>
                  <a:pt x="6" y="1883"/>
                </a:lnTo>
                <a:lnTo>
                  <a:pt x="3" y="1907"/>
                </a:lnTo>
                <a:lnTo>
                  <a:pt x="0" y="1925"/>
                </a:lnTo>
                <a:lnTo>
                  <a:pt x="2774" y="1922"/>
                </a:lnTo>
                <a:lnTo>
                  <a:pt x="2772" y="1891"/>
                </a:lnTo>
                <a:lnTo>
                  <a:pt x="2750" y="1881"/>
                </a:lnTo>
                <a:lnTo>
                  <a:pt x="2726" y="1877"/>
                </a:lnTo>
                <a:lnTo>
                  <a:pt x="2684" y="1865"/>
                </a:lnTo>
                <a:lnTo>
                  <a:pt x="2654" y="1855"/>
                </a:lnTo>
                <a:lnTo>
                  <a:pt x="2622" y="1845"/>
                </a:lnTo>
                <a:lnTo>
                  <a:pt x="2596" y="1835"/>
                </a:lnTo>
                <a:lnTo>
                  <a:pt x="2558" y="1825"/>
                </a:lnTo>
                <a:lnTo>
                  <a:pt x="2510" y="1803"/>
                </a:lnTo>
                <a:lnTo>
                  <a:pt x="2468" y="1789"/>
                </a:lnTo>
                <a:lnTo>
                  <a:pt x="2432" y="1775"/>
                </a:lnTo>
                <a:lnTo>
                  <a:pt x="2396" y="1755"/>
                </a:lnTo>
                <a:lnTo>
                  <a:pt x="2362" y="1737"/>
                </a:lnTo>
                <a:lnTo>
                  <a:pt x="2316" y="1715"/>
                </a:lnTo>
                <a:lnTo>
                  <a:pt x="2278" y="1693"/>
                </a:lnTo>
                <a:lnTo>
                  <a:pt x="2258" y="1681"/>
                </a:lnTo>
                <a:lnTo>
                  <a:pt x="2240" y="1671"/>
                </a:lnTo>
                <a:lnTo>
                  <a:pt x="2220" y="1655"/>
                </a:lnTo>
                <a:lnTo>
                  <a:pt x="2206" y="1643"/>
                </a:lnTo>
                <a:lnTo>
                  <a:pt x="2181" y="1615"/>
                </a:lnTo>
                <a:lnTo>
                  <a:pt x="2156" y="1589"/>
                </a:lnTo>
                <a:lnTo>
                  <a:pt x="2129" y="1563"/>
                </a:lnTo>
                <a:lnTo>
                  <a:pt x="2105" y="1531"/>
                </a:lnTo>
                <a:lnTo>
                  <a:pt x="2082" y="1503"/>
                </a:lnTo>
                <a:lnTo>
                  <a:pt x="2057" y="1461"/>
                </a:lnTo>
                <a:lnTo>
                  <a:pt x="2039" y="1432"/>
                </a:lnTo>
                <a:lnTo>
                  <a:pt x="2022" y="1398"/>
                </a:lnTo>
                <a:lnTo>
                  <a:pt x="2004" y="1364"/>
                </a:lnTo>
                <a:lnTo>
                  <a:pt x="1986" y="1332"/>
                </a:lnTo>
                <a:lnTo>
                  <a:pt x="1970" y="1298"/>
                </a:lnTo>
                <a:lnTo>
                  <a:pt x="1956" y="1270"/>
                </a:lnTo>
                <a:lnTo>
                  <a:pt x="1944" y="1240"/>
                </a:lnTo>
                <a:lnTo>
                  <a:pt x="1928" y="1200"/>
                </a:lnTo>
                <a:lnTo>
                  <a:pt x="1914" y="1158"/>
                </a:lnTo>
                <a:lnTo>
                  <a:pt x="1904" y="1132"/>
                </a:lnTo>
                <a:lnTo>
                  <a:pt x="1892" y="1100"/>
                </a:lnTo>
                <a:lnTo>
                  <a:pt x="1882" y="1072"/>
                </a:lnTo>
                <a:lnTo>
                  <a:pt x="1872" y="1044"/>
                </a:lnTo>
                <a:lnTo>
                  <a:pt x="1862" y="1010"/>
                </a:lnTo>
                <a:lnTo>
                  <a:pt x="1852" y="976"/>
                </a:lnTo>
                <a:lnTo>
                  <a:pt x="1840" y="932"/>
                </a:lnTo>
                <a:lnTo>
                  <a:pt x="1830" y="900"/>
                </a:lnTo>
                <a:lnTo>
                  <a:pt x="1818" y="854"/>
                </a:lnTo>
                <a:lnTo>
                  <a:pt x="1808" y="818"/>
                </a:lnTo>
                <a:lnTo>
                  <a:pt x="1798" y="782"/>
                </a:lnTo>
                <a:lnTo>
                  <a:pt x="1788" y="744"/>
                </a:lnTo>
                <a:lnTo>
                  <a:pt x="1778" y="710"/>
                </a:lnTo>
                <a:lnTo>
                  <a:pt x="1760" y="656"/>
                </a:lnTo>
                <a:lnTo>
                  <a:pt x="1742" y="598"/>
                </a:lnTo>
                <a:lnTo>
                  <a:pt x="1726" y="560"/>
                </a:lnTo>
                <a:lnTo>
                  <a:pt x="1712" y="524"/>
                </a:lnTo>
                <a:lnTo>
                  <a:pt x="1702" y="494"/>
                </a:lnTo>
                <a:lnTo>
                  <a:pt x="1686" y="450"/>
                </a:lnTo>
                <a:lnTo>
                  <a:pt x="1670" y="410"/>
                </a:lnTo>
                <a:lnTo>
                  <a:pt x="1648" y="354"/>
                </a:lnTo>
                <a:lnTo>
                  <a:pt x="1660" y="384"/>
                </a:lnTo>
                <a:lnTo>
                  <a:pt x="1632" y="328"/>
                </a:lnTo>
                <a:lnTo>
                  <a:pt x="1622" y="298"/>
                </a:lnTo>
                <a:lnTo>
                  <a:pt x="1608" y="266"/>
                </a:lnTo>
                <a:lnTo>
                  <a:pt x="1590" y="232"/>
                </a:lnTo>
                <a:lnTo>
                  <a:pt x="1559" y="178"/>
                </a:lnTo>
                <a:lnTo>
                  <a:pt x="1560" y="178"/>
                </a:lnTo>
                <a:lnTo>
                  <a:pt x="1546" y="156"/>
                </a:lnTo>
                <a:lnTo>
                  <a:pt x="1530" y="128"/>
                </a:lnTo>
                <a:lnTo>
                  <a:pt x="1542" y="144"/>
                </a:lnTo>
                <a:lnTo>
                  <a:pt x="1570" y="194"/>
                </a:lnTo>
                <a:lnTo>
                  <a:pt x="1580" y="214"/>
                </a:lnTo>
                <a:lnTo>
                  <a:pt x="1554" y="169"/>
                </a:lnTo>
                <a:lnTo>
                  <a:pt x="1550" y="156"/>
                </a:lnTo>
                <a:lnTo>
                  <a:pt x="1518" y="110"/>
                </a:lnTo>
                <a:lnTo>
                  <a:pt x="1498" y="84"/>
                </a:lnTo>
                <a:lnTo>
                  <a:pt x="1476" y="56"/>
                </a:lnTo>
                <a:lnTo>
                  <a:pt x="1456" y="36"/>
                </a:lnTo>
                <a:lnTo>
                  <a:pt x="1434" y="22"/>
                </a:lnTo>
                <a:lnTo>
                  <a:pt x="1413" y="8"/>
                </a:lnTo>
                <a:lnTo>
                  <a:pt x="1390" y="0"/>
                </a:lnTo>
              </a:path>
            </a:pathLst>
          </a:custGeom>
          <a:solidFill>
            <a:schemeClr val="bg1">
              <a:lumMod val="85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43" name="Freeform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433889" y="4442348"/>
            <a:ext cx="1587" cy="14322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0"/>
              </a:cxn>
            </a:cxnLst>
            <a:rect l="0" t="0" r="r" b="b"/>
            <a:pathLst>
              <a:path w="1" h="120">
                <a:moveTo>
                  <a:pt x="0" y="0"/>
                </a:moveTo>
                <a:lnTo>
                  <a:pt x="0" y="12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4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99607" y="3650814"/>
            <a:ext cx="533339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 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/2</a:t>
            </a:r>
          </a:p>
        </p:txBody>
      </p:sp>
      <p:sp>
        <p:nvSpPr>
          <p:cNvPr id="13824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826960" y="3632233"/>
            <a:ext cx="533339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 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/2</a:t>
            </a:r>
          </a:p>
        </p:txBody>
      </p:sp>
      <p:sp>
        <p:nvSpPr>
          <p:cNvPr id="138250" name="Freeform 10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2712841" y="4306281"/>
            <a:ext cx="553451" cy="222005"/>
          </a:xfrm>
          <a:custGeom>
            <a:avLst/>
            <a:gdLst/>
            <a:ahLst/>
            <a:cxnLst>
              <a:cxn ang="0">
                <a:pos x="427" y="27"/>
              </a:cxn>
              <a:cxn ang="0">
                <a:pos x="427" y="12"/>
              </a:cxn>
              <a:cxn ang="0">
                <a:pos x="426" y="44"/>
              </a:cxn>
              <a:cxn ang="0">
                <a:pos x="426" y="66"/>
              </a:cxn>
              <a:cxn ang="0">
                <a:pos x="426" y="86"/>
              </a:cxn>
              <a:cxn ang="0">
                <a:pos x="427" y="113"/>
              </a:cxn>
              <a:cxn ang="0">
                <a:pos x="426" y="137"/>
              </a:cxn>
              <a:cxn ang="0">
                <a:pos x="426" y="164"/>
              </a:cxn>
              <a:cxn ang="0">
                <a:pos x="426" y="183"/>
              </a:cxn>
              <a:cxn ang="0">
                <a:pos x="0" y="185"/>
              </a:cxn>
              <a:cxn ang="0">
                <a:pos x="1" y="167"/>
              </a:cxn>
              <a:cxn ang="0">
                <a:pos x="1" y="176"/>
              </a:cxn>
              <a:cxn ang="0">
                <a:pos x="1" y="156"/>
              </a:cxn>
              <a:cxn ang="0">
                <a:pos x="19" y="153"/>
              </a:cxn>
              <a:cxn ang="0">
                <a:pos x="43" y="144"/>
              </a:cxn>
              <a:cxn ang="0">
                <a:pos x="70" y="138"/>
              </a:cxn>
              <a:cxn ang="0">
                <a:pos x="94" y="129"/>
              </a:cxn>
              <a:cxn ang="0">
                <a:pos x="118" y="123"/>
              </a:cxn>
              <a:cxn ang="0">
                <a:pos x="142" y="117"/>
              </a:cxn>
              <a:cxn ang="0">
                <a:pos x="167" y="106"/>
              </a:cxn>
              <a:cxn ang="0">
                <a:pos x="191" y="98"/>
              </a:cxn>
              <a:cxn ang="0">
                <a:pos x="217" y="90"/>
              </a:cxn>
              <a:cxn ang="0">
                <a:pos x="241" y="81"/>
              </a:cxn>
              <a:cxn ang="0">
                <a:pos x="263" y="74"/>
              </a:cxn>
              <a:cxn ang="0">
                <a:pos x="283" y="63"/>
              </a:cxn>
              <a:cxn ang="0">
                <a:pos x="310" y="51"/>
              </a:cxn>
              <a:cxn ang="0">
                <a:pos x="335" y="42"/>
              </a:cxn>
              <a:cxn ang="0">
                <a:pos x="360" y="32"/>
              </a:cxn>
              <a:cxn ang="0">
                <a:pos x="381" y="21"/>
              </a:cxn>
              <a:cxn ang="0">
                <a:pos x="407" y="10"/>
              </a:cxn>
              <a:cxn ang="0">
                <a:pos x="427" y="0"/>
              </a:cxn>
              <a:cxn ang="0">
                <a:pos x="427" y="0"/>
              </a:cxn>
            </a:cxnLst>
            <a:rect l="0" t="0" r="r" b="b"/>
            <a:pathLst>
              <a:path w="427" h="185">
                <a:moveTo>
                  <a:pt x="427" y="27"/>
                </a:moveTo>
                <a:lnTo>
                  <a:pt x="427" y="12"/>
                </a:lnTo>
                <a:lnTo>
                  <a:pt x="426" y="44"/>
                </a:lnTo>
                <a:lnTo>
                  <a:pt x="426" y="66"/>
                </a:lnTo>
                <a:lnTo>
                  <a:pt x="426" y="86"/>
                </a:lnTo>
                <a:lnTo>
                  <a:pt x="427" y="113"/>
                </a:lnTo>
                <a:lnTo>
                  <a:pt x="426" y="137"/>
                </a:lnTo>
                <a:lnTo>
                  <a:pt x="426" y="164"/>
                </a:lnTo>
                <a:lnTo>
                  <a:pt x="426" y="183"/>
                </a:lnTo>
                <a:lnTo>
                  <a:pt x="0" y="185"/>
                </a:lnTo>
                <a:lnTo>
                  <a:pt x="1" y="167"/>
                </a:lnTo>
                <a:lnTo>
                  <a:pt x="1" y="176"/>
                </a:lnTo>
                <a:lnTo>
                  <a:pt x="1" y="156"/>
                </a:lnTo>
                <a:lnTo>
                  <a:pt x="19" y="153"/>
                </a:lnTo>
                <a:lnTo>
                  <a:pt x="43" y="144"/>
                </a:lnTo>
                <a:lnTo>
                  <a:pt x="70" y="138"/>
                </a:lnTo>
                <a:lnTo>
                  <a:pt x="94" y="129"/>
                </a:lnTo>
                <a:lnTo>
                  <a:pt x="118" y="123"/>
                </a:lnTo>
                <a:lnTo>
                  <a:pt x="142" y="117"/>
                </a:lnTo>
                <a:lnTo>
                  <a:pt x="167" y="106"/>
                </a:lnTo>
                <a:lnTo>
                  <a:pt x="191" y="98"/>
                </a:lnTo>
                <a:lnTo>
                  <a:pt x="217" y="90"/>
                </a:lnTo>
                <a:lnTo>
                  <a:pt x="241" y="81"/>
                </a:lnTo>
                <a:lnTo>
                  <a:pt x="263" y="74"/>
                </a:lnTo>
                <a:lnTo>
                  <a:pt x="283" y="63"/>
                </a:lnTo>
                <a:lnTo>
                  <a:pt x="310" y="51"/>
                </a:lnTo>
                <a:lnTo>
                  <a:pt x="335" y="42"/>
                </a:lnTo>
                <a:lnTo>
                  <a:pt x="360" y="32"/>
                </a:lnTo>
                <a:lnTo>
                  <a:pt x="381" y="21"/>
                </a:lnTo>
                <a:lnTo>
                  <a:pt x="407" y="10"/>
                </a:lnTo>
                <a:lnTo>
                  <a:pt x="427" y="0"/>
                </a:lnTo>
                <a:lnTo>
                  <a:pt x="427" y="0"/>
                </a:lnTo>
              </a:path>
            </a:pathLst>
          </a:custGeom>
          <a:solidFill>
            <a:schemeClr val="bg1">
              <a:lumMod val="65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51" name="Freeform 11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5621003" y="4330154"/>
            <a:ext cx="547924" cy="196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2"/>
              </a:cxn>
              <a:cxn ang="0">
                <a:pos x="2" y="24"/>
              </a:cxn>
              <a:cxn ang="0">
                <a:pos x="2" y="52"/>
              </a:cxn>
              <a:cxn ang="0">
                <a:pos x="1" y="77"/>
              </a:cxn>
              <a:cxn ang="0">
                <a:pos x="1" y="99"/>
              </a:cxn>
              <a:cxn ang="0">
                <a:pos x="1" y="122"/>
              </a:cxn>
              <a:cxn ang="0">
                <a:pos x="1" y="144"/>
              </a:cxn>
              <a:cxn ang="0">
                <a:pos x="2" y="166"/>
              </a:cxn>
              <a:cxn ang="0">
                <a:pos x="398" y="165"/>
              </a:cxn>
              <a:cxn ang="0">
                <a:pos x="398" y="153"/>
              </a:cxn>
              <a:cxn ang="0">
                <a:pos x="396" y="138"/>
              </a:cxn>
              <a:cxn ang="0">
                <a:pos x="396" y="142"/>
              </a:cxn>
              <a:cxn ang="0">
                <a:pos x="388" y="136"/>
              </a:cxn>
              <a:cxn ang="0">
                <a:pos x="372" y="130"/>
              </a:cxn>
              <a:cxn ang="0">
                <a:pos x="350" y="124"/>
              </a:cxn>
              <a:cxn ang="0">
                <a:pos x="328" y="118"/>
              </a:cxn>
              <a:cxn ang="0">
                <a:pos x="308" y="112"/>
              </a:cxn>
              <a:cxn ang="0">
                <a:pos x="280" y="104"/>
              </a:cxn>
              <a:cxn ang="0">
                <a:pos x="258" y="96"/>
              </a:cxn>
              <a:cxn ang="0">
                <a:pos x="234" y="88"/>
              </a:cxn>
              <a:cxn ang="0">
                <a:pos x="208" y="80"/>
              </a:cxn>
              <a:cxn ang="0">
                <a:pos x="178" y="68"/>
              </a:cxn>
              <a:cxn ang="0">
                <a:pos x="148" y="58"/>
              </a:cxn>
              <a:cxn ang="0">
                <a:pos x="128" y="50"/>
              </a:cxn>
              <a:cxn ang="0">
                <a:pos x="111" y="43"/>
              </a:cxn>
              <a:cxn ang="0">
                <a:pos x="90" y="34"/>
              </a:cxn>
              <a:cxn ang="0">
                <a:pos x="64" y="24"/>
              </a:cxn>
              <a:cxn ang="0">
                <a:pos x="36" y="14"/>
              </a:cxn>
              <a:cxn ang="0">
                <a:pos x="15" y="4"/>
              </a:cxn>
              <a:cxn ang="0">
                <a:pos x="3" y="0"/>
              </a:cxn>
              <a:cxn ang="0">
                <a:pos x="3" y="0"/>
              </a:cxn>
            </a:cxnLst>
            <a:rect l="0" t="0" r="r" b="b"/>
            <a:pathLst>
              <a:path w="398" h="166">
                <a:moveTo>
                  <a:pt x="0" y="0"/>
                </a:moveTo>
                <a:lnTo>
                  <a:pt x="3" y="2"/>
                </a:lnTo>
                <a:lnTo>
                  <a:pt x="2" y="24"/>
                </a:lnTo>
                <a:lnTo>
                  <a:pt x="2" y="52"/>
                </a:lnTo>
                <a:lnTo>
                  <a:pt x="1" y="77"/>
                </a:lnTo>
                <a:lnTo>
                  <a:pt x="1" y="99"/>
                </a:lnTo>
                <a:lnTo>
                  <a:pt x="1" y="122"/>
                </a:lnTo>
                <a:lnTo>
                  <a:pt x="1" y="144"/>
                </a:lnTo>
                <a:lnTo>
                  <a:pt x="2" y="166"/>
                </a:lnTo>
                <a:lnTo>
                  <a:pt x="398" y="165"/>
                </a:lnTo>
                <a:lnTo>
                  <a:pt x="398" y="153"/>
                </a:lnTo>
                <a:lnTo>
                  <a:pt x="396" y="138"/>
                </a:lnTo>
                <a:lnTo>
                  <a:pt x="396" y="142"/>
                </a:lnTo>
                <a:lnTo>
                  <a:pt x="388" y="136"/>
                </a:lnTo>
                <a:lnTo>
                  <a:pt x="372" y="130"/>
                </a:lnTo>
                <a:lnTo>
                  <a:pt x="350" y="124"/>
                </a:lnTo>
                <a:lnTo>
                  <a:pt x="328" y="118"/>
                </a:lnTo>
                <a:lnTo>
                  <a:pt x="308" y="112"/>
                </a:lnTo>
                <a:lnTo>
                  <a:pt x="280" y="104"/>
                </a:lnTo>
                <a:lnTo>
                  <a:pt x="258" y="96"/>
                </a:lnTo>
                <a:lnTo>
                  <a:pt x="234" y="88"/>
                </a:lnTo>
                <a:lnTo>
                  <a:pt x="208" y="80"/>
                </a:lnTo>
                <a:lnTo>
                  <a:pt x="178" y="68"/>
                </a:lnTo>
                <a:lnTo>
                  <a:pt x="148" y="58"/>
                </a:lnTo>
                <a:lnTo>
                  <a:pt x="128" y="50"/>
                </a:lnTo>
                <a:lnTo>
                  <a:pt x="111" y="43"/>
                </a:lnTo>
                <a:lnTo>
                  <a:pt x="90" y="34"/>
                </a:lnTo>
                <a:lnTo>
                  <a:pt x="64" y="24"/>
                </a:lnTo>
                <a:lnTo>
                  <a:pt x="36" y="14"/>
                </a:lnTo>
                <a:lnTo>
                  <a:pt x="15" y="4"/>
                </a:lnTo>
                <a:lnTo>
                  <a:pt x="3" y="0"/>
                </a:lnTo>
                <a:lnTo>
                  <a:pt x="3" y="0"/>
                </a:lnTo>
              </a:path>
            </a:pathLst>
          </a:custGeom>
          <a:solidFill>
            <a:schemeClr val="bg1">
              <a:lumMod val="65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52" name="Line 1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790042" y="3968497"/>
            <a:ext cx="209550" cy="3735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53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5838073" y="3948722"/>
            <a:ext cx="257175" cy="41059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57" name="Line 1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263118" y="4184535"/>
            <a:ext cx="0" cy="88324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58" name="Line 1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622589" y="4165438"/>
            <a:ext cx="0" cy="91189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60" name="Line 20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963738" y="4527092"/>
            <a:ext cx="5002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8261" name="Group 21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2655002" y="2174550"/>
            <a:ext cx="3568886" cy="2224829"/>
            <a:chOff x="1078" y="789"/>
            <a:chExt cx="2947" cy="1852"/>
          </a:xfrm>
        </p:grpSpPr>
        <p:sp>
          <p:nvSpPr>
            <p:cNvPr id="138262" name="Arc 22"/>
            <p:cNvSpPr>
              <a:spLocks/>
            </p:cNvSpPr>
            <p:nvPr>
              <p:custDataLst>
                <p:tags r:id="rId23"/>
              </p:custDataLst>
            </p:nvPr>
          </p:nvSpPr>
          <p:spPr bwMode="auto">
            <a:xfrm rot="6300000">
              <a:off x="1853" y="1162"/>
              <a:ext cx="960" cy="213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263" name="Arc 23"/>
            <p:cNvSpPr>
              <a:spLocks/>
            </p:cNvSpPr>
            <p:nvPr>
              <p:custDataLst>
                <p:tags r:id="rId24"/>
              </p:custDataLst>
            </p:nvPr>
          </p:nvSpPr>
          <p:spPr bwMode="auto">
            <a:xfrm rot="17057622">
              <a:off x="1474" y="1914"/>
              <a:ext cx="790" cy="284"/>
            </a:xfrm>
            <a:custGeom>
              <a:avLst/>
              <a:gdLst>
                <a:gd name="G0" fmla="+- 19433 0 0"/>
                <a:gd name="G1" fmla="+- 0 0 0"/>
                <a:gd name="G2" fmla="+- 21600 0 0"/>
                <a:gd name="T0" fmla="*/ 19433 w 19433"/>
                <a:gd name="T1" fmla="*/ 21600 h 21600"/>
                <a:gd name="T2" fmla="*/ 0 w 19433"/>
                <a:gd name="T3" fmla="*/ 9430 h 21600"/>
                <a:gd name="T4" fmla="*/ 19433 w 1943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33" h="21600" fill="none" extrusionOk="0">
                  <a:moveTo>
                    <a:pt x="19433" y="21600"/>
                  </a:moveTo>
                  <a:cubicBezTo>
                    <a:pt x="11159" y="21600"/>
                    <a:pt x="3612" y="16873"/>
                    <a:pt x="0" y="9429"/>
                  </a:cubicBezTo>
                </a:path>
                <a:path w="19433" h="21600" stroke="0" extrusionOk="0">
                  <a:moveTo>
                    <a:pt x="19433" y="21600"/>
                  </a:moveTo>
                  <a:cubicBezTo>
                    <a:pt x="11159" y="21600"/>
                    <a:pt x="3612" y="16873"/>
                    <a:pt x="0" y="9429"/>
                  </a:cubicBezTo>
                  <a:lnTo>
                    <a:pt x="19433" y="0"/>
                  </a:lnTo>
                  <a:close/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264" name="Arc 24"/>
            <p:cNvSpPr>
              <a:spLocks/>
            </p:cNvSpPr>
            <p:nvPr>
              <p:custDataLst>
                <p:tags r:id="rId25"/>
              </p:custDataLst>
            </p:nvPr>
          </p:nvSpPr>
          <p:spPr bwMode="auto">
            <a:xfrm rot="20700000">
              <a:off x="1078" y="2475"/>
              <a:ext cx="697" cy="164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0693 w 20693"/>
                <a:gd name="T1" fmla="*/ 6194 h 21576"/>
                <a:gd name="T2" fmla="*/ 1014 w 20693"/>
                <a:gd name="T3" fmla="*/ 21576 h 21576"/>
                <a:gd name="T4" fmla="*/ 0 w 20693"/>
                <a:gd name="T5" fmla="*/ 0 h 2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93" h="21576" fill="none" extrusionOk="0">
                  <a:moveTo>
                    <a:pt x="20692" y="6193"/>
                  </a:moveTo>
                  <a:cubicBezTo>
                    <a:pt x="18063" y="14978"/>
                    <a:pt x="10173" y="21145"/>
                    <a:pt x="1014" y="21576"/>
                  </a:cubicBezTo>
                </a:path>
                <a:path w="20693" h="21576" stroke="0" extrusionOk="0">
                  <a:moveTo>
                    <a:pt x="20692" y="6193"/>
                  </a:moveTo>
                  <a:cubicBezTo>
                    <a:pt x="18063" y="14978"/>
                    <a:pt x="10173" y="21145"/>
                    <a:pt x="1014" y="2157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265" name="Arc 25"/>
            <p:cNvSpPr>
              <a:spLocks/>
            </p:cNvSpPr>
            <p:nvPr>
              <p:custDataLst>
                <p:tags r:id="rId26"/>
              </p:custDataLst>
            </p:nvPr>
          </p:nvSpPr>
          <p:spPr bwMode="auto">
            <a:xfrm rot="15300000" flipH="1">
              <a:off x="2293" y="1162"/>
              <a:ext cx="960" cy="213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266" name="Arc 26"/>
            <p:cNvSpPr>
              <a:spLocks/>
            </p:cNvSpPr>
            <p:nvPr>
              <p:custDataLst>
                <p:tags r:id="rId27"/>
              </p:custDataLst>
            </p:nvPr>
          </p:nvSpPr>
          <p:spPr bwMode="auto">
            <a:xfrm rot="4542378" flipH="1">
              <a:off x="2841" y="1914"/>
              <a:ext cx="790" cy="284"/>
            </a:xfrm>
            <a:custGeom>
              <a:avLst/>
              <a:gdLst>
                <a:gd name="G0" fmla="+- 19433 0 0"/>
                <a:gd name="G1" fmla="+- 0 0 0"/>
                <a:gd name="G2" fmla="+- 21600 0 0"/>
                <a:gd name="T0" fmla="*/ 19433 w 19433"/>
                <a:gd name="T1" fmla="*/ 21600 h 21600"/>
                <a:gd name="T2" fmla="*/ 0 w 19433"/>
                <a:gd name="T3" fmla="*/ 9430 h 21600"/>
                <a:gd name="T4" fmla="*/ 19433 w 1943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33" h="21600" fill="none" extrusionOk="0">
                  <a:moveTo>
                    <a:pt x="19433" y="21600"/>
                  </a:moveTo>
                  <a:cubicBezTo>
                    <a:pt x="11159" y="21600"/>
                    <a:pt x="3612" y="16873"/>
                    <a:pt x="0" y="9429"/>
                  </a:cubicBezTo>
                </a:path>
                <a:path w="19433" h="21600" stroke="0" extrusionOk="0">
                  <a:moveTo>
                    <a:pt x="19433" y="21600"/>
                  </a:moveTo>
                  <a:cubicBezTo>
                    <a:pt x="11159" y="21600"/>
                    <a:pt x="3612" y="16873"/>
                    <a:pt x="0" y="9429"/>
                  </a:cubicBezTo>
                  <a:lnTo>
                    <a:pt x="19433" y="0"/>
                  </a:lnTo>
                  <a:close/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267" name="Arc 27"/>
            <p:cNvSpPr>
              <a:spLocks/>
            </p:cNvSpPr>
            <p:nvPr>
              <p:custDataLst>
                <p:tags r:id="rId28"/>
              </p:custDataLst>
            </p:nvPr>
          </p:nvSpPr>
          <p:spPr bwMode="auto">
            <a:xfrm rot="900000" flipH="1">
              <a:off x="3328" y="2477"/>
              <a:ext cx="697" cy="164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0693 w 20693"/>
                <a:gd name="T1" fmla="*/ 6194 h 21576"/>
                <a:gd name="T2" fmla="*/ 1014 w 20693"/>
                <a:gd name="T3" fmla="*/ 21576 h 21576"/>
                <a:gd name="T4" fmla="*/ 0 w 20693"/>
                <a:gd name="T5" fmla="*/ 0 h 2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93" h="21576" fill="none" extrusionOk="0">
                  <a:moveTo>
                    <a:pt x="20692" y="6193"/>
                  </a:moveTo>
                  <a:cubicBezTo>
                    <a:pt x="18063" y="14978"/>
                    <a:pt x="10173" y="21145"/>
                    <a:pt x="1014" y="21576"/>
                  </a:cubicBezTo>
                </a:path>
                <a:path w="20693" h="21576" stroke="0" extrusionOk="0">
                  <a:moveTo>
                    <a:pt x="20692" y="6193"/>
                  </a:moveTo>
                  <a:cubicBezTo>
                    <a:pt x="18063" y="14978"/>
                    <a:pt x="10173" y="21145"/>
                    <a:pt x="1014" y="2157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8269" name="Freeform 2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438651" y="4900682"/>
            <a:ext cx="42863" cy="1861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0"/>
              </a:cxn>
            </a:cxnLst>
            <a:rect l="0" t="0" r="r" b="b"/>
            <a:pathLst>
              <a:path w="1" h="120">
                <a:moveTo>
                  <a:pt x="0" y="0"/>
                </a:moveTo>
                <a:lnTo>
                  <a:pt x="0" y="12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8278" name="Rectangle 38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710150" y="1723129"/>
                <a:ext cx="7935912" cy="42610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68034" tIns="33420" rIns="68034" bIns="33420"/>
              <a:lstStyle/>
              <a:p>
                <a:pPr marL="260214" indent="-260214">
                  <a:spcBef>
                    <a:spcPct val="20000"/>
                  </a:spcBef>
                  <a:buSzPct val="100000"/>
                  <a:buFont typeface="Arial" panose="020B0604020202020204" pitchFamily="34" charset="0"/>
                  <a:buChar char="•"/>
                </a:pPr>
                <a:r>
                  <a:rPr lang="en-US" sz="21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Normal Approximation of Sampling Distribution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1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1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sz="21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    </a:t>
                </a:r>
              </a:p>
            </p:txBody>
          </p:sp>
        </mc:Choice>
        <mc:Fallback xmlns="">
          <p:sp>
            <p:nvSpPr>
              <p:cNvPr id="138278" name="Rectangle 38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710150" y="1723129"/>
                <a:ext cx="7935912" cy="426108"/>
              </a:xfrm>
              <a:prstGeom prst="rect">
                <a:avLst/>
              </a:prstGeom>
              <a:blipFill>
                <a:blip r:embed="rId32"/>
                <a:stretch>
                  <a:fillRect l="-998" t="-12857" b="-21429"/>
                </a:stretch>
              </a:blip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8287" name="Rectangle 4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318651" y="4528286"/>
            <a:ext cx="256019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 i="1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>
                <p:custDataLst>
                  <p:tags r:id="rId17"/>
                </p:custDataLst>
              </p:nvPr>
            </p:nvSpPr>
            <p:spPr>
              <a:xfrm>
                <a:off x="7015542" y="4363410"/>
                <a:ext cx="381451" cy="370101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</m:acc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3"/>
                </p:custDataLst>
              </p:nvPr>
            </p:nvSpPr>
            <p:spPr>
              <a:xfrm>
                <a:off x="7015542" y="4363410"/>
                <a:ext cx="381451" cy="370101"/>
              </a:xfrm>
              <a:prstGeom prst="rect">
                <a:avLst/>
              </a:prstGeom>
              <a:blipFill>
                <a:blip r:embed="rId34"/>
                <a:stretch>
                  <a:fillRect r="-25806" b="-10000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>
                <p:custDataLst>
                  <p:tags r:id="rId18"/>
                </p:custDataLst>
              </p:nvPr>
            </p:nvSpPr>
            <p:spPr>
              <a:xfrm>
                <a:off x="3207951" y="4803050"/>
                <a:ext cx="1416285" cy="3949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←</m:t>
                      </m:r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/2</m:t>
                          </m:r>
                        </m:sub>
                      </m:sSub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</m:acc>
                        </m:sub>
                      </m:sSub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→</m:t>
                      </m:r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5"/>
                </p:custDataLst>
              </p:nvPr>
            </p:nvSpPr>
            <p:spPr>
              <a:xfrm>
                <a:off x="3207951" y="4803050"/>
                <a:ext cx="1416285" cy="394980"/>
              </a:xfrm>
              <a:prstGeom prst="rect">
                <a:avLst/>
              </a:prstGeom>
              <a:blipFill>
                <a:blip r:embed="rId36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>
                <p:custDataLst>
                  <p:tags r:id="rId19"/>
                </p:custDataLst>
              </p:nvPr>
            </p:nvSpPr>
            <p:spPr>
              <a:xfrm>
                <a:off x="4380969" y="4799218"/>
                <a:ext cx="1416285" cy="3949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←</m:t>
                      </m:r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/2</m:t>
                          </m:r>
                        </m:sub>
                      </m:sSub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</m:acc>
                        </m:sub>
                      </m:sSub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→</m:t>
                      </m:r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7"/>
                </p:custDataLst>
              </p:nvPr>
            </p:nvSpPr>
            <p:spPr>
              <a:xfrm>
                <a:off x="4380969" y="4799218"/>
                <a:ext cx="1416285" cy="394980"/>
              </a:xfrm>
              <a:prstGeom prst="rect">
                <a:avLst/>
              </a:prstGeom>
              <a:blipFill>
                <a:blip r:embed="rId38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9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3827984" y="3631221"/>
                <a:ext cx="1232248" cy="6230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8034" tIns="33420" rIns="68034" bIns="33420">
                <a:spAutoFit/>
              </a:bodyPr>
              <a:lstStyle/>
              <a:p>
                <a:pPr algn="l"/>
                <a:r>
                  <a:rPr lang="en-US" sz="1805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1 - </a:t>
                </a:r>
                <a:r>
                  <a:rPr lang="en-US" sz="1805" i="1" dirty="0">
                    <a:solidFill>
                      <a:srgbClr val="000000"/>
                    </a:solidFill>
                    <a:latin typeface="Symbol" panose="05050102010706020507" pitchFamily="18" charset="2"/>
                    <a:cs typeface="Arial" panose="020B0604020202020204" pitchFamily="34" charset="0"/>
                  </a:rPr>
                  <a:t></a:t>
                </a:r>
                <a:r>
                  <a:rPr lang="en-US" sz="1805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of all</a:t>
                </a:r>
              </a:p>
              <a:p>
                <a:pPr algn="l"/>
                <a:r>
                  <a:rPr lang="en-US" sz="1805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values</a:t>
                </a:r>
              </a:p>
            </p:txBody>
          </p:sp>
        </mc:Choice>
        <mc:Fallback xmlns="">
          <p:sp>
            <p:nvSpPr>
              <p:cNvPr id="45" name="Rectangle 49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827984" y="3631221"/>
                <a:ext cx="1232248" cy="623029"/>
              </a:xfrm>
              <a:prstGeom prst="rect">
                <a:avLst/>
              </a:prstGeom>
              <a:blipFill>
                <a:blip r:embed="rId40"/>
                <a:stretch>
                  <a:fillRect l="-5941" t="-7843" r="-5941" b="-17647"/>
                </a:stretch>
              </a:blip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>
                <p:custDataLst>
                  <p:tags r:id="rId21"/>
                </p:custDataLst>
              </p:nvPr>
            </p:nvSpPr>
            <p:spPr>
              <a:xfrm>
                <a:off x="4988213" y="2289600"/>
                <a:ext cx="1821396" cy="910699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</a:rPr>
                                <m:t>𝑝</m:t>
                              </m:r>
                            </m:e>
                          </m:acc>
                        </m:sub>
                      </m:sSub>
                      <m:r>
                        <a:rPr lang="en-US" b="0" i="1" smtClean="0">
                          <a:solidFill>
                            <a:srgbClr val="000000"/>
                          </a:solidFill>
                          <a:effectLst/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</a:rPr>
                                <m:t>𝑝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</a:rPr>
                                <m:t>(1−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</a:rPr>
                                <m:t>𝑝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1"/>
                </p:custDataLst>
              </p:nvPr>
            </p:nvSpPr>
            <p:spPr>
              <a:xfrm>
                <a:off x="4988213" y="2289600"/>
                <a:ext cx="1821396" cy="910699"/>
              </a:xfrm>
              <a:prstGeom prst="rect">
                <a:avLst/>
              </a:prstGeom>
              <a:blipFill>
                <a:blip r:embed="rId42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47664" y="1079134"/>
            <a:ext cx="7772400" cy="525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Interval Estimate of a Population Proportion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4172616"/>
      </p:ext>
    </p:extLst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711200" y="1752720"/>
            <a:ext cx="6000750" cy="372396"/>
          </a:xfrm>
          <a:noFill/>
          <a:ln/>
          <a:effectLst/>
        </p:spPr>
        <p:txBody>
          <a:bodyPr>
            <a:normAutofit fontScale="92500" lnSpcReduction="10000"/>
          </a:bodyPr>
          <a:lstStyle/>
          <a:p>
            <a:pPr marL="260214" indent="-260214"/>
            <a:r>
              <a:rPr lang="en-US" sz="2105" dirty="0"/>
              <a:t>Interval Estimate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560" name="Rectangle 8"/>
              <p:cNvSpPr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1837463" y="3088860"/>
                <a:ext cx="5660028" cy="174739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spcBef>
                    <a:spcPct val="20000"/>
                  </a:spcBef>
                  <a:buClr>
                    <a:srgbClr val="66FFFF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where:    1 - </a:t>
                </a:r>
                <a:r>
                  <a:rPr lang="en-US" sz="1805" i="1" dirty="0">
                    <a:solidFill>
                      <a:srgbClr val="000000"/>
                    </a:solidFill>
                    <a:latin typeface="Symbol" panose="05050102010706020507" pitchFamily="18" charset="2"/>
                    <a:cs typeface="Arial" panose="020B0604020202020204" pitchFamily="34" charset="0"/>
                  </a:rPr>
                  <a:t>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  is the confidence coefficient,</a:t>
                </a:r>
              </a:p>
              <a:p>
                <a:pPr algn="l">
                  <a:spcBef>
                    <a:spcPct val="20000"/>
                  </a:spcBef>
                  <a:buClr>
                    <a:srgbClr val="66FFFF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                  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z</a:t>
                </a:r>
                <a:r>
                  <a:rPr lang="en-US" sz="1805" i="1" baseline="-25000" dirty="0">
                    <a:solidFill>
                      <a:srgbClr val="000000"/>
                    </a:solidFill>
                    <a:latin typeface="Symbol" panose="05050102010706020507" pitchFamily="18" charset="2"/>
                    <a:cs typeface="Arial" panose="020B0604020202020204" pitchFamily="34" charset="0"/>
                  </a:rPr>
                  <a:t></a:t>
                </a:r>
                <a:r>
                  <a:rPr lang="en-US" sz="1805" i="1" baseline="-250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/2    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is the 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z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value providing an area of </a:t>
                </a:r>
                <a:r>
                  <a:rPr lang="en-US" sz="1805" i="1" dirty="0">
                    <a:solidFill>
                      <a:srgbClr val="000000"/>
                    </a:solidFill>
                    <a:latin typeface="Symbol" panose="05050102010706020507" pitchFamily="18" charset="2"/>
                    <a:cs typeface="Arial" panose="020B0604020202020204" pitchFamily="34" charset="0"/>
                  </a:rPr>
                  <a:t>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/2</a:t>
                </a:r>
              </a:p>
              <a:p>
                <a:pPr algn="l">
                  <a:spcBef>
                    <a:spcPct val="20000"/>
                  </a:spcBef>
                  <a:buClr>
                    <a:srgbClr val="66FFFF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                           in the upper tail of the standard normal</a:t>
                </a:r>
              </a:p>
              <a:p>
                <a:pPr algn="l">
                  <a:spcBef>
                    <a:spcPct val="20000"/>
                  </a:spcBef>
                  <a:buClr>
                    <a:srgbClr val="66FFFF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		 probability distribution, and</a:t>
                </a:r>
              </a:p>
              <a:p>
                <a:pPr algn="l">
                  <a:spcBef>
                    <a:spcPct val="20000"/>
                  </a:spcBef>
                  <a:buClr>
                    <a:srgbClr val="66FFFF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	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  is the sample proportion</a:t>
                </a:r>
              </a:p>
            </p:txBody>
          </p:sp>
        </mc:Choice>
        <mc:Fallback xmlns="">
          <p:sp>
            <p:nvSpPr>
              <p:cNvPr id="23560" name="Rectangle 8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1837463" y="3088860"/>
                <a:ext cx="5660028" cy="1747398"/>
              </a:xfrm>
              <a:prstGeom prst="rect">
                <a:avLst/>
              </a:prstGeom>
              <a:blipFill>
                <a:blip r:embed="rId9"/>
                <a:stretch>
                  <a:fillRect l="-861" t="-699" b="-4196"/>
                </a:stretch>
              </a:blip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>
                <p:custDataLst>
                  <p:tags r:id="rId4"/>
                </p:custDataLst>
              </p:nvPr>
            </p:nvSpPr>
            <p:spPr>
              <a:xfrm>
                <a:off x="3534102" y="2021657"/>
                <a:ext cx="2099742" cy="913007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</m:acc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±</m:t>
                      </m:r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/2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̅"/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</m:acc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(1−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</m:acc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0"/>
                </p:custDataLst>
              </p:nvPr>
            </p:nvSpPr>
            <p:spPr>
              <a:xfrm>
                <a:off x="3534102" y="2021657"/>
                <a:ext cx="2099742" cy="91300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9522" y="1073523"/>
            <a:ext cx="7772400" cy="525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Interval Estimate of a Population Proportion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64669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002181" y="2148518"/>
            <a:ext cx="7303572" cy="1500289"/>
          </a:xfrm>
          <a:noFill/>
          <a:ln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VOX Political Polls (VOX) specializes in voter polls and surveys designed to keep political office seekers informed of their position in a race. </a:t>
            </a:r>
          </a:p>
          <a:p>
            <a:pPr marL="0" indent="0">
              <a:buNone/>
            </a:pPr>
            <a:r>
              <a:rPr lang="en-US" sz="1800" dirty="0"/>
              <a:t>Using online surveys, VOX asks registered voters who they would vote for if the election were held that day.  </a:t>
            </a:r>
          </a:p>
        </p:txBody>
      </p:sp>
      <p:sp>
        <p:nvSpPr>
          <p:cNvPr id="24749" name="Rectangle 17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11200" y="1720742"/>
            <a:ext cx="6137931" cy="3723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60214" indent="-260214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1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 VOX Political Polls</a:t>
            </a:r>
          </a:p>
        </p:txBody>
      </p:sp>
      <p:sp>
        <p:nvSpPr>
          <p:cNvPr id="7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353" y="1041027"/>
            <a:ext cx="7772400" cy="525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Interval Estimate of a Population Proportion</a:t>
            </a:r>
          </a:p>
        </p:txBody>
      </p:sp>
      <p:sp>
        <p:nvSpPr>
          <p:cNvPr id="5" name="Rectangle 46">
            <a:extLst>
              <a:ext uri="{FF2B5EF4-FFF2-40B4-BE49-F238E27FC236}">
                <a16:creationId xmlns:a16="http://schemas.microsoft.com/office/drawing/2014/main" id="{A5A5C449-9F18-44CA-A21B-50F88ABF084B}"/>
              </a:ext>
            </a:extLst>
          </p:cNvPr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25811" y="3522205"/>
            <a:ext cx="7399338" cy="15224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>
              <a:spcBef>
                <a:spcPct val="20000"/>
              </a:spcBef>
              <a:buSzPct val="75000"/>
            </a:pP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In a current election campaign, VOX has just found that 225 registered voters, out of 400 contacted, favor a particular candidate.  VOX wants to develop a 95% confidence interval estimate for the proportion of the population of registered voters that favor the candidate.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2902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12664" y="1689914"/>
            <a:ext cx="7505700" cy="74479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 point estimator cannot be expected to provide the exact value of the population parameter.</a:t>
            </a:r>
          </a:p>
        </p:txBody>
      </p:sp>
      <p:sp>
        <p:nvSpPr>
          <p:cNvPr id="16179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12664" y="2418446"/>
            <a:ext cx="7505700" cy="138932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An </a:t>
            </a:r>
            <a:r>
              <a:rPr lang="en-US" sz="1805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interval estimate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can be computed by adding and subtracting a margin of error to the point estimate.</a:t>
            </a:r>
          </a:p>
          <a:p>
            <a:pPr algn="l"/>
            <a:endParaRPr lang="en-US" sz="120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</a:p>
          <a:p>
            <a:pPr algn="l"/>
            <a:endParaRPr lang="en-US" sz="1805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798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43100" y="3148915"/>
            <a:ext cx="5410200" cy="5013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1799" name="Text Box 7"/>
              <p:cNvSpPr txBox="1"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2667863" y="3094557"/>
                <a:ext cx="3365024" cy="37010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Point 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estimate</a:t>
                </a:r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805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±</m:t>
                    </m:r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</a:t>
                </a:r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Margin of error</a:t>
                </a:r>
                <a:endPara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1799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2667863" y="3094557"/>
                <a:ext cx="3365024" cy="370101"/>
              </a:xfrm>
              <a:prstGeom prst="rect">
                <a:avLst/>
              </a:prstGeom>
              <a:blipFill>
                <a:blip r:embed="rId13"/>
                <a:stretch>
                  <a:fillRect l="-1630" t="-10000" r="-543" b="-26667"/>
                </a:stretch>
              </a:blip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1800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2664" y="3401300"/>
            <a:ext cx="7524750" cy="82203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The purpose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of an interval estimate is to provide information about how close the 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point estimate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,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is to the value of the parameter.</a:t>
            </a:r>
          </a:p>
        </p:txBody>
      </p:sp>
      <p:sp>
        <p:nvSpPr>
          <p:cNvPr id="16180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79314" y="1045381"/>
            <a:ext cx="7772400" cy="4869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Margin of error and the Interval Estimate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45260586-1C68-415A-8E28-7D7147542B9C}"/>
              </a:ext>
            </a:extLst>
          </p:cNvPr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5335" y="4452005"/>
            <a:ext cx="7505700" cy="42840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general form of an interval estimate of a population mean 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0755328-F514-4A5F-B628-C4FFE1FEFBEE}"/>
                  </a:ext>
                </a:extLst>
              </p:cNvPr>
              <p:cNvSpPr txBox="1"/>
              <p:nvPr>
                <p:custDataLst>
                  <p:tags r:id="rId9"/>
                </p:custDataLst>
              </p:nvPr>
            </p:nvSpPr>
            <p:spPr>
              <a:xfrm>
                <a:off x="3534148" y="5000326"/>
                <a:ext cx="2091214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805" u="sng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en-US" sz="1805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Margin </a:t>
                </a:r>
                <a:r>
                  <a:rPr lang="en-US" sz="1805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of error</a:t>
                </a:r>
                <a:endParaRPr lang="en-US" sz="1805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0755328-F514-4A5F-B628-C4FFE1FEFB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4"/>
                </p:custDataLst>
              </p:nvPr>
            </p:nvSpPr>
            <p:spPr>
              <a:xfrm>
                <a:off x="3534148" y="5000326"/>
                <a:ext cx="2091214" cy="370101"/>
              </a:xfrm>
              <a:prstGeom prst="rect">
                <a:avLst/>
              </a:prstGeom>
              <a:blipFill>
                <a:blip r:embed="rId15"/>
                <a:stretch>
                  <a:fillRect t="-6557" r="-1458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165459478"/>
      </p:ext>
    </p:extLst>
  </p:cSld>
  <p:clrMapOvr>
    <a:masterClrMapping/>
  </p:clrMapOvr>
  <p:transition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5783" name="Rectangle 183"/>
              <p:cNvSpPr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1154633" y="2671822"/>
                <a:ext cx="6858001" cy="4583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rgbClr val="66FFFF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where:    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n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= 400,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 = 225/400 = .5625,    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z</a:t>
                </a:r>
                <a:r>
                  <a:rPr lang="en-US" sz="1805" i="1" baseline="-25000" dirty="0">
                    <a:solidFill>
                      <a:srgbClr val="000000"/>
                    </a:solidFill>
                    <a:latin typeface="Symbol" panose="05050102010706020507" pitchFamily="18" charset="2"/>
                    <a:cs typeface="Arial" panose="020B0604020202020204" pitchFamily="34" charset="0"/>
                  </a:rPr>
                  <a:t></a:t>
                </a:r>
                <a:r>
                  <a:rPr lang="en-US" sz="1805" i="1" baseline="-250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/2  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= 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1.96</a:t>
                </a:r>
                <a:endParaRPr lang="en-US" dirty="0">
                  <a:solidFill>
                    <a:srgbClr val="000000"/>
                  </a:solidFill>
                  <a:effectLst/>
                  <a:latin typeface="+mn-l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783" name="Rectangle 183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1154633" y="2671822"/>
                <a:ext cx="6858001" cy="458334"/>
              </a:xfrm>
              <a:prstGeom prst="rect">
                <a:avLst/>
              </a:prstGeom>
              <a:blipFill>
                <a:blip r:embed="rId11"/>
                <a:stretch>
                  <a:fillRect l="-711" b="-12000"/>
                </a:stretch>
              </a:blip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781" name="Rectangle 18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57300" y="3954174"/>
            <a:ext cx="6518910" cy="7591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PSI is 95% confident that the proportion of all voters that favor the candidate is between .5278 to .5972.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>
                <p:custDataLst>
                  <p:tags r:id="rId5"/>
                </p:custDataLst>
              </p:nvPr>
            </p:nvSpPr>
            <p:spPr>
              <a:xfrm>
                <a:off x="2917238" y="3197513"/>
                <a:ext cx="4495846" cy="657552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5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.5625</m:t>
                    </m:r>
                    <m:r>
                      <a:rPr lang="en-US" sz="1805" i="1">
                        <a:solidFill>
                          <a:srgbClr val="000000"/>
                        </a:solidFill>
                        <a:latin typeface="Cambria Math"/>
                      </a:rPr>
                      <m:t>±</m:t>
                    </m:r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+mn-lt"/>
                  </a:rPr>
                  <a:t>1.96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805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1805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.</m:t>
                            </m:r>
                            <m:r>
                              <a:rPr lang="en-US" sz="1805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5625</m:t>
                            </m:r>
                            <m:r>
                              <a:rPr lang="en-US" sz="18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(1−</m:t>
                            </m:r>
                            <m:r>
                              <a:rPr lang="en-US" sz="1805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.5625</m:t>
                            </m:r>
                            <m:r>
                              <a:rPr lang="en-US" sz="18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sz="1805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18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00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+mn-lt"/>
                  </a:rPr>
                  <a:t> = .5625 ± .034725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2"/>
                </p:custDataLst>
              </p:nvPr>
            </p:nvSpPr>
            <p:spPr>
              <a:xfrm>
                <a:off x="2917238" y="3197513"/>
                <a:ext cx="4495846" cy="657552"/>
              </a:xfrm>
              <a:prstGeom prst="rect">
                <a:avLst/>
              </a:prstGeom>
              <a:blipFill>
                <a:blip r:embed="rId13"/>
                <a:stretch>
                  <a:fillRect r="-407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>
                <p:custDataLst>
                  <p:tags r:id="rId6"/>
                </p:custDataLst>
              </p:nvPr>
            </p:nvSpPr>
            <p:spPr>
              <a:xfrm>
                <a:off x="3534152" y="1759135"/>
                <a:ext cx="2099742" cy="913007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</m:acc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±</m:t>
                      </m:r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/2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̅"/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</m:acc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(1−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</m:acc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4"/>
                </p:custDataLst>
              </p:nvPr>
            </p:nvSpPr>
            <p:spPr>
              <a:xfrm>
                <a:off x="3534152" y="1759135"/>
                <a:ext cx="2099742" cy="91300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77976" y="1038620"/>
            <a:ext cx="7772400" cy="525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Interval Estimate of a Population Proportion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8CF00BB8-B567-4DF6-9B29-209A55C667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881757"/>
              </p:ext>
            </p:extLst>
          </p:nvPr>
        </p:nvGraphicFramePr>
        <p:xfrm>
          <a:off x="7776210" y="5673317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Binary Worksheet" showAsIcon="1" r:id="rId16" imgW="914400" imgH="771480" progId="Excel.SheetBinaryMacroEnabled.12">
                  <p:embed/>
                </p:oleObj>
              </mc:Choice>
              <mc:Fallback>
                <p:oleObj name="Binary Worksheet" showAsIcon="1" r:id="rId16" imgW="914400" imgH="771480" progId="Excel.SheetBinaryMacroEnabled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776210" y="5673317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3976153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8" name="Rectangle 1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27947" y="3266553"/>
            <a:ext cx="4885073" cy="4440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algn="l">
              <a:spcBef>
                <a:spcPct val="20000"/>
              </a:spcBef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Solving for the necessary sample size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, we get</a:t>
            </a:r>
          </a:p>
        </p:txBody>
      </p:sp>
      <p:sp>
        <p:nvSpPr>
          <p:cNvPr id="157699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11200" y="2099943"/>
            <a:ext cx="7772400" cy="5013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60214" indent="-260214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Margin of error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7715" name="Text Box 19"/>
              <p:cNvSpPr txBox="1"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027947" y="4592650"/>
                <a:ext cx="6618183" cy="6478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l">
                  <a:spcBef>
                    <a:spcPct val="20000"/>
                  </a:spcBef>
                  <a:buSzPct val="75000"/>
                  <a:buFont typeface="Monotype Sorts" pitchFamily="2" charset="2"/>
                  <a:buNone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However,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will not be known until after we have selected the sample.  We will use the planning value 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p</a:t>
                </a:r>
                <a:r>
                  <a:rPr lang="en-US" sz="1805" baseline="300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*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for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57715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1027947" y="4592650"/>
                <a:ext cx="6618183" cy="647870"/>
              </a:xfrm>
              <a:prstGeom prst="rect">
                <a:avLst/>
              </a:prstGeom>
              <a:blipFill>
                <a:blip r:embed="rId11"/>
                <a:stretch>
                  <a:fillRect l="-829" t="-4673" b="-13084"/>
                </a:stretch>
              </a:blip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>
                <p:custDataLst>
                  <p:tags r:id="rId5"/>
                </p:custDataLst>
              </p:nvPr>
            </p:nvSpPr>
            <p:spPr>
              <a:xfrm>
                <a:off x="2162735" y="2242706"/>
                <a:ext cx="1686039" cy="935321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endParaRPr lang="en-US" sz="1805" i="1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  <a:p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𝛼</m:t>
                        </m:r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/2</m:t>
                        </m:r>
                      </m:sub>
                    </m:sSub>
                    <m:rad>
                      <m:radPr>
                        <m:degHide m:val="on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acc>
                              <m:accPr>
                                <m:chr m:val="̅"/>
                                <m:ctrlPr>
                                  <a:rPr lang="en-US" sz="1805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5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𝑝</m:t>
                                </m:r>
                              </m:e>
                            </m:acc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(1−</m:t>
                            </m:r>
                            <m:acc>
                              <m:accPr>
                                <m:chr m:val="̅"/>
                                <m:ctrlPr>
                                  <a:rPr lang="en-US" sz="1805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5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𝑝</m:t>
                                </m:r>
                              </m:e>
                            </m:acc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𝑛</m:t>
                            </m:r>
                          </m:den>
                        </m:f>
                      </m:e>
                    </m:rad>
                  </m:oMath>
                </a14:m>
                <a:endPara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2"/>
                </p:custDataLst>
              </p:nvPr>
            </p:nvSpPr>
            <p:spPr>
              <a:xfrm>
                <a:off x="2162735" y="2242706"/>
                <a:ext cx="1686039" cy="935321"/>
              </a:xfrm>
              <a:prstGeom prst="rect">
                <a:avLst/>
              </a:prstGeom>
              <a:blipFill>
                <a:blip r:embed="rId13"/>
                <a:stretch>
                  <a:fillRect l="-3261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99"/>
          <p:cNvSpPr txBox="1">
            <a:spLocks noChangeArrowheads="1"/>
          </p:cNvSpPr>
          <p:nvPr>
            <p:custDataLst>
              <p:tags r:id="rId6"/>
            </p:custDataLst>
          </p:nvPr>
        </p:nvSpPr>
        <p:spPr>
          <a:xfrm>
            <a:off x="556309" y="1074830"/>
            <a:ext cx="7772400" cy="696371"/>
          </a:xfrm>
          <a:prstGeom prst="rect">
            <a:avLst/>
          </a:prstGeom>
          <a:noFill/>
          <a:ln/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Lst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9pPr>
          </a:lstStyle>
          <a:p>
            <a:pPr algn="l"/>
            <a:r>
              <a:rPr lang="en-US" sz="2400" b="1" kern="0" dirty="0">
                <a:solidFill>
                  <a:schemeClr val="tx1"/>
                </a:solidFill>
                <a:latin typeface="+mn-lt"/>
              </a:rPr>
              <a:t>Sample Size for an Interval Estimate of a Population Proportion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>
                <p:custDataLst>
                  <p:tags r:id="rId7"/>
                </p:custDataLst>
              </p:nvPr>
            </p:nvSpPr>
            <p:spPr>
              <a:xfrm>
                <a:off x="3005754" y="3762605"/>
                <a:ext cx="2268057" cy="727507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𝛼</m:t>
                                      </m:r>
                                      <m: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/2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acc>
                            <m:accPr>
                              <m:chr m:val="̅"/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</m:acc>
                          <m:d>
                            <m:d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</m:acc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𝐸</m:t>
                              </m:r>
                            </m:e>
                            <m:sup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4"/>
                </p:custDataLst>
              </p:nvPr>
            </p:nvSpPr>
            <p:spPr>
              <a:xfrm>
                <a:off x="3005754" y="3762605"/>
                <a:ext cx="2268057" cy="72750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817196520"/>
      </p:ext>
    </p:extLst>
  </p:cSld>
  <p:clrMapOvr>
    <a:masterClrMapping/>
  </p:clrMapOvr>
  <p:transition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5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23795" y="3254812"/>
            <a:ext cx="7531119" cy="23585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343769" indent="-343769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planning value </a:t>
            </a:r>
            <a:r>
              <a:rPr lang="en-US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en-US" baseline="30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*</a:t>
            </a: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can be chosen by:</a:t>
            </a:r>
          </a:p>
          <a:p>
            <a:pPr marL="343769" indent="-343769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1.  Using the sample proportion from a previous sample of the same or similar units, or</a:t>
            </a:r>
          </a:p>
          <a:p>
            <a:pPr marL="343769" indent="-343769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2.  Selecting a preliminary sample and using the sample proportion from this sample.</a:t>
            </a:r>
          </a:p>
          <a:p>
            <a:pPr marL="343769" indent="-343769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3.  Using judgment or a “best guess” for a </a:t>
            </a:r>
            <a:r>
              <a:rPr lang="en-US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* value.</a:t>
            </a:r>
          </a:p>
          <a:p>
            <a:pPr marL="343769" indent="-343769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4.  Otherwise, using .50 as the </a:t>
            </a:r>
            <a:r>
              <a:rPr lang="en-US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* value.</a:t>
            </a:r>
          </a:p>
        </p:txBody>
      </p:sp>
      <p:sp>
        <p:nvSpPr>
          <p:cNvPr id="184327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11200" y="2094975"/>
            <a:ext cx="7772400" cy="5013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60214" indent="-260214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Necessary Sample Size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>
                <p:custDataLst>
                  <p:tags r:id="rId4"/>
                </p:custDataLst>
              </p:nvPr>
            </p:nvSpPr>
            <p:spPr>
              <a:xfrm>
                <a:off x="2703672" y="2345626"/>
                <a:ext cx="2455288" cy="727507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𝛼</m:t>
                                      </m:r>
                                      <m: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/2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p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∗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𝐸</m:t>
                              </m:r>
                            </m:e>
                            <m:sup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8"/>
                </p:custDataLst>
              </p:nvPr>
            </p:nvSpPr>
            <p:spPr>
              <a:xfrm>
                <a:off x="2703672" y="2345626"/>
                <a:ext cx="2455288" cy="72750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99"/>
          <p:cNvSpPr txBox="1">
            <a:spLocks noChangeArrowheads="1"/>
          </p:cNvSpPr>
          <p:nvPr>
            <p:custDataLst>
              <p:tags r:id="rId5"/>
            </p:custDataLst>
          </p:nvPr>
        </p:nvSpPr>
        <p:spPr>
          <a:xfrm>
            <a:off x="547516" y="1028376"/>
            <a:ext cx="7772400" cy="696371"/>
          </a:xfrm>
          <a:prstGeom prst="rect">
            <a:avLst/>
          </a:prstGeom>
          <a:noFill/>
          <a:ln/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Lst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9pPr>
          </a:lstStyle>
          <a:p>
            <a:pPr algn="l"/>
            <a:r>
              <a:rPr lang="en-US" sz="2400" b="1" kern="0" dirty="0">
                <a:solidFill>
                  <a:schemeClr val="tx1"/>
                </a:solidFill>
                <a:latin typeface="+mn-lt"/>
              </a:rPr>
              <a:t>Sample Size for an Interval Estimate of a Population Proportion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6513377"/>
      </p:ext>
    </p:extLst>
  </p:cSld>
  <p:clrMapOvr>
    <a:masterClrMapping/>
  </p:clrMapOvr>
  <p:transition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7650" name="Rectangle 2"/>
              <p:cNvSpPr>
                <a:spLocks noGrp="1" noChangeArrowheads="1"/>
              </p:cNvSpPr>
              <p:nvPr>
                <p:ph idx="1"/>
                <p:custDataLst>
                  <p:tags r:id="rId3"/>
                </p:custDataLst>
              </p:nvPr>
            </p:nvSpPr>
            <p:spPr>
              <a:xfrm>
                <a:off x="1084263" y="2186121"/>
                <a:ext cx="7221491" cy="1311703"/>
              </a:xfrm>
              <a:noFill/>
              <a:ln/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1800" dirty="0"/>
                  <a:t>Suppose that VOX would like a .95 probability that the sample proportion is within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en-US" sz="1800" dirty="0"/>
                  <a:t> .02 of the population proportion. </a:t>
                </a:r>
              </a:p>
              <a:p>
                <a:pPr marL="0" indent="0">
                  <a:buNone/>
                </a:pPr>
                <a:r>
                  <a:rPr lang="en-US" sz="1800" dirty="0"/>
                  <a:t>How large a sample size is needed to meet the required precision?  (A previous sample of similar units yielded .5625 for the sample proportion.)</a:t>
                </a:r>
              </a:p>
            </p:txBody>
          </p:sp>
        </mc:Choice>
        <mc:Fallback xmlns="">
          <p:sp>
            <p:nvSpPr>
              <p:cNvPr id="27650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11"/>
                </p:custDataLst>
              </p:nvPr>
            </p:nvSpPr>
            <p:spPr>
              <a:xfrm>
                <a:off x="1084263" y="2186121"/>
                <a:ext cx="7221491" cy="1311703"/>
              </a:xfrm>
              <a:blipFill>
                <a:blip r:embed="rId12"/>
                <a:stretch>
                  <a:fillRect l="-760" t="-2791" r="-845" b="-2326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99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533354" y="1020052"/>
            <a:ext cx="8261854" cy="696371"/>
          </a:xfrm>
          <a:prstGeom prst="rect">
            <a:avLst/>
          </a:prstGeom>
          <a:noFill/>
          <a:ln/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Lst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9pPr>
          </a:lstStyle>
          <a:p>
            <a:pPr algn="l"/>
            <a:r>
              <a:rPr lang="en-US" sz="2400" b="1" kern="0" dirty="0">
                <a:solidFill>
                  <a:schemeClr val="tx1"/>
                </a:solidFill>
                <a:latin typeface="+mn-lt"/>
              </a:rPr>
              <a:t>Sample Size for an Interval Estimate of a Population Proportion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9973B2BE-2AF1-48F6-AC7D-2856D59FD02F}"/>
              </a:ext>
            </a:extLst>
          </p:cNvPr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67446" y="3694646"/>
            <a:ext cx="5743262" cy="4404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At 95% confidence, </a:t>
            </a:r>
            <a:r>
              <a:rPr lang="en-US" i="1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z</a:t>
            </a:r>
            <a:r>
              <a:rPr lang="en-US" baseline="-2500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.05/2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= 1.96.  Recall that </a:t>
            </a:r>
            <a:r>
              <a:rPr lang="en-US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en-US" baseline="30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*</a:t>
            </a:r>
            <a:r>
              <a:rPr lang="en-US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= .5625.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B2FE526A-F954-4184-B261-BD6E9C5D70E4}"/>
              </a:ext>
            </a:extLst>
          </p:cNvPr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186567" y="4912478"/>
            <a:ext cx="6072773" cy="8593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 sample of size 2,364 is needed to reach a desired precision of </a:t>
            </a:r>
            <a:r>
              <a:rPr lang="en-US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+</a:t>
            </a: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.02 at 95% confidence.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E5A2188-D53F-4DA5-9C33-7DEE7C24E257}"/>
                  </a:ext>
                </a:extLst>
              </p:cNvPr>
              <p:cNvSpPr txBox="1"/>
              <p:nvPr>
                <p:custDataLst>
                  <p:tags r:id="rId7"/>
                </p:custDataLst>
              </p:nvPr>
            </p:nvSpPr>
            <p:spPr>
              <a:xfrm>
                <a:off x="1868242" y="4179353"/>
                <a:ext cx="6465040" cy="778611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5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1805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𝛼</m:t>
                                      </m:r>
                                      <m: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/2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p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∗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𝐸</m:t>
                              </m:r>
                            </m:e>
                            <m:sup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5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1.96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(.</m:t>
                          </m:r>
                          <m:r>
                            <a:rPr lang="en-US" sz="1805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5625</m:t>
                          </m:r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)</m:t>
                          </m:r>
                          <m:d>
                            <m:d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5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1−.5625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(.0</m:t>
                              </m:r>
                              <m:r>
                                <a:rPr lang="en-US" sz="1805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805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   </m:t>
                      </m:r>
                      <m:r>
                        <a:rPr lang="en-US" sz="1805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2,364</m:t>
                      </m:r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E5A2188-D53F-4DA5-9C33-7DEE7C24E2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3"/>
                </p:custDataLst>
              </p:nvPr>
            </p:nvSpPr>
            <p:spPr>
              <a:xfrm>
                <a:off x="1868242" y="4179353"/>
                <a:ext cx="6465040" cy="77861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173">
            <a:extLst>
              <a:ext uri="{FF2B5EF4-FFF2-40B4-BE49-F238E27FC236}">
                <a16:creationId xmlns:a16="http://schemas.microsoft.com/office/drawing/2014/main" id="{2BAC060B-EEAD-4CFE-A114-27ADC78EB678}"/>
              </a:ext>
            </a:extLst>
          </p:cNvPr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11200" y="1720742"/>
            <a:ext cx="6137931" cy="3723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60214" indent="-260214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1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 VOX Political Polls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ED8012A-3099-4344-A683-8204DB0A27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7434499"/>
              </p:ext>
            </p:extLst>
          </p:nvPr>
        </p:nvGraphicFramePr>
        <p:xfrm>
          <a:off x="7659278" y="5639493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Binary Worksheet" showAsIcon="1" r:id="rId15" imgW="914400" imgH="771480" progId="Excel.SheetBinaryMacroEnabled.12">
                  <p:embed/>
                </p:oleObj>
              </mc:Choice>
              <mc:Fallback>
                <p:oleObj name="Binary Worksheet" showAsIcon="1" r:id="rId15" imgW="914400" imgH="771480" progId="Excel.SheetBinaryMacroEnabled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659278" y="5639493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455550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94593" y="2073380"/>
            <a:ext cx="7099682" cy="120350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603982" indent="-603982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Note:  We used .5625 as the best estimate of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in the preceding expression.  If no information is available about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, then .5 is often assumed because it provides the highest possible sample size.  If we had used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.5, the recommended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would have been 2,401.</a:t>
            </a:r>
          </a:p>
        </p:txBody>
      </p:sp>
      <p:sp>
        <p:nvSpPr>
          <p:cNvPr id="5" name="Rectangle 99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494762" y="1061868"/>
            <a:ext cx="7772400" cy="696371"/>
          </a:xfrm>
          <a:prstGeom prst="rect">
            <a:avLst/>
          </a:prstGeom>
          <a:noFill/>
          <a:ln/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Lst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9pPr>
          </a:lstStyle>
          <a:p>
            <a:pPr algn="l"/>
            <a:r>
              <a:rPr lang="en-US" sz="2400" b="1" kern="0" dirty="0">
                <a:solidFill>
                  <a:schemeClr val="tx1"/>
                </a:solidFill>
                <a:latin typeface="+mn-lt"/>
              </a:rPr>
              <a:t>Sample Size for an Interval Estimate of a Population Proportion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4777555"/>
      </p:ext>
    </p:extLst>
  </p:cSld>
  <p:clrMapOvr>
    <a:masterClrMapping/>
  </p:clrMapOvr>
  <p:transition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6CCEA93-A6B3-4F38-BDB9-F017D4DE54C7}"/>
              </a:ext>
            </a:extLst>
          </p:cNvPr>
          <p:cNvSpPr txBox="1"/>
          <p:nvPr/>
        </p:nvSpPr>
        <p:spPr>
          <a:xfrm>
            <a:off x="612742" y="1168923"/>
            <a:ext cx="4788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n-lt"/>
              </a:rPr>
              <a:t>A problem to help learning.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2F32D9-AE84-4EAB-B0A1-B16A869360CA}"/>
              </a:ext>
            </a:extLst>
          </p:cNvPr>
          <p:cNvSpPr txBox="1"/>
          <p:nvPr/>
        </p:nvSpPr>
        <p:spPr>
          <a:xfrm>
            <a:off x="820132" y="1857080"/>
            <a:ext cx="6777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random sample of 50 service stations in the Bowling Green area revealed the mean price of gas is $2.12 per gallon with sample standard deviation of $0.20 per gallon.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84E4C7-A0BF-4BD0-AB24-C616E3EB6EB1}"/>
              </a:ext>
            </a:extLst>
          </p:cNvPr>
          <p:cNvSpPr txBox="1"/>
          <p:nvPr/>
        </p:nvSpPr>
        <p:spPr>
          <a:xfrm>
            <a:off x="821700" y="2980438"/>
            <a:ext cx="6777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Please calculate the 95% confidence limits and interpret the outcome.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759E9C-A904-463D-AF8C-974B2AE17302}"/>
              </a:ext>
            </a:extLst>
          </p:cNvPr>
          <p:cNvSpPr txBox="1"/>
          <p:nvPr/>
        </p:nvSpPr>
        <p:spPr>
          <a:xfrm>
            <a:off x="821701" y="3753442"/>
            <a:ext cx="6777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study also found 20 of the 50 service stations sampled are “full service”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B61752-A5AE-4607-9782-23B34F60C296}"/>
              </a:ext>
            </a:extLst>
          </p:cNvPr>
          <p:cNvSpPr txBox="1"/>
          <p:nvPr/>
        </p:nvSpPr>
        <p:spPr>
          <a:xfrm>
            <a:off x="820132" y="4599801"/>
            <a:ext cx="6777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Please calculate the 95% confidence limits around the proportion of “full service” stations and interpret the outcome.</a:t>
            </a:r>
          </a:p>
        </p:txBody>
      </p:sp>
    </p:spTree>
    <p:extLst>
      <p:ext uri="{BB962C8B-B14F-4D97-AF65-F5344CB8AC3E}">
        <p14:creationId xmlns:p14="http://schemas.microsoft.com/office/powerpoint/2010/main" val="1647488051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25583" y="1087634"/>
            <a:ext cx="7772400" cy="470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Interval Estimate of a Population Mean: </a:t>
            </a:r>
            <a:r>
              <a:rPr lang="en-US" sz="2400" b="1" i="1" dirty="0"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  Known</a:t>
            </a:r>
          </a:p>
        </p:txBody>
      </p:sp>
      <p:sp>
        <p:nvSpPr>
          <p:cNvPr id="163843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1688764"/>
            <a:ext cx="7772400" cy="31546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75000"/>
              <a:buFont typeface="Monotype Sorts" pitchFamily="2" charset="2"/>
              <a:buChar char="n"/>
            </a:pPr>
            <a:endParaRPr lang="en-US" sz="1805" i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4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4375" y="1755107"/>
            <a:ext cx="7727950" cy="15898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In order to develop an interval estimate of a population mean, the margin of error must be computed using either:</a:t>
            </a:r>
          </a:p>
          <a:p>
            <a:pPr marL="601595" lvl="1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population standard deviation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, or</a:t>
            </a:r>
          </a:p>
          <a:p>
            <a:pPr marL="601595" lvl="1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sample standard deviation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</a:t>
            </a:r>
          </a:p>
        </p:txBody>
      </p:sp>
      <p:sp>
        <p:nvSpPr>
          <p:cNvPr id="16384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14375" y="3013971"/>
            <a:ext cx="7727950" cy="9023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is rarely 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known exactly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But often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 good estimate can be obtained based on historical data or other information.</a:t>
            </a:r>
          </a:p>
        </p:txBody>
      </p:sp>
      <p:sp>
        <p:nvSpPr>
          <p:cNvPr id="163847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4375" y="3606138"/>
            <a:ext cx="7727950" cy="3867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We refer to such cases as the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known case.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0710530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19" name="Rectangle 3"/>
              <p:cNvSpPr>
                <a:spLocks noGrp="1" noChangeArrowheads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661957" y="1628372"/>
                <a:ext cx="7953236" cy="849318"/>
              </a:xfrm>
              <a:noFill/>
              <a:ln/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2200" dirty="0"/>
                  <a:t>There is a 1 - </a:t>
                </a:r>
                <a:r>
                  <a:rPr lang="en-US" sz="2200" i="1" dirty="0">
                    <a:latin typeface="Symbol" panose="05050102010706020507" pitchFamily="18" charset="2"/>
                  </a:rPr>
                  <a:t></a:t>
                </a:r>
                <a:r>
                  <a:rPr lang="en-US" sz="2200" dirty="0"/>
                  <a:t>  probability that the value of a sample mean will provide a margin of error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sz="2200" i="1" smtClean="0">
                            <a:latin typeface="Cambria Math"/>
                            <a:ea typeface="Cambria Math"/>
                          </a:rPr>
                          <m:t>𝛼</m:t>
                        </m:r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/2</m:t>
                        </m:r>
                      </m:sub>
                    </m:sSub>
                    <m:sSub>
                      <m:sSub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 smtClean="0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22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sub>
                    </m:sSub>
                    <m:r>
                      <a:rPr lang="en-US" sz="22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200" dirty="0"/>
                  <a:t> or less.</a:t>
                </a:r>
              </a:p>
            </p:txBody>
          </p:sp>
        </mc:Choice>
        <mc:Fallback xmlns="">
          <p:sp>
            <p:nvSpPr>
              <p:cNvPr id="921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31"/>
                </p:custDataLst>
              </p:nvPr>
            </p:nvSpPr>
            <p:spPr>
              <a:xfrm>
                <a:off x="661957" y="1628372"/>
                <a:ext cx="7953236" cy="849318"/>
              </a:xfrm>
              <a:blipFill>
                <a:blip r:embed="rId32"/>
                <a:stretch>
                  <a:fillRect l="-997" t="-10072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59" name="Freeform 43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2440171" y="3006867"/>
            <a:ext cx="3289525" cy="2297638"/>
          </a:xfrm>
          <a:custGeom>
            <a:avLst/>
            <a:gdLst/>
            <a:ahLst/>
            <a:cxnLst>
              <a:cxn ang="0">
                <a:pos x="1318" y="18"/>
              </a:cxn>
              <a:cxn ang="0">
                <a:pos x="1234" y="108"/>
              </a:cxn>
              <a:cxn ang="0">
                <a:pos x="1176" y="208"/>
              </a:cxn>
              <a:cxn ang="0">
                <a:pos x="1114" y="334"/>
              </a:cxn>
              <a:cxn ang="0">
                <a:pos x="1068" y="438"/>
              </a:cxn>
              <a:cxn ang="0">
                <a:pos x="1030" y="542"/>
              </a:cxn>
              <a:cxn ang="0">
                <a:pos x="995" y="647"/>
              </a:cxn>
              <a:cxn ang="0">
                <a:pos x="963" y="754"/>
              </a:cxn>
              <a:cxn ang="0">
                <a:pos x="930" y="861"/>
              </a:cxn>
              <a:cxn ang="0">
                <a:pos x="901" y="975"/>
              </a:cxn>
              <a:cxn ang="0">
                <a:pos x="866" y="1088"/>
              </a:cxn>
              <a:cxn ang="0">
                <a:pos x="830" y="1194"/>
              </a:cxn>
              <a:cxn ang="0">
                <a:pos x="786" y="1293"/>
              </a:cxn>
              <a:cxn ang="0">
                <a:pos x="732" y="1399"/>
              </a:cxn>
              <a:cxn ang="0">
                <a:pos x="662" y="1513"/>
              </a:cxn>
              <a:cxn ang="0">
                <a:pos x="588" y="1601"/>
              </a:cxn>
              <a:cxn ang="0">
                <a:pos x="490" y="1683"/>
              </a:cxn>
              <a:cxn ang="0">
                <a:pos x="388" y="1743"/>
              </a:cxn>
              <a:cxn ang="0">
                <a:pos x="295" y="1787"/>
              </a:cxn>
              <a:cxn ang="0">
                <a:pos x="193" y="1826"/>
              </a:cxn>
              <a:cxn ang="0">
                <a:pos x="79" y="1865"/>
              </a:cxn>
              <a:cxn ang="0">
                <a:pos x="6" y="1883"/>
              </a:cxn>
              <a:cxn ang="0">
                <a:pos x="2774" y="1922"/>
              </a:cxn>
              <a:cxn ang="0">
                <a:pos x="2726" y="1877"/>
              </a:cxn>
              <a:cxn ang="0">
                <a:pos x="2622" y="1845"/>
              </a:cxn>
              <a:cxn ang="0">
                <a:pos x="2510" y="1803"/>
              </a:cxn>
              <a:cxn ang="0">
                <a:pos x="2396" y="1755"/>
              </a:cxn>
              <a:cxn ang="0">
                <a:pos x="2278" y="1693"/>
              </a:cxn>
              <a:cxn ang="0">
                <a:pos x="2220" y="1655"/>
              </a:cxn>
              <a:cxn ang="0">
                <a:pos x="2156" y="1589"/>
              </a:cxn>
              <a:cxn ang="0">
                <a:pos x="2082" y="1503"/>
              </a:cxn>
              <a:cxn ang="0">
                <a:pos x="2022" y="1398"/>
              </a:cxn>
              <a:cxn ang="0">
                <a:pos x="1970" y="1298"/>
              </a:cxn>
              <a:cxn ang="0">
                <a:pos x="1928" y="1200"/>
              </a:cxn>
              <a:cxn ang="0">
                <a:pos x="1892" y="1100"/>
              </a:cxn>
              <a:cxn ang="0">
                <a:pos x="1862" y="1010"/>
              </a:cxn>
              <a:cxn ang="0">
                <a:pos x="1830" y="900"/>
              </a:cxn>
              <a:cxn ang="0">
                <a:pos x="1798" y="782"/>
              </a:cxn>
              <a:cxn ang="0">
                <a:pos x="1760" y="656"/>
              </a:cxn>
              <a:cxn ang="0">
                <a:pos x="1712" y="524"/>
              </a:cxn>
              <a:cxn ang="0">
                <a:pos x="1670" y="410"/>
              </a:cxn>
              <a:cxn ang="0">
                <a:pos x="1632" y="328"/>
              </a:cxn>
              <a:cxn ang="0">
                <a:pos x="1590" y="232"/>
              </a:cxn>
              <a:cxn ang="0">
                <a:pos x="1546" y="156"/>
              </a:cxn>
              <a:cxn ang="0">
                <a:pos x="1570" y="194"/>
              </a:cxn>
              <a:cxn ang="0">
                <a:pos x="1550" y="156"/>
              </a:cxn>
              <a:cxn ang="0">
                <a:pos x="1476" y="56"/>
              </a:cxn>
              <a:cxn ang="0">
                <a:pos x="1413" y="8"/>
              </a:cxn>
            </a:cxnLst>
            <a:rect l="0" t="0" r="r" b="b"/>
            <a:pathLst>
              <a:path w="2774" h="1925">
                <a:moveTo>
                  <a:pt x="1390" y="0"/>
                </a:moveTo>
                <a:lnTo>
                  <a:pt x="1350" y="0"/>
                </a:lnTo>
                <a:lnTo>
                  <a:pt x="1318" y="18"/>
                </a:lnTo>
                <a:lnTo>
                  <a:pt x="1289" y="40"/>
                </a:lnTo>
                <a:lnTo>
                  <a:pt x="1266" y="71"/>
                </a:lnTo>
                <a:lnTo>
                  <a:pt x="1234" y="108"/>
                </a:lnTo>
                <a:lnTo>
                  <a:pt x="1220" y="137"/>
                </a:lnTo>
                <a:lnTo>
                  <a:pt x="1196" y="173"/>
                </a:lnTo>
                <a:lnTo>
                  <a:pt x="1176" y="208"/>
                </a:lnTo>
                <a:lnTo>
                  <a:pt x="1152" y="256"/>
                </a:lnTo>
                <a:lnTo>
                  <a:pt x="1132" y="296"/>
                </a:lnTo>
                <a:lnTo>
                  <a:pt x="1114" y="334"/>
                </a:lnTo>
                <a:lnTo>
                  <a:pt x="1094" y="378"/>
                </a:lnTo>
                <a:lnTo>
                  <a:pt x="1082" y="410"/>
                </a:lnTo>
                <a:lnTo>
                  <a:pt x="1068" y="438"/>
                </a:lnTo>
                <a:lnTo>
                  <a:pt x="1052" y="482"/>
                </a:lnTo>
                <a:lnTo>
                  <a:pt x="1040" y="514"/>
                </a:lnTo>
                <a:lnTo>
                  <a:pt x="1030" y="542"/>
                </a:lnTo>
                <a:lnTo>
                  <a:pt x="1022" y="570"/>
                </a:lnTo>
                <a:lnTo>
                  <a:pt x="1008" y="606"/>
                </a:lnTo>
                <a:lnTo>
                  <a:pt x="995" y="647"/>
                </a:lnTo>
                <a:lnTo>
                  <a:pt x="983" y="685"/>
                </a:lnTo>
                <a:lnTo>
                  <a:pt x="971" y="724"/>
                </a:lnTo>
                <a:lnTo>
                  <a:pt x="963" y="754"/>
                </a:lnTo>
                <a:lnTo>
                  <a:pt x="951" y="791"/>
                </a:lnTo>
                <a:lnTo>
                  <a:pt x="940" y="829"/>
                </a:lnTo>
                <a:lnTo>
                  <a:pt x="930" y="861"/>
                </a:lnTo>
                <a:lnTo>
                  <a:pt x="922" y="902"/>
                </a:lnTo>
                <a:lnTo>
                  <a:pt x="911" y="940"/>
                </a:lnTo>
                <a:lnTo>
                  <a:pt x="901" y="975"/>
                </a:lnTo>
                <a:lnTo>
                  <a:pt x="891" y="1007"/>
                </a:lnTo>
                <a:lnTo>
                  <a:pt x="883" y="1041"/>
                </a:lnTo>
                <a:lnTo>
                  <a:pt x="866" y="1088"/>
                </a:lnTo>
                <a:lnTo>
                  <a:pt x="852" y="1123"/>
                </a:lnTo>
                <a:lnTo>
                  <a:pt x="840" y="1162"/>
                </a:lnTo>
                <a:lnTo>
                  <a:pt x="830" y="1194"/>
                </a:lnTo>
                <a:lnTo>
                  <a:pt x="819" y="1222"/>
                </a:lnTo>
                <a:lnTo>
                  <a:pt x="800" y="1263"/>
                </a:lnTo>
                <a:lnTo>
                  <a:pt x="786" y="1293"/>
                </a:lnTo>
                <a:lnTo>
                  <a:pt x="770" y="1328"/>
                </a:lnTo>
                <a:lnTo>
                  <a:pt x="750" y="1367"/>
                </a:lnTo>
                <a:lnTo>
                  <a:pt x="732" y="1399"/>
                </a:lnTo>
                <a:lnTo>
                  <a:pt x="708" y="1437"/>
                </a:lnTo>
                <a:lnTo>
                  <a:pt x="686" y="1477"/>
                </a:lnTo>
                <a:lnTo>
                  <a:pt x="662" y="1513"/>
                </a:lnTo>
                <a:lnTo>
                  <a:pt x="634" y="1551"/>
                </a:lnTo>
                <a:lnTo>
                  <a:pt x="609" y="1577"/>
                </a:lnTo>
                <a:lnTo>
                  <a:pt x="588" y="1601"/>
                </a:lnTo>
                <a:lnTo>
                  <a:pt x="558" y="1633"/>
                </a:lnTo>
                <a:lnTo>
                  <a:pt x="536" y="1653"/>
                </a:lnTo>
                <a:lnTo>
                  <a:pt x="490" y="1683"/>
                </a:lnTo>
                <a:lnTo>
                  <a:pt x="450" y="1705"/>
                </a:lnTo>
                <a:lnTo>
                  <a:pt x="416" y="1723"/>
                </a:lnTo>
                <a:lnTo>
                  <a:pt x="388" y="1743"/>
                </a:lnTo>
                <a:lnTo>
                  <a:pt x="357" y="1759"/>
                </a:lnTo>
                <a:lnTo>
                  <a:pt x="327" y="1772"/>
                </a:lnTo>
                <a:lnTo>
                  <a:pt x="295" y="1787"/>
                </a:lnTo>
                <a:lnTo>
                  <a:pt x="263" y="1799"/>
                </a:lnTo>
                <a:lnTo>
                  <a:pt x="231" y="1808"/>
                </a:lnTo>
                <a:lnTo>
                  <a:pt x="193" y="1826"/>
                </a:lnTo>
                <a:lnTo>
                  <a:pt x="158" y="1838"/>
                </a:lnTo>
                <a:lnTo>
                  <a:pt x="117" y="1853"/>
                </a:lnTo>
                <a:lnTo>
                  <a:pt x="79" y="1865"/>
                </a:lnTo>
                <a:lnTo>
                  <a:pt x="44" y="1874"/>
                </a:lnTo>
                <a:lnTo>
                  <a:pt x="29" y="1877"/>
                </a:lnTo>
                <a:lnTo>
                  <a:pt x="6" y="1883"/>
                </a:lnTo>
                <a:lnTo>
                  <a:pt x="3" y="1907"/>
                </a:lnTo>
                <a:lnTo>
                  <a:pt x="0" y="1925"/>
                </a:lnTo>
                <a:lnTo>
                  <a:pt x="2774" y="1922"/>
                </a:lnTo>
                <a:lnTo>
                  <a:pt x="2772" y="1891"/>
                </a:lnTo>
                <a:lnTo>
                  <a:pt x="2748" y="1885"/>
                </a:lnTo>
                <a:lnTo>
                  <a:pt x="2726" y="1877"/>
                </a:lnTo>
                <a:lnTo>
                  <a:pt x="2684" y="1865"/>
                </a:lnTo>
                <a:lnTo>
                  <a:pt x="2654" y="1855"/>
                </a:lnTo>
                <a:lnTo>
                  <a:pt x="2622" y="1845"/>
                </a:lnTo>
                <a:lnTo>
                  <a:pt x="2596" y="1835"/>
                </a:lnTo>
                <a:lnTo>
                  <a:pt x="2558" y="1825"/>
                </a:lnTo>
                <a:lnTo>
                  <a:pt x="2510" y="1803"/>
                </a:lnTo>
                <a:lnTo>
                  <a:pt x="2468" y="1789"/>
                </a:lnTo>
                <a:lnTo>
                  <a:pt x="2432" y="1775"/>
                </a:lnTo>
                <a:lnTo>
                  <a:pt x="2396" y="1755"/>
                </a:lnTo>
                <a:lnTo>
                  <a:pt x="2362" y="1737"/>
                </a:lnTo>
                <a:lnTo>
                  <a:pt x="2316" y="1715"/>
                </a:lnTo>
                <a:lnTo>
                  <a:pt x="2278" y="1693"/>
                </a:lnTo>
                <a:lnTo>
                  <a:pt x="2258" y="1681"/>
                </a:lnTo>
                <a:lnTo>
                  <a:pt x="2240" y="1671"/>
                </a:lnTo>
                <a:lnTo>
                  <a:pt x="2220" y="1655"/>
                </a:lnTo>
                <a:lnTo>
                  <a:pt x="2206" y="1643"/>
                </a:lnTo>
                <a:lnTo>
                  <a:pt x="2181" y="1615"/>
                </a:lnTo>
                <a:lnTo>
                  <a:pt x="2156" y="1589"/>
                </a:lnTo>
                <a:lnTo>
                  <a:pt x="2129" y="1563"/>
                </a:lnTo>
                <a:lnTo>
                  <a:pt x="2105" y="1531"/>
                </a:lnTo>
                <a:lnTo>
                  <a:pt x="2082" y="1503"/>
                </a:lnTo>
                <a:lnTo>
                  <a:pt x="2057" y="1461"/>
                </a:lnTo>
                <a:lnTo>
                  <a:pt x="2039" y="1432"/>
                </a:lnTo>
                <a:lnTo>
                  <a:pt x="2022" y="1398"/>
                </a:lnTo>
                <a:lnTo>
                  <a:pt x="2004" y="1364"/>
                </a:lnTo>
                <a:lnTo>
                  <a:pt x="1986" y="1332"/>
                </a:lnTo>
                <a:lnTo>
                  <a:pt x="1970" y="1298"/>
                </a:lnTo>
                <a:lnTo>
                  <a:pt x="1956" y="1270"/>
                </a:lnTo>
                <a:lnTo>
                  <a:pt x="1944" y="1240"/>
                </a:lnTo>
                <a:lnTo>
                  <a:pt x="1928" y="1200"/>
                </a:lnTo>
                <a:lnTo>
                  <a:pt x="1914" y="1158"/>
                </a:lnTo>
                <a:lnTo>
                  <a:pt x="1904" y="1132"/>
                </a:lnTo>
                <a:lnTo>
                  <a:pt x="1892" y="1100"/>
                </a:lnTo>
                <a:lnTo>
                  <a:pt x="1882" y="1072"/>
                </a:lnTo>
                <a:lnTo>
                  <a:pt x="1872" y="1044"/>
                </a:lnTo>
                <a:lnTo>
                  <a:pt x="1862" y="1010"/>
                </a:lnTo>
                <a:lnTo>
                  <a:pt x="1852" y="976"/>
                </a:lnTo>
                <a:lnTo>
                  <a:pt x="1840" y="932"/>
                </a:lnTo>
                <a:lnTo>
                  <a:pt x="1830" y="900"/>
                </a:lnTo>
                <a:lnTo>
                  <a:pt x="1818" y="854"/>
                </a:lnTo>
                <a:lnTo>
                  <a:pt x="1808" y="818"/>
                </a:lnTo>
                <a:lnTo>
                  <a:pt x="1798" y="782"/>
                </a:lnTo>
                <a:lnTo>
                  <a:pt x="1788" y="744"/>
                </a:lnTo>
                <a:lnTo>
                  <a:pt x="1778" y="710"/>
                </a:lnTo>
                <a:lnTo>
                  <a:pt x="1760" y="656"/>
                </a:lnTo>
                <a:lnTo>
                  <a:pt x="1742" y="598"/>
                </a:lnTo>
                <a:lnTo>
                  <a:pt x="1726" y="560"/>
                </a:lnTo>
                <a:lnTo>
                  <a:pt x="1712" y="524"/>
                </a:lnTo>
                <a:lnTo>
                  <a:pt x="1702" y="494"/>
                </a:lnTo>
                <a:lnTo>
                  <a:pt x="1686" y="450"/>
                </a:lnTo>
                <a:lnTo>
                  <a:pt x="1670" y="410"/>
                </a:lnTo>
                <a:lnTo>
                  <a:pt x="1648" y="354"/>
                </a:lnTo>
                <a:lnTo>
                  <a:pt x="1660" y="384"/>
                </a:lnTo>
                <a:lnTo>
                  <a:pt x="1632" y="328"/>
                </a:lnTo>
                <a:lnTo>
                  <a:pt x="1622" y="298"/>
                </a:lnTo>
                <a:lnTo>
                  <a:pt x="1608" y="266"/>
                </a:lnTo>
                <a:lnTo>
                  <a:pt x="1590" y="232"/>
                </a:lnTo>
                <a:lnTo>
                  <a:pt x="1562" y="181"/>
                </a:lnTo>
                <a:lnTo>
                  <a:pt x="1560" y="178"/>
                </a:lnTo>
                <a:lnTo>
                  <a:pt x="1546" y="156"/>
                </a:lnTo>
                <a:lnTo>
                  <a:pt x="1530" y="128"/>
                </a:lnTo>
                <a:lnTo>
                  <a:pt x="1542" y="144"/>
                </a:lnTo>
                <a:lnTo>
                  <a:pt x="1570" y="194"/>
                </a:lnTo>
                <a:lnTo>
                  <a:pt x="1580" y="214"/>
                </a:lnTo>
                <a:lnTo>
                  <a:pt x="1553" y="167"/>
                </a:lnTo>
                <a:lnTo>
                  <a:pt x="1550" y="156"/>
                </a:lnTo>
                <a:lnTo>
                  <a:pt x="1518" y="110"/>
                </a:lnTo>
                <a:lnTo>
                  <a:pt x="1498" y="84"/>
                </a:lnTo>
                <a:lnTo>
                  <a:pt x="1476" y="56"/>
                </a:lnTo>
                <a:lnTo>
                  <a:pt x="1456" y="36"/>
                </a:lnTo>
                <a:lnTo>
                  <a:pt x="1434" y="22"/>
                </a:lnTo>
                <a:lnTo>
                  <a:pt x="1413" y="8"/>
                </a:lnTo>
                <a:lnTo>
                  <a:pt x="1390" y="0"/>
                </a:lnTo>
              </a:path>
            </a:pathLst>
          </a:custGeom>
          <a:solidFill>
            <a:schemeClr val="bg1">
              <a:lumMod val="85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0" name="Freeform 4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78239" y="5227858"/>
            <a:ext cx="1587" cy="14322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0"/>
              </a:cxn>
            </a:cxnLst>
            <a:rect l="0" t="0" r="r" b="b"/>
            <a:pathLst>
              <a:path w="1" h="120">
                <a:moveTo>
                  <a:pt x="0" y="0"/>
                </a:moveTo>
                <a:lnTo>
                  <a:pt x="0" y="12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1" name="Rectangle 4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953243" y="5281570"/>
            <a:ext cx="270447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 i="1">
                <a:latin typeface="Symbol" pitchFamily="18" charset="2"/>
              </a:rPr>
              <a:t></a:t>
            </a:r>
          </a:p>
        </p:txBody>
      </p:sp>
      <p:sp>
        <p:nvSpPr>
          <p:cNvPr id="9262" name="Rectangle 4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16086" y="4473487"/>
            <a:ext cx="539751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 i="1" dirty="0">
                <a:solidFill>
                  <a:srgbClr val="000000"/>
                </a:solidFill>
                <a:latin typeface="Symbol" pitchFamily="18" charset="2"/>
              </a:rPr>
              <a:t></a:t>
            </a:r>
            <a:r>
              <a:rPr lang="en-US" sz="1805" dirty="0">
                <a:solidFill>
                  <a:srgbClr val="000000"/>
                </a:solidFill>
                <a:latin typeface="Book Antiqua" pitchFamily="18" charset="0"/>
              </a:rPr>
              <a:t>/2</a:t>
            </a:r>
          </a:p>
        </p:txBody>
      </p:sp>
      <p:sp>
        <p:nvSpPr>
          <p:cNvPr id="9263" name="Rectangle 4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670211" y="4474229"/>
            <a:ext cx="539751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 i="1" dirty="0">
                <a:solidFill>
                  <a:srgbClr val="000000"/>
                </a:solidFill>
                <a:latin typeface="Symbol" pitchFamily="18" charset="2"/>
              </a:rPr>
              <a:t></a:t>
            </a:r>
            <a:r>
              <a:rPr lang="en-US" sz="1805" dirty="0">
                <a:solidFill>
                  <a:srgbClr val="000000"/>
                </a:solidFill>
                <a:latin typeface="Book Antiqua" pitchFamily="18" charset="0"/>
              </a:rPr>
              <a:t>/2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65" name="Rectangle 49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487063" y="4261060"/>
                <a:ext cx="1144083" cy="6230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8034" tIns="33420" rIns="68034" bIns="33420">
                <a:spAutoFit/>
              </a:bodyPr>
              <a:lstStyle/>
              <a:p>
                <a:pPr algn="l"/>
                <a:r>
                  <a:rPr lang="en-US" sz="1805" dirty="0">
                    <a:solidFill>
                      <a:srgbClr val="000000"/>
                    </a:solidFill>
                    <a:latin typeface="+mn-lt"/>
                  </a:rPr>
                  <a:t>1 - </a:t>
                </a:r>
                <a:r>
                  <a:rPr lang="en-US" sz="1805" i="1" dirty="0">
                    <a:solidFill>
                      <a:srgbClr val="000000"/>
                    </a:solidFill>
                    <a:latin typeface="Symbol" pitchFamily="18" charset="2"/>
                  </a:rPr>
                  <a:t>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</a:rPr>
                  <a:t>  of all</a:t>
                </a:r>
              </a:p>
              <a:p>
                <a:pPr algn="l"/>
                <a:r>
                  <a:rPr lang="en-US" sz="1805" dirty="0">
                    <a:solidFill>
                      <a:srgbClr val="000000"/>
                    </a:solidFill>
                    <a:latin typeface="+mn-lt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+mn-lt"/>
                  </a:rPr>
                  <a:t> values</a:t>
                </a:r>
              </a:p>
            </p:txBody>
          </p:sp>
        </mc:Choice>
        <mc:Fallback xmlns="">
          <p:sp>
            <p:nvSpPr>
              <p:cNvPr id="9265" name="Rectangle 49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487063" y="4261060"/>
                <a:ext cx="1144083" cy="623029"/>
              </a:xfrm>
              <a:prstGeom prst="rect">
                <a:avLst/>
              </a:prstGeom>
              <a:blipFill>
                <a:blip r:embed="rId34"/>
                <a:stretch>
                  <a:fillRect l="-6383" t="-8824" r="-5851" b="-16667"/>
                </a:stretch>
              </a:blip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67" name="Freeform 51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2425103" y="5091791"/>
            <a:ext cx="476250" cy="212714"/>
          </a:xfrm>
          <a:custGeom>
            <a:avLst/>
            <a:gdLst/>
            <a:ahLst/>
            <a:cxnLst>
              <a:cxn ang="0">
                <a:pos x="428" y="24"/>
              </a:cxn>
              <a:cxn ang="0">
                <a:pos x="429" y="12"/>
              </a:cxn>
              <a:cxn ang="0">
                <a:pos x="429" y="41"/>
              </a:cxn>
              <a:cxn ang="0">
                <a:pos x="429" y="62"/>
              </a:cxn>
              <a:cxn ang="0">
                <a:pos x="425" y="90"/>
              </a:cxn>
              <a:cxn ang="0">
                <a:pos x="426" y="113"/>
              </a:cxn>
              <a:cxn ang="0">
                <a:pos x="426" y="137"/>
              </a:cxn>
              <a:cxn ang="0">
                <a:pos x="428" y="159"/>
              </a:cxn>
              <a:cxn ang="0">
                <a:pos x="428" y="180"/>
              </a:cxn>
              <a:cxn ang="0">
                <a:pos x="2" y="186"/>
              </a:cxn>
              <a:cxn ang="0">
                <a:pos x="3" y="173"/>
              </a:cxn>
              <a:cxn ang="0">
                <a:pos x="0" y="174"/>
              </a:cxn>
              <a:cxn ang="0">
                <a:pos x="3" y="155"/>
              </a:cxn>
              <a:cxn ang="0">
                <a:pos x="21" y="150"/>
              </a:cxn>
              <a:cxn ang="0">
                <a:pos x="44" y="143"/>
              </a:cxn>
              <a:cxn ang="0">
                <a:pos x="74" y="134"/>
              </a:cxn>
              <a:cxn ang="0">
                <a:pos x="96" y="129"/>
              </a:cxn>
              <a:cxn ang="0">
                <a:pos x="119" y="120"/>
              </a:cxn>
              <a:cxn ang="0">
                <a:pos x="144" y="114"/>
              </a:cxn>
              <a:cxn ang="0">
                <a:pos x="170" y="105"/>
              </a:cxn>
              <a:cxn ang="0">
                <a:pos x="193" y="98"/>
              </a:cxn>
              <a:cxn ang="0">
                <a:pos x="213" y="87"/>
              </a:cxn>
              <a:cxn ang="0">
                <a:pos x="239" y="80"/>
              </a:cxn>
              <a:cxn ang="0">
                <a:pos x="266" y="71"/>
              </a:cxn>
              <a:cxn ang="0">
                <a:pos x="285" y="63"/>
              </a:cxn>
              <a:cxn ang="0">
                <a:pos x="313" y="50"/>
              </a:cxn>
              <a:cxn ang="0">
                <a:pos x="337" y="42"/>
              </a:cxn>
              <a:cxn ang="0">
                <a:pos x="362" y="30"/>
              </a:cxn>
              <a:cxn ang="0">
                <a:pos x="387" y="18"/>
              </a:cxn>
              <a:cxn ang="0">
                <a:pos x="409" y="10"/>
              </a:cxn>
              <a:cxn ang="0">
                <a:pos x="429" y="0"/>
              </a:cxn>
              <a:cxn ang="0">
                <a:pos x="429" y="0"/>
              </a:cxn>
            </a:cxnLst>
            <a:rect l="0" t="0" r="r" b="b"/>
            <a:pathLst>
              <a:path w="429" h="186">
                <a:moveTo>
                  <a:pt x="428" y="24"/>
                </a:moveTo>
                <a:lnTo>
                  <a:pt x="429" y="12"/>
                </a:lnTo>
                <a:lnTo>
                  <a:pt x="429" y="41"/>
                </a:lnTo>
                <a:lnTo>
                  <a:pt x="429" y="62"/>
                </a:lnTo>
                <a:lnTo>
                  <a:pt x="425" y="90"/>
                </a:lnTo>
                <a:lnTo>
                  <a:pt x="426" y="113"/>
                </a:lnTo>
                <a:lnTo>
                  <a:pt x="426" y="137"/>
                </a:lnTo>
                <a:lnTo>
                  <a:pt x="428" y="159"/>
                </a:lnTo>
                <a:lnTo>
                  <a:pt x="428" y="180"/>
                </a:lnTo>
                <a:lnTo>
                  <a:pt x="2" y="186"/>
                </a:lnTo>
                <a:lnTo>
                  <a:pt x="3" y="173"/>
                </a:lnTo>
                <a:lnTo>
                  <a:pt x="0" y="174"/>
                </a:lnTo>
                <a:lnTo>
                  <a:pt x="3" y="155"/>
                </a:lnTo>
                <a:lnTo>
                  <a:pt x="21" y="150"/>
                </a:lnTo>
                <a:lnTo>
                  <a:pt x="44" y="143"/>
                </a:lnTo>
                <a:lnTo>
                  <a:pt x="74" y="134"/>
                </a:lnTo>
                <a:lnTo>
                  <a:pt x="96" y="129"/>
                </a:lnTo>
                <a:lnTo>
                  <a:pt x="119" y="120"/>
                </a:lnTo>
                <a:lnTo>
                  <a:pt x="144" y="114"/>
                </a:lnTo>
                <a:lnTo>
                  <a:pt x="170" y="105"/>
                </a:lnTo>
                <a:lnTo>
                  <a:pt x="193" y="98"/>
                </a:lnTo>
                <a:lnTo>
                  <a:pt x="213" y="87"/>
                </a:lnTo>
                <a:lnTo>
                  <a:pt x="239" y="80"/>
                </a:lnTo>
                <a:lnTo>
                  <a:pt x="266" y="71"/>
                </a:lnTo>
                <a:lnTo>
                  <a:pt x="285" y="63"/>
                </a:lnTo>
                <a:lnTo>
                  <a:pt x="313" y="50"/>
                </a:lnTo>
                <a:lnTo>
                  <a:pt x="337" y="42"/>
                </a:lnTo>
                <a:lnTo>
                  <a:pt x="362" y="30"/>
                </a:lnTo>
                <a:lnTo>
                  <a:pt x="387" y="18"/>
                </a:lnTo>
                <a:lnTo>
                  <a:pt x="409" y="10"/>
                </a:lnTo>
                <a:lnTo>
                  <a:pt x="429" y="0"/>
                </a:lnTo>
                <a:lnTo>
                  <a:pt x="429" y="0"/>
                </a:lnTo>
              </a:path>
            </a:pathLst>
          </a:custGeom>
          <a:solidFill>
            <a:schemeClr val="bg1">
              <a:lumMod val="65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8" name="Freeform 52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5258557" y="5101082"/>
            <a:ext cx="533247" cy="20836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2"/>
              </a:cxn>
              <a:cxn ang="0">
                <a:pos x="2" y="24"/>
              </a:cxn>
              <a:cxn ang="0">
                <a:pos x="2" y="52"/>
              </a:cxn>
              <a:cxn ang="0">
                <a:pos x="1" y="77"/>
              </a:cxn>
              <a:cxn ang="0">
                <a:pos x="1" y="99"/>
              </a:cxn>
              <a:cxn ang="0">
                <a:pos x="1" y="122"/>
              </a:cxn>
              <a:cxn ang="0">
                <a:pos x="1" y="144"/>
              </a:cxn>
              <a:cxn ang="0">
                <a:pos x="2" y="166"/>
              </a:cxn>
              <a:cxn ang="0">
                <a:pos x="395" y="163"/>
              </a:cxn>
              <a:cxn ang="0">
                <a:pos x="396" y="151"/>
              </a:cxn>
              <a:cxn ang="0">
                <a:pos x="396" y="141"/>
              </a:cxn>
              <a:cxn ang="0">
                <a:pos x="393" y="138"/>
              </a:cxn>
              <a:cxn ang="0">
                <a:pos x="388" y="136"/>
              </a:cxn>
              <a:cxn ang="0">
                <a:pos x="372" y="130"/>
              </a:cxn>
              <a:cxn ang="0">
                <a:pos x="350" y="124"/>
              </a:cxn>
              <a:cxn ang="0">
                <a:pos x="328" y="118"/>
              </a:cxn>
              <a:cxn ang="0">
                <a:pos x="308" y="112"/>
              </a:cxn>
              <a:cxn ang="0">
                <a:pos x="280" y="104"/>
              </a:cxn>
              <a:cxn ang="0">
                <a:pos x="258" y="96"/>
              </a:cxn>
              <a:cxn ang="0">
                <a:pos x="234" y="88"/>
              </a:cxn>
              <a:cxn ang="0">
                <a:pos x="208" y="80"/>
              </a:cxn>
              <a:cxn ang="0">
                <a:pos x="178" y="68"/>
              </a:cxn>
              <a:cxn ang="0">
                <a:pos x="148" y="58"/>
              </a:cxn>
              <a:cxn ang="0">
                <a:pos x="128" y="50"/>
              </a:cxn>
              <a:cxn ang="0">
                <a:pos x="111" y="43"/>
              </a:cxn>
              <a:cxn ang="0">
                <a:pos x="90" y="34"/>
              </a:cxn>
              <a:cxn ang="0">
                <a:pos x="64" y="24"/>
              </a:cxn>
              <a:cxn ang="0">
                <a:pos x="36" y="14"/>
              </a:cxn>
              <a:cxn ang="0">
                <a:pos x="15" y="4"/>
              </a:cxn>
              <a:cxn ang="0">
                <a:pos x="3" y="0"/>
              </a:cxn>
              <a:cxn ang="0">
                <a:pos x="3" y="0"/>
              </a:cxn>
            </a:cxnLst>
            <a:rect l="0" t="0" r="r" b="b"/>
            <a:pathLst>
              <a:path w="396" h="166">
                <a:moveTo>
                  <a:pt x="0" y="0"/>
                </a:moveTo>
                <a:lnTo>
                  <a:pt x="3" y="2"/>
                </a:lnTo>
                <a:lnTo>
                  <a:pt x="2" y="24"/>
                </a:lnTo>
                <a:lnTo>
                  <a:pt x="2" y="52"/>
                </a:lnTo>
                <a:lnTo>
                  <a:pt x="1" y="77"/>
                </a:lnTo>
                <a:lnTo>
                  <a:pt x="1" y="99"/>
                </a:lnTo>
                <a:lnTo>
                  <a:pt x="1" y="122"/>
                </a:lnTo>
                <a:lnTo>
                  <a:pt x="1" y="144"/>
                </a:lnTo>
                <a:lnTo>
                  <a:pt x="2" y="166"/>
                </a:lnTo>
                <a:lnTo>
                  <a:pt x="395" y="163"/>
                </a:lnTo>
                <a:lnTo>
                  <a:pt x="396" y="151"/>
                </a:lnTo>
                <a:lnTo>
                  <a:pt x="396" y="141"/>
                </a:lnTo>
                <a:lnTo>
                  <a:pt x="393" y="138"/>
                </a:lnTo>
                <a:lnTo>
                  <a:pt x="388" y="136"/>
                </a:lnTo>
                <a:lnTo>
                  <a:pt x="372" y="130"/>
                </a:lnTo>
                <a:lnTo>
                  <a:pt x="350" y="124"/>
                </a:lnTo>
                <a:lnTo>
                  <a:pt x="328" y="118"/>
                </a:lnTo>
                <a:lnTo>
                  <a:pt x="308" y="112"/>
                </a:lnTo>
                <a:lnTo>
                  <a:pt x="280" y="104"/>
                </a:lnTo>
                <a:lnTo>
                  <a:pt x="258" y="96"/>
                </a:lnTo>
                <a:lnTo>
                  <a:pt x="234" y="88"/>
                </a:lnTo>
                <a:lnTo>
                  <a:pt x="208" y="80"/>
                </a:lnTo>
                <a:lnTo>
                  <a:pt x="178" y="68"/>
                </a:lnTo>
                <a:lnTo>
                  <a:pt x="148" y="58"/>
                </a:lnTo>
                <a:lnTo>
                  <a:pt x="128" y="50"/>
                </a:lnTo>
                <a:lnTo>
                  <a:pt x="111" y="43"/>
                </a:lnTo>
                <a:lnTo>
                  <a:pt x="90" y="34"/>
                </a:lnTo>
                <a:lnTo>
                  <a:pt x="64" y="24"/>
                </a:lnTo>
                <a:lnTo>
                  <a:pt x="36" y="14"/>
                </a:lnTo>
                <a:lnTo>
                  <a:pt x="15" y="4"/>
                </a:lnTo>
                <a:lnTo>
                  <a:pt x="3" y="0"/>
                </a:lnTo>
                <a:lnTo>
                  <a:pt x="3" y="0"/>
                </a:lnTo>
              </a:path>
            </a:pathLst>
          </a:custGeom>
          <a:solidFill>
            <a:schemeClr val="bg1">
              <a:lumMod val="65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9" name="Line 5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592336" y="4754007"/>
            <a:ext cx="209550" cy="3735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0" name="Line 5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5473133" y="4752814"/>
            <a:ext cx="257175" cy="41059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72" name="Rectangle 56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583022" y="3159887"/>
                <a:ext cx="1226413" cy="90079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8034" tIns="33420" rIns="68034" bIns="33420">
                <a:spAutoFit/>
              </a:bodyPr>
              <a:lstStyle/>
              <a:p>
                <a:r>
                  <a:rPr lang="en-US" sz="1805" dirty="0">
                    <a:solidFill>
                      <a:srgbClr val="000000"/>
                    </a:solidFill>
                    <a:latin typeface="+mn-lt"/>
                  </a:rPr>
                  <a:t>Sampling</a:t>
                </a:r>
              </a:p>
              <a:p>
                <a:r>
                  <a:rPr lang="en-US" sz="1805" dirty="0">
                    <a:solidFill>
                      <a:srgbClr val="000000"/>
                    </a:solidFill>
                    <a:latin typeface="+mn-lt"/>
                  </a:rPr>
                  <a:t>distribution</a:t>
                </a:r>
              </a:p>
              <a:p>
                <a:r>
                  <a:rPr lang="en-US" sz="1805" dirty="0">
                    <a:solidFill>
                      <a:srgbClr val="000000"/>
                    </a:solidFill>
                    <a:latin typeface="+mn-lt"/>
                  </a:rPr>
                  <a:t>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9272" name="Rectangle 56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4583022" y="3159887"/>
                <a:ext cx="1226413" cy="900798"/>
              </a:xfrm>
              <a:prstGeom prst="rect">
                <a:avLst/>
              </a:prstGeom>
              <a:blipFill>
                <a:blip r:embed="rId36"/>
                <a:stretch>
                  <a:fillRect l="-6468" t="-4730" r="-6468" b="-11486"/>
                </a:stretch>
              </a:blip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74" name="Line 5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898177" y="4917527"/>
            <a:ext cx="0" cy="88324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5" name="Line 5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258556" y="4940802"/>
            <a:ext cx="0" cy="88324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7" name="Line 6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989009" y="5312601"/>
            <a:ext cx="423682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85" name="Group 69"/>
          <p:cNvGrpSpPr>
            <a:grpSpLocks/>
          </p:cNvGrpSpPr>
          <p:nvPr>
            <p:custDataLst>
              <p:tags r:id="rId17"/>
            </p:custDataLst>
          </p:nvPr>
        </p:nvGrpSpPr>
        <p:grpSpPr bwMode="auto">
          <a:xfrm>
            <a:off x="2289125" y="2960060"/>
            <a:ext cx="3568886" cy="2224829"/>
            <a:chOff x="1078" y="789"/>
            <a:chExt cx="2947" cy="1852"/>
          </a:xfrm>
        </p:grpSpPr>
        <p:sp>
          <p:nvSpPr>
            <p:cNvPr id="9286" name="Arc 70"/>
            <p:cNvSpPr>
              <a:spLocks/>
            </p:cNvSpPr>
            <p:nvPr>
              <p:custDataLst>
                <p:tags r:id="rId23"/>
              </p:custDataLst>
            </p:nvPr>
          </p:nvSpPr>
          <p:spPr bwMode="auto">
            <a:xfrm rot="6300000">
              <a:off x="1853" y="1162"/>
              <a:ext cx="960" cy="213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7" name="Arc 71"/>
            <p:cNvSpPr>
              <a:spLocks/>
            </p:cNvSpPr>
            <p:nvPr>
              <p:custDataLst>
                <p:tags r:id="rId24"/>
              </p:custDataLst>
            </p:nvPr>
          </p:nvSpPr>
          <p:spPr bwMode="auto">
            <a:xfrm rot="17057622">
              <a:off x="1474" y="1914"/>
              <a:ext cx="790" cy="284"/>
            </a:xfrm>
            <a:custGeom>
              <a:avLst/>
              <a:gdLst>
                <a:gd name="G0" fmla="+- 19433 0 0"/>
                <a:gd name="G1" fmla="+- 0 0 0"/>
                <a:gd name="G2" fmla="+- 21600 0 0"/>
                <a:gd name="T0" fmla="*/ 19433 w 19433"/>
                <a:gd name="T1" fmla="*/ 21600 h 21600"/>
                <a:gd name="T2" fmla="*/ 0 w 19433"/>
                <a:gd name="T3" fmla="*/ 9430 h 21600"/>
                <a:gd name="T4" fmla="*/ 19433 w 1943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33" h="21600" fill="none" extrusionOk="0">
                  <a:moveTo>
                    <a:pt x="19433" y="21600"/>
                  </a:moveTo>
                  <a:cubicBezTo>
                    <a:pt x="11159" y="21600"/>
                    <a:pt x="3612" y="16873"/>
                    <a:pt x="0" y="9429"/>
                  </a:cubicBezTo>
                </a:path>
                <a:path w="19433" h="21600" stroke="0" extrusionOk="0">
                  <a:moveTo>
                    <a:pt x="19433" y="21600"/>
                  </a:moveTo>
                  <a:cubicBezTo>
                    <a:pt x="11159" y="21600"/>
                    <a:pt x="3612" y="16873"/>
                    <a:pt x="0" y="9429"/>
                  </a:cubicBezTo>
                  <a:lnTo>
                    <a:pt x="19433" y="0"/>
                  </a:lnTo>
                  <a:close/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8" name="Arc 72"/>
            <p:cNvSpPr>
              <a:spLocks/>
            </p:cNvSpPr>
            <p:nvPr>
              <p:custDataLst>
                <p:tags r:id="rId25"/>
              </p:custDataLst>
            </p:nvPr>
          </p:nvSpPr>
          <p:spPr bwMode="auto">
            <a:xfrm rot="20700000">
              <a:off x="1078" y="2475"/>
              <a:ext cx="697" cy="164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0693 w 20693"/>
                <a:gd name="T1" fmla="*/ 6194 h 21576"/>
                <a:gd name="T2" fmla="*/ 1014 w 20693"/>
                <a:gd name="T3" fmla="*/ 21576 h 21576"/>
                <a:gd name="T4" fmla="*/ 0 w 20693"/>
                <a:gd name="T5" fmla="*/ 0 h 2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93" h="21576" fill="none" extrusionOk="0">
                  <a:moveTo>
                    <a:pt x="20692" y="6193"/>
                  </a:moveTo>
                  <a:cubicBezTo>
                    <a:pt x="18063" y="14978"/>
                    <a:pt x="10173" y="21145"/>
                    <a:pt x="1014" y="21576"/>
                  </a:cubicBezTo>
                </a:path>
                <a:path w="20693" h="21576" stroke="0" extrusionOk="0">
                  <a:moveTo>
                    <a:pt x="20692" y="6193"/>
                  </a:moveTo>
                  <a:cubicBezTo>
                    <a:pt x="18063" y="14978"/>
                    <a:pt x="10173" y="21145"/>
                    <a:pt x="1014" y="2157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9" name="Arc 73"/>
            <p:cNvSpPr>
              <a:spLocks/>
            </p:cNvSpPr>
            <p:nvPr>
              <p:custDataLst>
                <p:tags r:id="rId26"/>
              </p:custDataLst>
            </p:nvPr>
          </p:nvSpPr>
          <p:spPr bwMode="auto">
            <a:xfrm rot="15300000" flipH="1">
              <a:off x="2293" y="1162"/>
              <a:ext cx="960" cy="213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0" name="Arc 74"/>
            <p:cNvSpPr>
              <a:spLocks/>
            </p:cNvSpPr>
            <p:nvPr>
              <p:custDataLst>
                <p:tags r:id="rId27"/>
              </p:custDataLst>
            </p:nvPr>
          </p:nvSpPr>
          <p:spPr bwMode="auto">
            <a:xfrm rot="4542378" flipH="1">
              <a:off x="2841" y="1914"/>
              <a:ext cx="790" cy="284"/>
            </a:xfrm>
            <a:custGeom>
              <a:avLst/>
              <a:gdLst>
                <a:gd name="G0" fmla="+- 19433 0 0"/>
                <a:gd name="G1" fmla="+- 0 0 0"/>
                <a:gd name="G2" fmla="+- 21600 0 0"/>
                <a:gd name="T0" fmla="*/ 19433 w 19433"/>
                <a:gd name="T1" fmla="*/ 21600 h 21600"/>
                <a:gd name="T2" fmla="*/ 0 w 19433"/>
                <a:gd name="T3" fmla="*/ 9430 h 21600"/>
                <a:gd name="T4" fmla="*/ 19433 w 1943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33" h="21600" fill="none" extrusionOk="0">
                  <a:moveTo>
                    <a:pt x="19433" y="21600"/>
                  </a:moveTo>
                  <a:cubicBezTo>
                    <a:pt x="11159" y="21600"/>
                    <a:pt x="3612" y="16873"/>
                    <a:pt x="0" y="9429"/>
                  </a:cubicBezTo>
                </a:path>
                <a:path w="19433" h="21600" stroke="0" extrusionOk="0">
                  <a:moveTo>
                    <a:pt x="19433" y="21600"/>
                  </a:moveTo>
                  <a:cubicBezTo>
                    <a:pt x="11159" y="21600"/>
                    <a:pt x="3612" y="16873"/>
                    <a:pt x="0" y="9429"/>
                  </a:cubicBezTo>
                  <a:lnTo>
                    <a:pt x="19433" y="0"/>
                  </a:lnTo>
                  <a:close/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1" name="Arc 75"/>
            <p:cNvSpPr>
              <a:spLocks/>
            </p:cNvSpPr>
            <p:nvPr>
              <p:custDataLst>
                <p:tags r:id="rId28"/>
              </p:custDataLst>
            </p:nvPr>
          </p:nvSpPr>
          <p:spPr bwMode="auto">
            <a:xfrm rot="900000" flipH="1">
              <a:off x="3328" y="2477"/>
              <a:ext cx="697" cy="164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0693 w 20693"/>
                <a:gd name="T1" fmla="*/ 6194 h 21576"/>
                <a:gd name="T2" fmla="*/ 1014 w 20693"/>
                <a:gd name="T3" fmla="*/ 21576 h 21576"/>
                <a:gd name="T4" fmla="*/ 0 w 20693"/>
                <a:gd name="T5" fmla="*/ 0 h 2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93" h="21576" fill="none" extrusionOk="0">
                  <a:moveTo>
                    <a:pt x="20692" y="6193"/>
                  </a:moveTo>
                  <a:cubicBezTo>
                    <a:pt x="18063" y="14978"/>
                    <a:pt x="10173" y="21145"/>
                    <a:pt x="1014" y="21576"/>
                  </a:cubicBezTo>
                </a:path>
                <a:path w="20693" h="21576" stroke="0" extrusionOk="0">
                  <a:moveTo>
                    <a:pt x="20692" y="6193"/>
                  </a:moveTo>
                  <a:cubicBezTo>
                    <a:pt x="18063" y="14978"/>
                    <a:pt x="10173" y="21145"/>
                    <a:pt x="1014" y="2157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93" name="Freeform 77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092291" y="5633932"/>
            <a:ext cx="1588" cy="14322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0"/>
              </a:cxn>
            </a:cxnLst>
            <a:rect l="0" t="0" r="r" b="b"/>
            <a:pathLst>
              <a:path w="1" h="120">
                <a:moveTo>
                  <a:pt x="0" y="0"/>
                </a:moveTo>
                <a:lnTo>
                  <a:pt x="0" y="12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>
                <p:custDataLst>
                  <p:tags r:id="rId19"/>
                </p:custDataLst>
              </p:nvPr>
            </p:nvSpPr>
            <p:spPr>
              <a:xfrm>
                <a:off x="6235222" y="5118417"/>
                <a:ext cx="367986" cy="370101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5" i="1">
                              <a:latin typeface="Cambria Math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n-US" sz="1805" dirty="0">
                  <a:latin typeface="+mn-lt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7"/>
                </p:custDataLst>
              </p:nvPr>
            </p:nvSpPr>
            <p:spPr>
              <a:xfrm>
                <a:off x="6235222" y="5118417"/>
                <a:ext cx="367986" cy="370101"/>
              </a:xfrm>
              <a:prstGeom prst="rect">
                <a:avLst/>
              </a:prstGeom>
              <a:blipFill>
                <a:blip r:embed="rId38"/>
                <a:stretch>
                  <a:fillRect r="-21667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>
                <p:custDataLst>
                  <p:tags r:id="rId20"/>
                </p:custDataLst>
              </p:nvPr>
            </p:nvSpPr>
            <p:spPr>
              <a:xfrm>
                <a:off x="2992725" y="5527323"/>
                <a:ext cx="1057733" cy="445635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←"/>
                          <m:pos m:val="top"/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/2</m:t>
                          </m:r>
                        </m:sub>
                      </m:sSub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sub>
                      </m:sSub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groupChr>
                        <m:groupChrPr>
                          <m:chr m:val="→"/>
                          <m:pos m:val="top"/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9"/>
                </p:custDataLst>
              </p:nvPr>
            </p:nvSpPr>
            <p:spPr>
              <a:xfrm>
                <a:off x="2992725" y="5527323"/>
                <a:ext cx="1057733" cy="445635"/>
              </a:xfrm>
              <a:prstGeom prst="rect">
                <a:avLst/>
              </a:prstGeom>
              <a:blipFill>
                <a:blip r:embed="rId40"/>
                <a:stretch>
                  <a:fillRect l="-8092" t="-13699" r="-85549" b="-21918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>
                <p:custDataLst>
                  <p:tags r:id="rId21"/>
                </p:custDataLst>
              </p:nvPr>
            </p:nvSpPr>
            <p:spPr>
              <a:xfrm>
                <a:off x="4224421" y="5533984"/>
                <a:ext cx="951586" cy="445635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←"/>
                          <m:pos m:val="top"/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/2</m:t>
                          </m:r>
                        </m:sub>
                      </m:sSub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sub>
                      </m:sSub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groupChr>
                        <m:groupChrPr>
                          <m:chr m:val="→"/>
                          <m:pos m:val="top"/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1"/>
                </p:custDataLst>
              </p:nvPr>
            </p:nvSpPr>
            <p:spPr>
              <a:xfrm>
                <a:off x="4224421" y="5533984"/>
                <a:ext cx="951586" cy="445635"/>
              </a:xfrm>
              <a:prstGeom prst="rect">
                <a:avLst/>
              </a:prstGeom>
              <a:blipFill>
                <a:blip r:embed="rId42"/>
                <a:stretch>
                  <a:fillRect l="-8974" t="-13699" r="-105769" b="-21918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2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74668" y="1008911"/>
            <a:ext cx="7772400" cy="470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Interval Estimate of a Population Mean:  </a:t>
            </a:r>
            <a:r>
              <a:rPr lang="en-US" sz="2400" b="1" i="1" dirty="0"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  Known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3397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713896" y="1767155"/>
            <a:ext cx="7905750" cy="463108"/>
          </a:xfrm>
          <a:noFill/>
          <a:ln/>
        </p:spPr>
        <p:txBody>
          <a:bodyPr/>
          <a:lstStyle/>
          <a:p>
            <a:pPr marL="260214" indent="-260214"/>
            <a:r>
              <a:rPr lang="en-US" dirty="0"/>
              <a:t>Interval Estimate of</a:t>
            </a:r>
            <a:r>
              <a:rPr lang="en-US" i="1" dirty="0"/>
              <a:t> </a:t>
            </a:r>
            <a:r>
              <a:rPr lang="en-US" i="1" dirty="0">
                <a:latin typeface="Symbol" panose="05050102010706020507" pitchFamily="18" charset="2"/>
              </a:rPr>
              <a:t>m</a:t>
            </a:r>
            <a:endParaRPr lang="en-US" dirty="0">
              <a:latin typeface="Symbol" panose="05050102010706020507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6" name="Rectangle 8"/>
              <p:cNvSpPr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2559408" y="2926924"/>
                <a:ext cx="5551268" cy="229166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lnSpc>
                    <a:spcPct val="80000"/>
                  </a:lnSpc>
                  <a:spcBef>
                    <a:spcPct val="20000"/>
                  </a:spcBef>
                  <a:buClr>
                    <a:srgbClr val="66FFFF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where: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sz="1805" i="1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 is the sample mean</a:t>
                </a:r>
              </a:p>
              <a:p>
                <a:pPr algn="l">
                  <a:lnSpc>
                    <a:spcPct val="80000"/>
                  </a:lnSpc>
                  <a:spcBef>
                    <a:spcPct val="20000"/>
                  </a:spcBef>
                  <a:buClr>
                    <a:srgbClr val="66FFFF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	 1 - </a:t>
                </a:r>
                <a:r>
                  <a:rPr lang="en-US" sz="1805" i="1" dirty="0">
                    <a:solidFill>
                      <a:srgbClr val="000000"/>
                    </a:solidFill>
                    <a:latin typeface="Symbol" panose="05050102010706020507" pitchFamily="18" charset="2"/>
                    <a:cs typeface="Arial" panose="020B0604020202020204" pitchFamily="34" charset="0"/>
                  </a:rPr>
                  <a:t>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 is the confidence coefficient</a:t>
                </a:r>
              </a:p>
              <a:p>
                <a:pPr algn="l">
                  <a:lnSpc>
                    <a:spcPct val="80000"/>
                  </a:lnSpc>
                  <a:spcBef>
                    <a:spcPct val="20000"/>
                  </a:spcBef>
                  <a:buClr>
                    <a:srgbClr val="66FFFF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	  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z</a:t>
                </a:r>
                <a:r>
                  <a:rPr lang="en-US" sz="1805" i="1" baseline="-25000" dirty="0">
                    <a:solidFill>
                      <a:srgbClr val="000000"/>
                    </a:solidFill>
                    <a:latin typeface="Symbol" panose="05050102010706020507" pitchFamily="18" charset="2"/>
                    <a:cs typeface="Arial" panose="020B0604020202020204" pitchFamily="34" charset="0"/>
                  </a:rPr>
                  <a:t></a:t>
                </a:r>
                <a:r>
                  <a:rPr lang="en-US" sz="1805" i="1" baseline="-250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/2     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is the 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z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value providing an area of</a:t>
                </a:r>
              </a:p>
              <a:p>
                <a:pPr algn="l">
                  <a:lnSpc>
                    <a:spcPct val="80000"/>
                  </a:lnSpc>
                  <a:spcBef>
                    <a:spcPct val="20000"/>
                  </a:spcBef>
                  <a:buClr>
                    <a:srgbClr val="66FFFF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	           	</a:t>
                </a:r>
                <a:r>
                  <a:rPr lang="en-US" sz="1805" i="1" dirty="0">
                    <a:solidFill>
                      <a:srgbClr val="000000"/>
                    </a:solidFill>
                    <a:latin typeface="Symbol" panose="05050102010706020507" pitchFamily="18" charset="2"/>
                    <a:cs typeface="Arial" panose="020B0604020202020204" pitchFamily="34" charset="0"/>
                  </a:rPr>
                  <a:t>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/2 in the upper tail of the standard </a:t>
                </a:r>
              </a:p>
              <a:p>
                <a:pPr algn="l">
                  <a:lnSpc>
                    <a:spcPct val="80000"/>
                  </a:lnSpc>
                  <a:spcBef>
                    <a:spcPct val="20000"/>
                  </a:spcBef>
                  <a:buClr>
                    <a:srgbClr val="66FFFF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		normal probability distribution</a:t>
                </a:r>
              </a:p>
              <a:p>
                <a:pPr algn="l">
                  <a:lnSpc>
                    <a:spcPct val="80000"/>
                  </a:lnSpc>
                  <a:spcBef>
                    <a:spcPct val="20000"/>
                  </a:spcBef>
                  <a:buClr>
                    <a:srgbClr val="66FFFF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	     </a:t>
                </a:r>
                <a:r>
                  <a:rPr lang="en-US" sz="1805" i="1" dirty="0">
                    <a:solidFill>
                      <a:srgbClr val="000000"/>
                    </a:solidFill>
                    <a:latin typeface="Symbol" panose="05050102010706020507" pitchFamily="18" charset="2"/>
                    <a:cs typeface="Arial" panose="020B0604020202020204" pitchFamily="34" charset="0"/>
                  </a:rPr>
                  <a:t>s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   is the population standard deviation</a:t>
                </a:r>
              </a:p>
              <a:p>
                <a:pPr algn="l">
                  <a:lnSpc>
                    <a:spcPct val="80000"/>
                  </a:lnSpc>
                  <a:spcBef>
                    <a:spcPct val="20000"/>
                  </a:spcBef>
                  <a:buClr>
                    <a:srgbClr val="66FFFF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	     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n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   is the sample size</a:t>
                </a:r>
              </a:p>
            </p:txBody>
          </p:sp>
        </mc:Choice>
        <mc:Fallback xmlns="">
          <p:sp>
            <p:nvSpPr>
              <p:cNvPr id="12296" name="Rectangle 8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2559408" y="2926924"/>
                <a:ext cx="5551268" cy="2291669"/>
              </a:xfrm>
              <a:prstGeom prst="rect">
                <a:avLst/>
              </a:prstGeom>
              <a:blipFill>
                <a:blip r:embed="rId9"/>
                <a:stretch>
                  <a:fillRect l="-989"/>
                </a:stretch>
              </a:blip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>
                <p:custDataLst>
                  <p:tags r:id="rId4"/>
                </p:custDataLst>
              </p:nvPr>
            </p:nvSpPr>
            <p:spPr>
              <a:xfrm>
                <a:off x="3988339" y="2236293"/>
                <a:ext cx="1398973" cy="617990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acc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± </m:t>
                          </m:r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/2</m:t>
                          </m:r>
                        </m:sub>
                      </m:sSub>
                      <m:f>
                        <m:f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0"/>
                </p:custDataLst>
              </p:nvPr>
            </p:nvSpPr>
            <p:spPr>
              <a:xfrm>
                <a:off x="3988339" y="2236293"/>
                <a:ext cx="1398973" cy="61799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51959" y="1070494"/>
            <a:ext cx="7772400" cy="470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Interval Estimate of a Population Mean:  </a:t>
            </a:r>
            <a:r>
              <a:rPr lang="en-US" sz="2400" b="1" i="1" dirty="0"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  Known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7483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14375" y="1744303"/>
            <a:ext cx="6689725" cy="4603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Values of </a:t>
            </a:r>
            <a:r>
              <a:rPr lang="en-US" sz="1805" i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z</a:t>
            </a:r>
            <a:r>
              <a:rPr lang="en-US" sz="1805" i="1" baseline="-25000" dirty="0" err="1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/2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for the Most Commonly Used Confidence Levels</a:t>
            </a:r>
          </a:p>
        </p:txBody>
      </p:sp>
      <p:grpSp>
        <p:nvGrpSpPr>
          <p:cNvPr id="4" name="Group 7"/>
          <p:cNvGrpSpPr/>
          <p:nvPr/>
        </p:nvGrpSpPr>
        <p:grpSpPr>
          <a:xfrm>
            <a:off x="2034631" y="2337363"/>
            <a:ext cx="5760160" cy="1811658"/>
            <a:chOff x="2706130" y="1977085"/>
            <a:chExt cx="7661213" cy="2409568"/>
          </a:xfrm>
        </p:grpSpPr>
        <p:sp>
          <p:nvSpPr>
            <p:cNvPr id="3" name="Rectangle 8"/>
            <p:cNvSpPr/>
            <p:nvPr/>
          </p:nvSpPr>
          <p:spPr>
            <a:xfrm>
              <a:off x="2706130" y="1977085"/>
              <a:ext cx="6647935" cy="240956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13"/>
            <p:cNvSpPr txBox="1"/>
            <p:nvPr/>
          </p:nvSpPr>
          <p:spPr>
            <a:xfrm>
              <a:off x="3009301" y="3007326"/>
              <a:ext cx="7209761" cy="492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    90%       .10       .05              .9500            1.645</a:t>
              </a:r>
              <a:endParaRPr lang="en-US" dirty="0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7" name="TextBox 14"/>
            <p:cNvSpPr txBox="1"/>
            <p:nvPr/>
          </p:nvSpPr>
          <p:spPr>
            <a:xfrm>
              <a:off x="2941736" y="2087261"/>
              <a:ext cx="6313499" cy="861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Confidence                                 Table</a:t>
              </a:r>
            </a:p>
            <a:p>
              <a:pPr algn="l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    Level        </a:t>
              </a:r>
              <a:r>
                <a:rPr lang="en-US" sz="1805" i="1" dirty="0">
                  <a:solidFill>
                    <a:srgbClr val="000000"/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a</a:t>
              </a:r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        </a:t>
              </a:r>
              <a:r>
                <a:rPr lang="en-US" sz="1805" i="1" dirty="0">
                  <a:solidFill>
                    <a:srgbClr val="000000"/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a</a:t>
              </a:r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/2      Look-up Area      z</a:t>
              </a:r>
              <a:r>
                <a:rPr lang="en-US" sz="1805" i="1" baseline="-25000" dirty="0">
                  <a:solidFill>
                    <a:srgbClr val="000000"/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a</a:t>
              </a:r>
              <a:r>
                <a:rPr lang="en-US" sz="1805" baseline="-25000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/2</a:t>
              </a:r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</a:t>
              </a:r>
              <a:endParaRPr lang="en-US" dirty="0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endParaRPr>
            </a:p>
          </p:txBody>
        </p:sp>
        <p:cxnSp>
          <p:nvCxnSpPr>
            <p:cNvPr id="10" name="Straight Connector 15"/>
            <p:cNvCxnSpPr/>
            <p:nvPr/>
          </p:nvCxnSpPr>
          <p:spPr bwMode="auto">
            <a:xfrm>
              <a:off x="2914184" y="2950859"/>
              <a:ext cx="6155697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6"/>
            <p:cNvSpPr txBox="1"/>
            <p:nvPr/>
          </p:nvSpPr>
          <p:spPr>
            <a:xfrm>
              <a:off x="3009301" y="3375626"/>
              <a:ext cx="7358042" cy="492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    95%       .05       .025            .9750            1.960</a:t>
              </a:r>
              <a:endParaRPr lang="en-US" dirty="0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12" name="TextBox 17"/>
            <p:cNvSpPr txBox="1"/>
            <p:nvPr/>
          </p:nvSpPr>
          <p:spPr>
            <a:xfrm>
              <a:off x="3009301" y="3800388"/>
              <a:ext cx="7358042" cy="492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    99%       .01       .005            .9950            2.576</a:t>
              </a:r>
              <a:endParaRPr lang="en-US" dirty="0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endParaRPr>
            </a:p>
          </p:txBody>
        </p:sp>
      </p:grpSp>
      <p:sp>
        <p:nvSpPr>
          <p:cNvPr id="13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25582" y="1055405"/>
            <a:ext cx="7772400" cy="470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Interval Estimate of a Population Mean:  </a:t>
            </a:r>
            <a:r>
              <a:rPr lang="en-US" sz="2400" b="1" i="1" dirty="0"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  Known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8735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84932" y="1093682"/>
            <a:ext cx="7772400" cy="4547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Meaning of Confidence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4"/>
              <p:cNvSpPr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718282" y="1705315"/>
                <a:ext cx="7505700" cy="922862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anchor="ctr"/>
              <a:lstStyle/>
              <a:p>
                <a:pPr marL="257827" indent="-257827">
                  <a:spcBef>
                    <a:spcPct val="20000"/>
                  </a:spcBef>
                  <a:buClr>
                    <a:srgbClr val="66FFFF"/>
                  </a:buClr>
                  <a:buSzPct val="75000"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</a:t>
                </a:r>
              </a:p>
              <a:p>
                <a:pPr marL="257827" indent="-257827">
                  <a:spcBef>
                    <a:spcPct val="20000"/>
                  </a:spcBef>
                  <a:buSzPct val="100000"/>
                  <a:buFont typeface="Arial" panose="020B0604020202020204" pitchFamily="34" charset="0"/>
                  <a:buChar char="•"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Because 95% of all the intervals constructed using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1805" u="sng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+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5" i="1">
                        <a:solidFill>
                          <a:srgbClr val="000000"/>
                        </a:solidFill>
                        <a:latin typeface="Cambria Math"/>
                      </a:rPr>
                      <m:t>1.</m:t>
                    </m:r>
                    <m:r>
                      <a:rPr lang="en-US" sz="1805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96</m:t>
                    </m:r>
                    <m:sSub>
                      <m:sSubPr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  </m:t>
                        </m:r>
                      </m:sub>
                    </m:sSub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will contain the population mean, we say we are 95% confident that the interval   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1805" u="sng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+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5" i="1">
                        <a:solidFill>
                          <a:srgbClr val="000000"/>
                        </a:solidFill>
                        <a:latin typeface="Cambria Math"/>
                      </a:rPr>
                      <m:t>1.</m:t>
                    </m:r>
                    <m:r>
                      <a:rPr lang="en-US" sz="1805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96</m:t>
                    </m:r>
                    <m:sSub>
                      <m:sSubPr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  </m:t>
                        </m:r>
                      </m:sub>
                    </m:sSub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includes the population mean </a:t>
                </a:r>
                <a:r>
                  <a:rPr lang="en-US" sz="1805" i="1" dirty="0">
                    <a:solidFill>
                      <a:srgbClr val="000000"/>
                    </a:solidFill>
                    <a:latin typeface="Symbol" panose="05050102010706020507" pitchFamily="18" charset="2"/>
                    <a:cs typeface="Arial" panose="020B0604020202020204" pitchFamily="34" charset="0"/>
                  </a:rPr>
                  <a:t>m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.  </a:t>
                </a:r>
              </a:p>
              <a:p>
                <a:pPr algn="l"/>
                <a:endPara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angle 4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718282" y="1705315"/>
                <a:ext cx="7505700" cy="922862"/>
              </a:xfrm>
              <a:prstGeom prst="rect">
                <a:avLst/>
              </a:prstGeom>
              <a:blipFill>
                <a:blip r:embed="rId8"/>
                <a:stretch>
                  <a:fillRect l="-323" b="-11465"/>
                </a:stretch>
              </a:blipFill>
              <a:ln w="63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8282" y="2669196"/>
            <a:ext cx="7505700" cy="420139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We say that this interval has been established at the 95% </a:t>
            </a:r>
            <a:r>
              <a:rPr lang="en-US" sz="1805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confidence level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18282" y="2982224"/>
            <a:ext cx="7505700" cy="49136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value .95 is referred to as the </a:t>
            </a:r>
            <a:r>
              <a:rPr lang="en-US" sz="1805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confidence coefficient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</a:t>
            </a:r>
            <a:endParaRPr lang="en-US" sz="1805" u="sng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1582572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26" name="Rectangle 16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3145" y="1112601"/>
            <a:ext cx="7772400" cy="4944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Interval Estimate of a Population Mean:  </a:t>
            </a:r>
            <a:r>
              <a:rPr lang="en-US" sz="2400" b="1" i="1" dirty="0">
                <a:latin typeface="Symbol" panose="05050102010706020507" pitchFamily="18" charset="2"/>
                <a:cs typeface="Arial" panose="020B0604020202020204" pitchFamily="34" charset="0"/>
              </a:rPr>
              <a:t>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  Known</a:t>
            </a:r>
            <a:endParaRPr lang="en-US" sz="2400" b="1" i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66727" name="Rectangle 16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03263" y="1716635"/>
            <a:ext cx="6038851" cy="3771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343769" indent="-343769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1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 Statistics State University</a:t>
            </a:r>
          </a:p>
        </p:txBody>
      </p:sp>
      <p:sp>
        <p:nvSpPr>
          <p:cNvPr id="66728" name="Rectangle 16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77913" y="2143842"/>
            <a:ext cx="7380287" cy="9832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8034" tIns="33420" rIns="68034" bIns="33420"/>
          <a:lstStyle/>
          <a:p>
            <a:pPr>
              <a:spcBef>
                <a:spcPct val="20000"/>
              </a:spcBef>
              <a:buSzPct val="75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Statistics State University has 4,000 students on campus.  The university is considering a new scholarship program to retain students from households with average income at the university. </a:t>
            </a:r>
          </a:p>
        </p:txBody>
      </p:sp>
      <p:sp>
        <p:nvSpPr>
          <p:cNvPr id="66729" name="Rectangle 16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65213" y="3116113"/>
            <a:ext cx="7442200" cy="13710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8034" tIns="33420" rIns="68034" bIns="33420"/>
          <a:lstStyle/>
          <a:p>
            <a:pPr>
              <a:spcBef>
                <a:spcPct val="20000"/>
              </a:spcBef>
              <a:buSzPct val="75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 sample of 50 student applications was taken; the sample mean income is $38,500.  The population is not believed to be highly skewed.  The population standard deviation is estimated to be $2,500, and the confidence coefficient to be used in the interval estimate is .95.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15865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2.PNG&quot;/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3A5C6FE7-6AE6-4B53-BB16-61991F22F213}&quot;/&gt;&lt;isInvalidForFieldText val=&quot;0&quot;/&gt;&lt;Image&gt;&lt;filename val=&quot;C:\Users\bfoltz\Documents\My Adobe Presentations\SBE13ch08\data\asimages\{3A5C6FE7-6AE6-4B53-BB16-61991F22F213}_3.png&quot;/&gt;&lt;left val=&quot;199&quot;/&gt;&lt;top val=&quot;238&quot;/&gt;&lt;width val=&quot;575&quot;/&gt;&lt;height val=&quot;61&quot;/&gt;&lt;hasText val=&quot;1&quot;/&gt;&lt;/Image&gt;&lt;/ThreeDShapeInfo&gt;"/>
  <p:tag name="PRESENTER_SHAPETEXTINFO" val="&lt;ShapeTextInfo&gt;&lt;TableIndex row=&quot;-1&quot; col=&quot;-1&quot;&gt;&lt;linesCount val=&quot;0&quot;/&gt;&lt;/TableIndex&gt;&lt;/ShapeTextInfo&gt;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B37650C4-1C87-482D-884F-B6ED5B1C4FF7}_19.png&quot;/&gt;&lt;left val=&quot;56&quot;/&gt;&lt;top val=&quot;42&quot;/&gt;&lt;width val=&quot;827&quot;/&gt;&lt;height val=&quot;68&quot;/&gt;&lt;hasText val=&quot;1&quot;/&gt;&lt;/Image&gt;&lt;/ThreeDShapeInfo&gt;"/>
  <p:tag name="PRESENTER_SHAPETEXTINFO" val="&lt;ShapeTextInfo&gt;&lt;TableIndex row=&quot;-1&quot; col=&quot;-1&quot;&gt;&lt;linesCount val=&quot;1&quot;/&gt;&lt;lineCharCount val=&quot;15&quot;/&gt;&lt;/TableIndex&gt;&lt;/ShapeTextInfo&gt;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B4F7F72A-017E-4D6D-A12F-BFF5712D3033}_20.png&quot;/&gt;&lt;left val=&quot;67&quot;/&gt;&lt;top val=&quot;82&quot;/&gt;&lt;width val=&quot;779&quot;/&gt;&lt;height val=&quot;57&quot;/&gt;&lt;hasText val=&quot;1&quot;/&gt;&lt;/Image&gt;&lt;/ThreeDShapeInfo&gt;"/>
  <p:tag name="PRESENTER_SHAPEINFO" val="&lt;ThreeDShapeInfo&gt;&lt;uuid val=&quot;{31AA4DF0-9410-4836-A55A-A0708ADA6B9F}&quot;/&gt;&lt;isInvalidForFieldText val=&quot;1&quot;/&gt;&lt;Image&gt;&lt;filename val=&quot;C:\Users\bfoltz\Documents\My Adobe Presentations\SBE13ch08\data\asimages\{31AA4DF0-9410-4836-A55A-A0708ADA6B9F}_20_S.png&quot;/&gt;&lt;left val=&quot;73&quot;/&gt;&lt;top val=&quot;82&quot;/&gt;&lt;width val=&quot;774&quot;/&gt;&lt;height val=&quot;58&quot;/&gt;&lt;hasText val=&quot;0&quot;/&gt;&lt;/Image&gt;&lt;/ThreeDShapeInfo&gt;"/>
  <p:tag name="PRESENTER_SHAPETEXTINFO" val="&lt;ShapeTextInfo&gt;&lt;TableIndex row=&quot;-1&quot; col=&quot;-1&quot;&gt;&lt;linesCount val=&quot;1&quot;/&gt;&lt;lineCharCount val=&quot;67&quot;/&gt;&lt;/TableIndex&gt;&lt;/ShapeTextInfo&gt;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9E711C59-0449-4EF9-A511-9712BB606C78}_20.png&quot;/&gt;&lt;left val=&quot;67&quot;/&gt;&lt;top val=&quot;130&quot;/&gt;&lt;width val=&quot;779&quot;/&gt;&lt;height val=&quot;108&quot;/&gt;&lt;hasText val=&quot;1&quot;/&gt;&lt;/Image&gt;&lt;/ThreeDShapeInfo&gt;"/>
  <p:tag name="PRESENTER_SHAPEINFO" val="&lt;ThreeDShapeInfo&gt;&lt;uuid val=&quot;{1AFBCEEC-2894-4D62-AAB6-F24683D7238F}&quot;/&gt;&lt;isInvalidForFieldText val=&quot;1&quot;/&gt;&lt;Image&gt;&lt;filename val=&quot;C:\Users\bfoltz\Documents\My Adobe Presentations\SBE13ch08\data\asimages\{1AFBCEEC-2894-4D62-AAB6-F24683D7238F}_20_S.png&quot;/&gt;&lt;left val=&quot;73&quot;/&gt;&lt;top val=&quot;130&quot;/&gt;&lt;width val=&quot;774&quot;/&gt;&lt;height val=&quot;101&quot;/&gt;&lt;hasText val=&quot;0&quot;/&gt;&lt;/Image&gt;&lt;/ThreeDShapeInfo&gt;"/>
  <p:tag name="PRESENTER_SHAPETEXTINFO" val="&lt;ShapeTextInfo&gt;&lt;TableIndex row=&quot;-1&quot; col=&quot;-1&quot;&gt;&lt;linesCount val=&quot;3&quot;/&gt;&lt;lineCharCount val=&quot;67&quot;/&gt;&lt;lineCharCount val=&quot;70&quot;/&gt;&lt;lineCharCount val=&quot;20&quot;/&gt;&lt;/TableIndex&gt;&lt;/ShapeTextInfo&gt;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21.PNG&quot;/&gt;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351005BD-8EFF-437E-B918-79DDDAF584AF}&quot;/&gt;&lt;isInvalidForFieldText val=&quot;1&quot;/&gt;&lt;Image&gt;&lt;filename val=&quot;C:\Users\bfoltz\Documents\My Adobe Presentations\SBE13ch08\data\asimages\{351005BD-8EFF-437E-B918-79DDDAF584AF}_21_S.png&quot;/&gt;&lt;left val=&quot;210&quot;/&gt;&lt;top val=&quot;126&quot;/&gt;&lt;width val=&quot;500&quot;/&gt;&lt;height val=&quot;271&quot;/&gt;&lt;hasText val=&quot;0&quot;/&gt;&lt;/Image&gt;&lt;Image&gt;&lt;filename val=&quot;C:\Users\bfoltz\Documents\My Adobe Presentations\SBE13ch08\data\asimages\{351005BD-8EFF-437E-B918-79DDDAF584AF}_21_T.png&quot;/&gt;&lt;left val=&quot;211&quot;/&gt;&lt;top val=&quot;127&quot;/&gt;&lt;width val=&quot;497&quot;/&gt;&lt;height val=&quot;269&quot;/&gt;&lt;hasText val=&quot;1&quot;/&gt;&lt;/Image&gt;&lt;/ThreeDShapeInfo&gt;"/>
  <p:tag name="PRESENTER_SHAPETEXTINFO" val="&lt;ShapeTextInfo&gt;&lt;TableIndex row=&quot;-1&quot; col=&quot;-1&quot;&gt;&lt;linesCount val=&quot;0&quot;/&gt;&lt;/TableIndex&gt;&lt;/ShapeTextInfo&gt;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19D0BCE7-6EEE-4F42-B945-9BBA0F3C85A3}&quot;/&gt;&lt;isInvalidForFieldText val=&quot;1&quot;/&gt;&lt;Image&gt;&lt;filename val=&quot;C:\Users\bfoltz\Documents\My Adobe Presentations\SBE13ch08\data\asimages\{19D0BCE7-6EEE-4F42-B945-9BBA0F3C85A3}_21_S.png&quot;/&gt;&lt;left val=&quot;154&quot;/&gt;&lt;top val=&quot;190&quot;/&gt;&lt;width val=&quot;597&quot;/&gt;&lt;height val=&quot;205&quot;/&gt;&lt;hasText val=&quot;0&quot;/&gt;&lt;/Image&gt;&lt;Image&gt;&lt;filename val=&quot;C:\Users\bfoltz\Documents\My Adobe Presentations\SBE13ch08\data\asimages\{19D0BCE7-6EEE-4F42-B945-9BBA0F3C85A3}_21_T.png&quot;/&gt;&lt;left val=&quot;155&quot;/&gt;&lt;top val=&quot;192&quot;/&gt;&lt;width val=&quot;595&quot;/&gt;&lt;height val=&quot;203&quot;/&gt;&lt;hasText val=&quot;1&quot;/&gt;&lt;/Image&gt;&lt;/ThreeDShapeInfo&gt;"/>
  <p:tag name="PRESENTER_SHAPETEXTINFO" val="&lt;ShapeTextInfo&gt;&lt;TableIndex row=&quot;-1&quot; col=&quot;-1&quot;&gt;&lt;linesCount val=&quot;0&quot;/&gt;&lt;/TableIndex&gt;&lt;/ShapeTextInfo&gt;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EFFDCD7B-1BA1-4D2A-8F17-2C8D42E55471}_21.png&quot;/&gt;&lt;left val=&quot;174&quot;/&gt;&lt;top val=&quot;114&quot;/&gt;&lt;width val=&quot;205&quot;/&gt;&lt;height val=&quot;103&quot;/&gt;&lt;hasText val=&quot;1&quot;/&gt;&lt;/Image&gt;&lt;/ThreeDShapeInfo&gt;"/>
  <p:tag name="PRESENTER_SHAPEINFO" val="&lt;ThreeDShapeInfo&gt;&lt;uuid val=&quot;{2E73B12D-93C2-4003-86DA-8370FA420968}&quot;/&gt;&lt;isInvalidForFieldText val=&quot;1&quot;/&gt;&lt;Image&gt;&lt;filename val=&quot;C:\Users\bfoltz\Documents\My Adobe Presentations\SBE13ch08\data\asimages\{2E73B12D-93C2-4003-86DA-8370FA420968}_21_S.png&quot;/&gt;&lt;left val=&quot;173&quot;/&gt;&lt;top val=&quot;121&quot;/&gt;&lt;width val=&quot;205&quot;/&gt;&lt;height val=&quot;87&quot;/&gt;&lt;hasText val=&quot;0&quot;/&gt;&lt;/Image&gt;&lt;/ThreeDShapeInfo&gt;"/>
  <p:tag name="PRESENTER_SHAPETEXTINFO" val="&lt;ShapeTextInfo&gt;&lt;TableIndex row=&quot;-1&quot; col=&quot;-1&quot;&gt;&lt;linesCount val=&quot;3&quot;/&gt;&lt;lineCharCount val=&quot;9&quot;/&gt;&lt;lineCharCount val=&quot;7&quot;/&gt;&lt;lineCharCount val=&quot;12&quot;/&gt;&lt;/TableIndex&gt;&lt;/ShapeTextInfo&gt;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1EC09CC7-5F3C-423C-A70A-4768114869ED}&quot;/&gt;&lt;isInvalidForFieldText val=&quot;1&quot;/&gt;&lt;Image&gt;&lt;filename val=&quot;C:\Users\bfoltz\Documents\My Adobe Presentations\SBE13ch08\data\asimages\{1EC09CC7-5F3C-423C-A70A-4768114869ED}_21_S.png&quot;/&gt;&lt;left val=&quot;80&quot;/&gt;&lt;top val=&quot;223&quot;/&gt;&lt;width val=&quot;742&quot;/&gt;&lt;height val=&quot;173&quot;/&gt;&lt;hasText val=&quot;0&quot;/&gt;&lt;/Image&gt;&lt;Image&gt;&lt;filename val=&quot;C:\Users\bfoltz\Documents\My Adobe Presentations\SBE13ch08\data\asimages\{1EC09CC7-5F3C-423C-A70A-4768114869ED}_21_T.png&quot;/&gt;&lt;left val=&quot;81&quot;/&gt;&lt;top val=&quot;224&quot;/&gt;&lt;width val=&quot;740&quot;/&gt;&lt;height val=&quot;171&quot;/&gt;&lt;hasText val=&quot;1&quot;/&gt;&lt;/Image&gt;&lt;/ThreeDShapeInfo&gt;"/>
  <p:tag name="PRESENTER_SHAPETEXTINFO" val="&lt;ShapeTextInfo&gt;&lt;TableIndex row=&quot;-1&quot; col=&quot;-1&quot;&gt;&lt;linesCount val=&quot;0&quot;/&gt;&lt;/TableIndex&gt;&lt;/ShapeTextInfo&gt;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141DB252-E6C6-46F9-829F-714268DE65C4}_3.png&quot;/&gt;&lt;left val=&quot;268&quot;/&gt;&lt;top val=&quot;231&quot;/&gt;&lt;width val=&quot;369&quot;/&gt;&lt;height val=&quot;51&quot;/&gt;&lt;hasText val=&quot;1&quot;/&gt;&lt;/Image&gt;&lt;/ThreeDShapeInfo&gt;"/>
  <p:tag name="PRESENTER_SHAPETEXTINFO" val="&lt;ShapeTextInfo&gt;&lt;TableIndex row=&quot;-1&quot; col=&quot;-1&quot;&gt;&lt;linesCount val=&quot;1&quot;/&gt;&lt;lineCharCount val=&quot;36&quot;/&gt;&lt;/TableIndex&gt;&lt;/ShapeTextInfo&gt;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A19C1963-3037-42A0-8E37-2AB81922B360}_21.png&quot;/&gt;&lt;left val=&quot;610&quot;/&gt;&lt;top val=&quot;111&quot;/&gt;&lt;width val=&quot;218&quot;/&gt;&lt;height val=&quot;103&quot;/&gt;&lt;hasText val=&quot;1&quot;/&gt;&lt;/Image&gt;&lt;/ThreeDShapeInfo&gt;"/>
  <p:tag name="PRESENTER_SHAPEINFO" val="&lt;ThreeDShapeInfo&gt;&lt;uuid val=&quot;{A4D5A67E-1349-4F47-83A7-142E1F389A10}&quot;/&gt;&lt;isInvalidForFieldText val=&quot;1&quot;/&gt;&lt;Image&gt;&lt;filename val=&quot;C:\Users\bfoltz\Documents\My Adobe Presentations\SBE13ch08\data\asimages\{A4D5A67E-1349-4F47-83A7-142E1F389A10}_21_S.png&quot;/&gt;&lt;left val=&quot;609&quot;/&gt;&lt;top val=&quot;117&quot;/&gt;&lt;width val=&quot;219&quot;/&gt;&lt;height val=&quot;86&quot;/&gt;&lt;hasText val=&quot;0&quot;/&gt;&lt;/Image&gt;&lt;/ThreeDShapeInfo&gt;"/>
  <p:tag name="PRESENTER_SHAPETEXTINFO" val="&lt;ShapeTextInfo&gt;&lt;TableIndex row=&quot;-1&quot; col=&quot;-1&quot;&gt;&lt;linesCount val=&quot;3&quot;/&gt;&lt;lineCharCount val=&quot;16&quot;/&gt;&lt;lineCharCount val=&quot;12&quot;/&gt;&lt;lineCharCount val=&quot;11&quot;/&gt;&lt;/TableIndex&gt;&lt;/ShapeTextInfo&gt;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92C90C30-511F-4894-BC81-F534B63C1C30}_21.png&quot;/&gt;&lt;left val=&quot;612&quot;/&gt;&lt;top val=&quot;246&quot;/&gt;&lt;width val=&quot;217&quot;/&gt;&lt;height val=&quot;103&quot;/&gt;&lt;hasText val=&quot;1&quot;/&gt;&lt;/Image&gt;&lt;/ThreeDShapeInfo&gt;"/>
  <p:tag name="PRESENTER_SHAPEINFO" val="&lt;ThreeDShapeInfo&gt;&lt;uuid val=&quot;{1869730E-7F16-48D6-A733-4FCE1E8BF8A0}&quot;/&gt;&lt;isInvalidForFieldText val=&quot;1&quot;/&gt;&lt;Image&gt;&lt;filename val=&quot;C:\Users\bfoltz\Documents\My Adobe Presentations\SBE13ch08\data\asimages\{1869730E-7F16-48D6-A733-4FCE1E8BF8A0}_21_S.png&quot;/&gt;&lt;left val=&quot;612&quot;/&gt;&lt;top val=&quot;252&quot;/&gt;&lt;width val=&quot;217&quot;/&gt;&lt;height val=&quot;87&quot;/&gt;&lt;hasText val=&quot;0&quot;/&gt;&lt;/Image&gt;&lt;/ThreeDShapeInfo&gt;"/>
  <p:tag name="PRESENTER_SHAPETEXTINFO" val="&lt;ShapeTextInfo&gt;&lt;TableIndex row=&quot;-1&quot; col=&quot;-1&quot;&gt;&lt;linesCount val=&quot;3&quot;/&gt;&lt;lineCharCount val=&quot;16&quot;/&gt;&lt;lineCharCount val=&quot;12&quot;/&gt;&lt;lineCharCount val=&quot;12&quot;/&gt;&lt;/TableIndex&gt;&lt;/ShapeTextInfo&gt;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62748C27-6417-4B21-973F-27220A773D0F}&quot;/&gt;&lt;isInvalidForFieldText val=&quot;0&quot;/&gt;&lt;Image&gt;&lt;filename val=&quot;C:\Users\bfoltz\Documents\My Adobe Presentations\SBE13ch08\data\asimages\{62748C27-6417-4B21-973F-27220A773D0F}_21.png&quot;/&gt;&lt;left val=&quot;456&quot;/&gt;&lt;top val=&quot;394&quot;/&gt;&lt;width val=&quot;4&quot;/&gt;&lt;height val=&quot;22&quot;/&gt;&lt;hasText val=&quot;1&quot;/&gt;&lt;/Image&gt;&lt;/ThreeDShapeInfo&gt;"/>
  <p:tag name="PRESENTER_SHAPETEXTINFO" val="&lt;ShapeTextInfo&gt;&lt;TableIndex row=&quot;-1&quot; col=&quot;-1&quot;&gt;&lt;linesCount val=&quot;0&quot;/&gt;&lt;/TableIndex&gt;&lt;/ShapeTextInfo&gt;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A45132A5-93E5-4254-B050-A40995B4A723}_21.png&quot;/&gt;&lt;left val=&quot;439&quot;/&gt;&lt;top val=&quot;410&quot;/&gt;&lt;width val=&quot;39&quot;/&gt;&lt;height val=&quot;47&quot;/&gt;&lt;hasText val=&quot;1&quot;/&gt;&lt;/Image&gt;&lt;/ThreeDShapeInfo&gt;"/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9A6A9438-08A6-43CD-8010-4A65FE5B507D}_21.png&quot;/&gt;&lt;left val=&quot;827&quot;/&gt;&lt;top val=&quot;372&quot;/&gt;&lt;width val=&quot;61&quot;/&gt;&lt;height val=&quot;51&quot;/&gt;&lt;hasText val=&quot;1&quot;/&gt;&lt;/Image&gt;&lt;/ThreeDShapeInfo&gt;"/>
  <p:tag name="PRESENTER_SHAPETEXTINFO" val="&lt;ShapeTextInfo&gt;&lt;TableIndex row=&quot;-1&quot; col=&quot;-1&quot;&gt;&lt;linesCount val=&quot;1&quot;/&gt;&lt;lineCharCount val=&quot;4&quot;/&gt;&lt;/TableIndex&gt;&lt;/ShapeTextInfo&gt;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AA080290-FC8D-4188-AD00-7BC9CB4413DC}&quot;/&gt;&lt;isInvalidForFieldText val=&quot;0&quot;/&gt;&lt;Image&gt;&lt;filename val=&quot;C:\Users\bfoltz\Documents\My Adobe Presentations\SBE13ch08\data\asimages\{AA080290-FC8D-4188-AD00-7BC9CB4413DC}_21.png&quot;/&gt;&lt;left val=&quot;79&quot;/&gt;&lt;top val=&quot;393&quot;/&gt;&lt;width val=&quot;749&quot;/&gt;&lt;height val=&quot;8&quot;/&gt;&lt;hasText val=&quot;1&quot;/&gt;&lt;/Image&gt;&lt;/ThreeDShapeInfo&gt;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334F93A4-624A-4855-BEA2-A0F377AA081B}_21.png&quot;/&gt;&lt;left val=&quot;56&quot;/&gt;&lt;top val=&quot;42&quot;/&gt;&lt;width val=&quot;827&quot;/&gt;&lt;height val=&quot;68&quot;/&gt;&lt;hasText val=&quot;1&quot;/&gt;&lt;/Image&gt;&lt;/ThreeDShapeInfo&gt;"/>
  <p:tag name="PRESENTER_SHAPETEXTINFO" val="&lt;ShapeTextInfo&gt;&lt;TableIndex row=&quot;-1&quot; col=&quot;-1&quot;&gt;&lt;linesCount val=&quot;1&quot;/&gt;&lt;lineCharCount val=&quot;15&quot;/&gt;&lt;/TableIndex&gt;&lt;/ShapeTextInfo&gt;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9188F3CA-B792-4D32-9F6C-079416E62A41}_3.png&quot;/&gt;&lt;left val=&quot;67&quot;/&gt;&lt;top val=&quot;266&quot;/&gt;&lt;width val=&quot;795&quot;/&gt;&lt;height val=&quot;87&quot;/&gt;&lt;hasText val=&quot;1&quot;/&gt;&lt;/Image&gt;&lt;/ThreeDShapeInfo&gt;"/>
  <p:tag name="PRESENTER_SHAPEINFO" val="&lt;ThreeDShapeInfo&gt;&lt;uuid val=&quot;{31FABC2A-AF0F-4B22-927E-D6D1AD5DC785}&quot;/&gt;&lt;isInvalidForFieldText val=&quot;1&quot;/&gt;&lt;Image&gt;&lt;filename val=&quot;C:\Users\bfoltz\Documents\My Adobe Presentations\SBE13ch08\data\asimages\{31FABC2A-AF0F-4B22-927E-D6D1AD5DC785}_3_S.png&quot;/&gt;&lt;left val=&quot;73&quot;/&gt;&lt;top val=&quot;266&quot;/&gt;&lt;width val=&quot;789&quot;/&gt;&lt;height val=&quot;87&quot;/&gt;&lt;hasText val=&quot;0&quot;/&gt;&lt;/Image&gt;&lt;/ThreeDShapeInfo&gt;"/>
  <p:tag name="PRESENTER_SHAPETEXTINFO" val="&lt;ShapeTextInfo&gt;&lt;TableIndex row=&quot;-1&quot; col=&quot;-1&quot;&gt;&lt;linesCount val=&quot;2&quot;/&gt;&lt;lineCharCount val=&quot;72&quot;/&gt;&lt;lineCharCount val=&quot;58&quot;/&gt;&lt;/TableIndex&gt;&lt;/ShapeTextInfo&gt;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23.PNG&quot;/&gt;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7C5799E8-BFA9-4B69-9D27-7B829687465A}_23.png&quot;/&gt;&lt;left val=&quot;56&quot;/&gt;&lt;top val=&quot;42&quot;/&gt;&lt;width val=&quot;827&quot;/&gt;&lt;height val=&quot;68&quot;/&gt;&lt;hasText val=&quot;1&quot;/&gt;&lt;/Image&gt;&lt;/ThreeDShapeInfo&gt;"/>
  <p:tag name="PRESENTER_SHAPETEXTINFO" val="&lt;ShapeTextInfo&gt;&lt;TableIndex row=&quot;-1&quot; col=&quot;-1&quot;&gt;&lt;linesCount val=&quot;1&quot;/&gt;&lt;lineCharCount val=&quot;15&quot;/&gt;&lt;/TableIndex&gt;&lt;/ShapeTextInfo&gt;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DA2210CF-FC20-4101-B74C-A963B468C2CB}_23.png&quot;/&gt;&lt;left val=&quot;81&quot;/&gt;&lt;top val=&quot;104&quot;/&gt;&lt;width val=&quot;816&quot;/&gt;&lt;height val=&quot;304&quot;/&gt;&lt;hasText val=&quot;1&quot;/&gt;&lt;/Image&gt;&lt;/ThreeDShapeInfo&gt;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3CC3F910-53B1-4B1A-881D-134A03BA1A0D}_22.png&quot;/&gt;&lt;left val=&quot;67&quot;/&gt;&lt;top val=&quot;81&quot;/&gt;&lt;width val=&quot;779&quot;/&gt;&lt;height val=&quot;87&quot;/&gt;&lt;hasText val=&quot;1&quot;/&gt;&lt;/Image&gt;&lt;/ThreeDShapeInfo&gt;"/>
  <p:tag name="PRESENTER_SHAPEINFO" val="&lt;ThreeDShapeInfo&gt;&lt;uuid val=&quot;{46FBD5DF-7F87-4BBC-B9D3-99F230F2B98A}&quot;/&gt;&lt;isInvalidForFieldText val=&quot;1&quot;/&gt;&lt;Image&gt;&lt;filename val=&quot;C:\Users\bfoltz\Documents\My Adobe Presentations\SBE13ch08\data\asimages\{46FBD5DF-7F87-4BBC-B9D3-99F230F2B98A}_22_S.png&quot;/&gt;&lt;left val=&quot;73&quot;/&gt;&lt;top val=&quot;81&quot;/&gt;&lt;width val=&quot;774&quot;/&gt;&lt;height val=&quot;88&quot;/&gt;&lt;hasText val=&quot;0&quot;/&gt;&lt;/Image&gt;&lt;/ThreeDShapeInfo&gt;"/>
  <p:tag name="PRESENTER_SHAPETEXTINFO" val="&lt;ShapeTextInfo&gt;&lt;TableIndex row=&quot;-1&quot; col=&quot;-1&quot;&gt;&lt;linesCount val=&quot;2&quot;/&gt;&lt;lineCharCount val=&quot;66&quot;/&gt;&lt;lineCharCount val=&quot;45&quot;/&gt;&lt;/TableIndex&gt;&lt;/ShapeTextInfo&gt;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8B63798A-D09C-4A52-8DF5-69C770223FEA}_22.png&quot;/&gt;&lt;left val=&quot;67&quot;/&gt;&lt;top val=&quot;155&quot;/&gt;&lt;width val=&quot;784&quot;/&gt;&lt;height val=&quot;85&quot;/&gt;&lt;hasText val=&quot;1&quot;/&gt;&lt;/Image&gt;&lt;/ThreeDShapeInfo&gt;"/>
  <p:tag name="PRESENTER_SHAPEINFO" val="&lt;ThreeDShapeInfo&gt;&lt;uuid val=&quot;{8B36C0BA-9CBF-4D02-93A3-50FEBA72CEA4}&quot;/&gt;&lt;isInvalidForFieldText val=&quot;0&quot;/&gt;&lt;Image&gt;&lt;filename val=&quot;C:\Users\bfoltz\Documents\My Adobe Presentations\SBE13ch08\data\asimages\{8B36C0BA-9CBF-4D02-93A3-50FEBA72CEA4}.png&quot;/&gt;&lt;left val=&quot;67&quot;/&gt;&lt;top val=&quot;155&quot;/&gt;&lt;width val=&quot;784&quot;/&gt;&lt;height val=&quot;85&quot;/&gt;&lt;hasText val=&quot;1&quot;/&gt;&lt;/Image&gt;&lt;/ThreeDShapeInfo&gt;"/>
  <p:tag name="PRESENTER_SHAPETEXTINFO" val="&lt;ShapeTextInfo&gt;&lt;TableIndex row=&quot;-1&quot; col=&quot;-1&quot;&gt;&lt;linesCount val=&quot;2&quot;/&gt;&lt;lineCharCount val=&quot;75&quot;/&gt;&lt;lineCharCount val=&quot;28&quot;/&gt;&lt;/TableIndex&gt;&lt;/ShapeTextInfo&gt;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7&quot;/&gt;&lt;/TableIndex&gt;&lt;/ShapeTextInfo&gt;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8&quot;/&gt;&lt;/TableIndex&gt;&lt;/ShapeTextInfo&gt;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414E73FB-8AFA-4366-92D4-1EEF10B3B53A}_3.png&quot;/&gt;&lt;left val=&quot;54&quot;/&gt;&lt;top val=&quot;41&quot;/&gt;&lt;width val=&quot;827&quot;/&gt;&lt;height val=&quot;68&quot;/&gt;&lt;hasText val=&quot;1&quot;/&gt;&lt;/Image&gt;&lt;/ThreeDShapeInfo&gt;"/>
  <p:tag name="PRESENTER_SHAPETEXTINFO" val="&lt;ShapeTextInfo&gt;&lt;TableIndex row=&quot;-1&quot; col=&quot;-1&quot;&gt;&lt;linesCount val=&quot;1&quot;/&gt;&lt;lineCharCount val=&quot;41&quot;/&gt;&lt;/TableIndex&gt;&lt;/ShapeTextInfo&gt;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&quot;/&gt;&lt;/TableIndex&gt;&lt;/ShapeTextInfo&gt;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&quot;/&gt;&lt;/TableIndex&gt;&lt;/ShapeTextInfo&gt;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F3CA8683-987C-4D52-A23D-1DA11477F683}_4.png&quot;/&gt;&lt;left val=&quot;68&quot;/&gt;&lt;top val=&quot;88&quot;/&gt;&lt;width val=&quot;793&quot;/&gt;&lt;height val=&quot;52&quot;/&gt;&lt;hasText val=&quot;1&quot;/&gt;&lt;/Image&gt;&lt;/ThreeDShapeInfo&gt;"/>
  <p:tag name="PRESENTER_SHAPEINFO" val="&lt;ThreeDShapeInfo&gt;&lt;uuid val=&quot;{9853F733-7876-48CF-8F58-CC96051E89B9}&quot;/&gt;&lt;isInvalidForFieldText val=&quot;1&quot;/&gt;&lt;Image&gt;&lt;filename val=&quot;C:\Users\bfoltz\Documents\My Adobe Presentations\SBE13ch08\data\asimages\{9853F733-7876-48CF-8F58-CC96051E89B9}_4_S.png&quot;/&gt;&lt;left val=&quot;74&quot;/&gt;&lt;top val=&quot;87&quot;/&gt;&lt;width val=&quot;787&quot;/&gt;&lt;height val=&quot;46&quot;/&gt;&lt;hasText val=&quot;0&quot;/&gt;&lt;/Image&gt;&lt;/ThreeDShapeInfo&gt;"/>
  <p:tag name="PRESENTER_SHAPETEXTINFO" val="&lt;ShapeTextInfo&gt;&lt;TableIndex row=&quot;-1&quot; col=&quot;-1&quot;&gt;&lt;linesCount val=&quot;1&quot;/&gt;&lt;lineCharCount val=&quot;64&quot;/&gt;&lt;/TableIndex&gt;&lt;/ShapeTextInfo&gt;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&quot;/&gt;&lt;/TableIndex&gt;&lt;/ShapeTextInfo&gt;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&quot;/&gt;&lt;/TableIndex&gt;&lt;/ShapeTextInfo&gt;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&quot;/&gt;&lt;/TableIndex&gt;&lt;/ShapeText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F1B54961-BD6F-4AE1-A2F5-3AA85ACA80AF}_4.png&quot;/&gt;&lt;left val=&quot;367&quot;/&gt;&lt;top val=&quot;142&quot;/&gt;&lt;width val=&quot;224&quot;/&gt;&lt;height val=&quot;51&quot;/&gt;&lt;hasText val=&quot;1&quot;/&gt;&lt;/Image&gt;&lt;/ThreeDShapeInfo&gt;"/>
  <p:tag name="PRESENTER_SHAPEINFO" val="&lt;ThreeDShapeInfo&gt;&lt;uuid val=&quot;{E3AD056A-03F1-432F-9204-6EF92A9BF59A}&quot;/&gt;&lt;isInvalidForFieldText val=&quot;0&quot;/&gt;&lt;Image&gt;&lt;filename val=&quot;C:\Users\bfoltz\Documents\My Adobe Presentations\SBE13ch08\data\asimages\{E3AD056A-03F1-432F-9204-6EF92A9BF59A}.png&quot;/&gt;&lt;left val=&quot;367&quot;/&gt;&lt;top val=&quot;142&quot;/&gt;&lt;width val=&quot;224&quot;/&gt;&lt;height val=&quot;51&quot;/&gt;&lt;hasText val=&quot;1&quot;/&gt;&lt;/Image&gt;&lt;/ThreeDShapeInfo&gt;"/>
  <p:tag name="PRESENTER_SHAPETEXTINFO" val="&lt;ShapeTextInfo&gt;&lt;TableIndex row=&quot;-1&quot; col=&quot;-1&quot;&gt;&lt;linesCount val=&quot;1&quot;/&gt;&lt;lineCharCount val=&quot;22&quot;/&gt;&lt;/TableIndex&gt;&lt;/ShapeTextInfo&gt;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&quot;/&gt;&lt;/TableIndex&gt;&lt;/ShapeTextInfo&gt;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&quot;/&gt;&lt;/TableIndex&gt;&lt;/ShapeTextInfo&gt;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&quot;/&gt;&lt;/TableIndex&gt;&lt;/ShapeTextInfo&gt;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5.PNG&quot;/&gt;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&quot;/&gt;&lt;/TableIndex&gt;&lt;/ShapeTextInfo&gt;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3EAE079F-909A-4231-B1F5-9F48FC6F8454}_5.png&quot;/&gt;&lt;left val=&quot;55&quot;/&gt;&lt;top val=&quot;40&quot;/&gt;&lt;width val=&quot;827&quot;/&gt;&lt;height val=&quot;69&quot;/&gt;&lt;hasText val=&quot;1&quot;/&gt;&lt;/Image&gt;&lt;/ThreeDShapeInfo&gt;"/>
  <p:tag name="PRESENTER_SHAPETEXTINFO" val="&lt;ShapeTextInfo&gt;&lt;TableIndex row=&quot;-1&quot; col=&quot;-1&quot;&gt;&lt;linesCount val=&quot;1&quot;/&gt;&lt;lineCharCount val=&quot;49&quot;/&gt;&lt;/TableIndex&gt;&lt;/ShapeTextInfo&gt;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&quot;/&gt;&lt;/TableIndex&gt;&lt;/ShapeTextInfo&gt;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24.PNG&quot;/&gt;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BD4DDEA2-5860-4350-A0B6-C0200D4F96C8}_24.png&quot;/&gt;&lt;left val=&quot;67&quot;/&gt;&lt;top val=&quot;90&quot;/&gt;&lt;width val=&quot;559&quot;/&gt;&lt;height val=&quot;55&quot;/&gt;&lt;hasText val=&quot;1&quot;/&gt;&lt;/Image&gt;&lt;/ThreeDShapeInfo&gt;"/>
  <p:tag name="PRESENTER_SHAPETEXTINFO" val="&lt;ShapeTextInfo&gt;&lt;TableIndex row=&quot;-1&quot; col=&quot;-1&quot;&gt;&lt;linesCount val=&quot;1&quot;/&gt;&lt;lineCharCount val=&quot;17&quot;/&gt;&lt;/TableIndex&gt;&lt;/ShapeTextInfo&gt;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D7174DDD-21F4-474C-9A38-F75D59F40622}_24.png&quot;/&gt;&lt;left val=&quot;186&quot;/&gt;&lt;top val=&quot;200&quot;/&gt;&lt;width val=&quot;598&quot;/&gt;&lt;height val=&quot;241&quot;/&gt;&lt;hasText val=&quot;1&quot;/&gt;&lt;/Image&gt;&lt;/ThreeDShapeInfo&gt;"/>
  <p:tag name="PRESENTER_SHAPEINFO" val="&lt;ThreeDShapeInfo&gt;&lt;uuid val=&quot;{62904014-8DF1-4F06-B74B-633D664661EE}&quot;/&gt;&lt;isInvalidForFieldText val=&quot;0&quot;/&gt;&lt;Image&gt;&lt;filename val=&quot;C:\Users\bfoltz\Documents\My Adobe Presentations\SBE13ch08\data\asimages\{62904014-8DF1-4F06-B74B-633D664661EE}.png&quot;/&gt;&lt;left val=&quot;186&quot;/&gt;&lt;top val=&quot;200&quot;/&gt;&lt;width val=&quot;598&quot;/&gt;&lt;height val=&quot;241&quot;/&gt;&lt;hasText val=&quot;1&quot;/&gt;&lt;/Image&gt;&lt;/ThreeDShapeInfo&gt;"/>
  <p:tag name="PRESENTER_SHAPETEXTINFO" val="&lt;ShapeTextInfo&gt;&lt;TableIndex row=&quot;-1&quot; col=&quot;-1&quot;&gt;&lt;linesCount val=&quot;7&quot;/&gt;&lt;lineCharCount val=&quot;38&quot;/&gt;&lt;lineCharCount val=&quot;39&quot;/&gt;&lt;lineCharCount val=&quot;61&quot;/&gt;&lt;lineCharCount val=&quot;55&quot;/&gt;&lt;lineCharCount val=&quot;46&quot;/&gt;&lt;lineCharCount val=&quot;44&quot;/&gt;&lt;lineCharCount val=&quot;41&quot;/&gt;&lt;/TableIndex&gt;&lt;/ShapeText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1A4983F7-7033-4223-AF93-C242FBE1BC38}_24.png&quot;/&gt;&lt;left val=&quot;55&quot;/&gt;&lt;top val=&quot;40&quot;/&gt;&lt;width val=&quot;827&quot;/&gt;&lt;height val=&quot;69&quot;/&gt;&lt;hasText val=&quot;1&quot;/&gt;&lt;/Image&gt;&lt;/ThreeDShapeInfo&gt;"/>
  <p:tag name="PRESENTER_SHAPETEXTINFO" val="&lt;ShapeTextInfo&gt;&lt;TableIndex row=&quot;-1&quot; col=&quot;-1&quot;&gt;&lt;linesCount val=&quot;1&quot;/&gt;&lt;lineCharCount val=&quot;51&quot;/&gt;&lt;/TableIndex&gt;&lt;/ShapeTextInfo&gt;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5F47973B-B1EB-4B8D-B1D9-E25A40CD03E0}_24.png&quot;/&gt;&lt;left val=&quot;408&quot;/&gt;&lt;top val=&quot;119&quot;/&gt;&lt;width val=&quot;140&quot;/&gt;&lt;height val=&quot;63&quot;/&gt;&lt;hasText val=&quot;1&quot;/&gt;&lt;/Image&gt;&lt;/ThreeDShapeInfo&gt;"/>
  <p:tag name="PRESENTER_SHAPEINFO" val="&lt;ThreeDShapeInfo&gt;&lt;uuid val=&quot;{246986AF-9DA8-42C9-9B44-E4002AC99001}&quot;/&gt;&lt;isInvalidForFieldText val=&quot;0&quot;/&gt;&lt;Image&gt;&lt;filename val=&quot;C:\Users\bfoltz\Documents\My Adobe Presentations\SBE13ch08\data\asimages\{246986AF-9DA8-42C9-9B44-E4002AC99001}.png&quot;/&gt;&lt;left val=&quot;408&quot;/&gt;&lt;top val=&quot;119&quot;/&gt;&lt;width val=&quot;140&quot;/&gt;&lt;height val=&quot;63&quot;/&gt;&lt;hasText val=&quot;1&quot;/&gt;&lt;/Image&gt;&lt;/ThreeDShapeInfo&gt;"/>
  <p:tag name="PRESENTER_SHAPETEXTINFO" val="&lt;ShapeTextInfo&gt;&lt;TableIndex row=&quot;-1&quot; col=&quot;-1&quot;&gt;&lt;linesCount val=&quot;1&quot;/&gt;&lt;lineCharCount val=&quot;26&quot;/&gt;&lt;/TableIndex&gt;&lt;/ShapeTextInfo&gt;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25.PNG&quot;/&gt;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6FA150B4-8FCB-4D43-B438-9EA5104F911A}_25.png&quot;/&gt;&lt;left val=&quot;99&quot;/&gt;&lt;top val=&quot;124&quot;/&gt;&lt;width val=&quot;787&quot;/&gt;&lt;height val=&quot;129&quot;/&gt;&lt;hasText val=&quot;1&quot;/&gt;&lt;/Image&gt;&lt;/ThreeDShapeInfo&gt;"/>
  <p:tag name="PRESENTER_SHAPETEXTINFO" val="&lt;ShapeTextInfo&gt;&lt;TableIndex row=&quot;-1&quot; col=&quot;-1&quot;&gt;&lt;linesCount val=&quot;4&quot;/&gt;&lt;lineCharCount val=&quot;76&quot;/&gt;&lt;lineCharCount val=&quot;74&quot;/&gt;&lt;lineCharCount val=&quot;67&quot;/&gt;&lt;lineCharCount val=&quot;26&quot;/&gt;&lt;/TableIndex&gt;&lt;/ShapeTextInfo&gt;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0A78E109-3C70-475E-8AA3-41025411264B}_25.png&quot;/&gt;&lt;left val=&quot;65&quot;/&gt;&lt;top val=&quot;86&quot;/&gt;&lt;width val=&quot;562&quot;/&gt;&lt;height val=&quot;60&quot;/&gt;&lt;hasText val=&quot;1&quot;/&gt;&lt;/Image&gt;&lt;/ThreeDShapeInfo&gt;"/>
  <p:tag name="PRESENTER_SHAPETEXTINFO" val="&lt;ShapeTextInfo&gt;&lt;TableIndex row=&quot;-1&quot; col=&quot;-1&quot;&gt;&lt;linesCount val=&quot;1&quot;/&gt;&lt;lineCharCount val=&quot;25&quot;/&gt;&lt;/TableIndex&gt;&lt;/ShapeTextInfo&gt;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3E5189CD-56B3-4C14-BC8C-F389C15111EE}_25.png&quot;/&gt;&lt;left val=&quot;99&quot;/&gt;&lt;top val=&quot;232&quot;/&gt;&lt;width val=&quot;786&quot;/&gt;&lt;height val=&quot;113&quot;/&gt;&lt;hasText val=&quot;1&quot;/&gt;&lt;/Image&gt;&lt;/ThreeDShapeInfo&gt;"/>
  <p:tag name="PRESENTER_SHAPETEXTINFO" val="&lt;ShapeTextInfo&gt;&lt;TableIndex row=&quot;-1&quot; col=&quot;-1&quot;&gt;&lt;linesCount val=&quot;3&quot;/&gt;&lt;lineCharCount val=&quot;71&quot;/&gt;&lt;lineCharCount val=&quot;73&quot;/&gt;&lt;lineCharCount val=&quot;66&quot;/&gt;&lt;/TableIndex&gt;&lt;/ShapeTextInfo&gt;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20E620A0-4069-4DDE-9D9E-F415AEDFC358}_25.png&quot;/&gt;&lt;left val=&quot;55&quot;/&gt;&lt;top val=&quot;40&quot;/&gt;&lt;width val=&quot;827&quot;/&gt;&lt;height val=&quot;69&quot;/&gt;&lt;hasText val=&quot;1&quot;/&gt;&lt;/Image&gt;&lt;/ThreeDShapeInfo&gt;"/>
  <p:tag name="PRESENTER_SHAPETEXTINFO" val="&lt;ShapeTextInfo&gt;&lt;TableIndex row=&quot;-1&quot; col=&quot;-1&quot;&gt;&lt;linesCount val=&quot;1&quot;/&gt;&lt;lineCharCount val=&quot;51&quot;/&gt;&lt;/TableIndex&gt;&lt;/ShapeTextInfo&gt;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26.PNG&quot;/&gt;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079B6C34-9071-457E-BE90-0C5CA035300B}_26.png&quot;/&gt;&lt;left val=&quot;67&quot;/&gt;&lt;top val=&quot;87&quot;/&gt;&lt;width val=&quot;838&quot;/&gt;&lt;height val=&quot;53&quot;/&gt;&lt;hasText val=&quot;1&quot;/&gt;&lt;/Image&gt;&lt;/ThreeDShapeInfo&gt;"/>
  <p:tag name="PRESENTER_SHAPETEXTINFO" val="&lt;ShapeTextInfo&gt;&lt;TableIndex row=&quot;-1&quot; col=&quot;-1&quot;&gt;&lt;linesCount val=&quot;1&quot;/&gt;&lt;lineCharCount val=&quot;43&quot;/&gt;&lt;/TableIndex&gt;&lt;/ShapeText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839A3402-4164-4828-A463-81E1A2984AB9}_5.png&quot;/&gt;&lt;left val=&quot;68&quot;/&gt;&lt;top val=&quot;90&quot;/&gt;&lt;width val=&quot;816&quot;/&gt;&lt;height val=&quot;171&quot;/&gt;&lt;hasText val=&quot;1&quot;/&gt;&lt;/Image&gt;&lt;/ThreeDShapeInfo&gt;"/>
  <p:tag name="PRESENTER_SHAPETEXTINFO" val="&lt;ShapeTextInfo&gt;&lt;TableIndex row=&quot;-1&quot; col=&quot;-1&quot;&gt;&lt;linesCount val=&quot;4&quot;/&gt;&lt;lineCharCount val=&quot;77&quot;/&gt;&lt;lineCharCount val=&quot;37&quot;/&gt;&lt;lineCharCount val=&quot;41&quot;/&gt;&lt;lineCharCount val=&quot;31&quot;/&gt;&lt;/TableIndex&gt;&lt;/ShapeTextInfo&gt;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FED2C6C9-3300-49EC-B4A0-5C9E250140DA}_26.png&quot;/&gt;&lt;left val=&quot;69&quot;/&gt;&lt;top val=&quot;121&quot;/&gt;&lt;width val=&quot;781&quot;/&gt;&lt;height val=&quot;53&quot;/&gt;&lt;hasText val=&quot;1&quot;/&gt;&lt;/Image&gt;&lt;/ThreeDShapeInfo&gt;"/>
  <p:tag name="PRESENTER_SHAPETEXTINFO" val="&lt;ShapeTextInfo&gt;&lt;TableIndex row=&quot;-1&quot; col=&quot;-1&quot;&gt;&lt;linesCount val=&quot;1&quot;/&gt;&lt;lineCharCount val=&quot;57&quot;/&gt;&lt;/TableIndex&gt;&lt;/ShapeTextInfo&gt;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9027110C-0753-42A0-8134-E79D367ABF21}_26.png&quot;/&gt;&lt;left val=&quot;55&quot;/&gt;&lt;top val=&quot;40&quot;/&gt;&lt;width val=&quot;827&quot;/&gt;&lt;height val=&quot;69&quot;/&gt;&lt;hasText val=&quot;1&quot;/&gt;&lt;/Image&gt;&lt;/ThreeDShapeInfo&gt;"/>
  <p:tag name="PRESENTER_SHAPETEXTINFO" val="&lt;ShapeTextInfo&gt;&lt;TableIndex row=&quot;-1&quot; col=&quot;-1&quot;&gt;&lt;linesCount val=&quot;1&quot;/&gt;&lt;lineCharCount val=&quot;51&quot;/&gt;&lt;/TableIndex&gt;&lt;/ShapeTextInfo&gt;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7F8BA1BA-C831-43DF-BCA2-A51A4E3749A3}&quot;/&gt;&lt;isInvalidForFieldText val=&quot;0&quot;/&gt;&lt;Image&gt;&lt;filename val=&quot;C:\Users\bfoltz\Documents\My Adobe Presentations\SBE13ch08\data\asimages\{7F8BA1BA-C831-43DF-BCA2-A51A4E3749A3}_26.png&quot;/&gt;&lt;left val=&quot;81&quot;/&gt;&lt;top val=&quot;172&quot;/&gt;&lt;width val=&quot;816&quot;/&gt;&lt;height val=&quot;312&quot;/&gt;&lt;hasText val=&quot;1&quot;/&gt;&lt;/Image&gt;&lt;/ThreeDShapeInfo&gt;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7&quot;/&gt;&lt;/TableIndex&gt;&lt;/ShapeTextInfo&gt;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8&quot;/&gt;&lt;/TableIndex&gt;&lt;/ShapeTextInfo&gt;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4AC3EE5E-65AB-4693-AC8A-E2E45829A104}_2.png&quot;/&gt;&lt;left val=&quot;55&quot;/&gt;&lt;top val=&quot;42&quot;/&gt;&lt;width val=&quot;827&quot;/&gt;&lt;height val=&quot;102&quot;/&gt;&lt;hasText val=&quot;1&quot;/&gt;&lt;/Image&gt;&lt;/ThreeDShapeInfo&gt;"/>
  <p:tag name="PRESENTER_SHAPETEXTINFO" val="&lt;ShapeTextInfo&gt;&lt;TableIndex row=&quot;-1&quot; col=&quot;-1&quot;&gt;&lt;linesCount val=&quot;2&quot;/&gt;&lt;lineCharCount val=&quot;10&quot;/&gt;&lt;lineCharCount val=&quot;19&quot;/&gt;&lt;/TableIndex&gt;&lt;/ShapeTextInfo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34261582-EE35-4DCD-8CB6-606461B516A4}_5.png&quot;/&gt;&lt;left val=&quot;68&quot;/&gt;&lt;top val=&quot;221&quot;/&gt;&lt;width val=&quot;824&quot;/&gt;&lt;height val=&quot;100&quot;/&gt;&lt;hasText val=&quot;1&quot;/&gt;&lt;/Image&gt;&lt;/ThreeDShapeInfo&gt;"/>
  <p:tag name="PRESENTER_SHAPETEXTINFO" val="&lt;ShapeTextInfo&gt;&lt;TableIndex row=&quot;-1&quot; col=&quot;-1&quot;&gt;&lt;linesCount val=&quot;2&quot;/&gt;&lt;lineCharCount val=&quot;79&quot;/&gt;&lt;lineCharCount val=&quot;37&quot;/&gt;&lt;/TableIndex&gt;&lt;/ShapeTextInfo&gt;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&quot;/&gt;&lt;/TableIndex&gt;&lt;/ShapeTextInfo&gt;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&quot;/&gt;&lt;/TableIndex&gt;&lt;/ShapeTextInfo&gt;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&quot;/&gt;&lt;/TableIndex&gt;&lt;/ShapeTextInfo&gt;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&quot;/&gt;&lt;/TableIndex&gt;&lt;/ShapeTextInfo&gt;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C6A8CF35-8BA8-4A03-A108-7C37A22FBE73}_5.png&quot;/&gt;&lt;left val=&quot;68&quot;/&gt;&lt;top val=&quot;283&quot;/&gt;&lt;width val=&quot;816&quot;/&gt;&lt;height val=&quot;52&quot;/&gt;&lt;hasText val=&quot;1&quot;/&gt;&lt;/Image&gt;&lt;/ThreeDShapeInfo&gt;"/>
  <p:tag name="PRESENTER_SHAPETEXTINFO" val="&lt;ShapeTextInfo&gt;&lt;TableIndex row=&quot;-1&quot; col=&quot;-1&quot;&gt;&lt;linesCount val=&quot;1&quot;/&gt;&lt;lineCharCount val=&quot;45&quot;/&gt;&lt;/TableIndex&gt;&lt;/ShapeTextInfo&gt;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&quot;/&gt;&lt;/TableIndex&gt;&lt;/ShapeTextInfo&gt;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&quot;/&gt;&lt;/TableIndex&gt;&lt;/ShapeTextInfo&gt;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&quot;/&gt;&lt;/TableIndex&gt;&lt;/ShapeTextInfo&gt;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&quot;/&gt;&lt;/TableIndex&gt;&lt;/ShapeTextInfo&gt;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6.PNG&quot;/&gt;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&quot;/&gt;&lt;/TableIndex&gt;&lt;/ShapeTextInfo&gt;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&quot;/&gt;&lt;/TableIndex&gt;&lt;/ShapeTextInfo&gt;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5B24CD4B-7E1A-4210-8191-0A3B23702442}_6.png&quot;/&gt;&lt;left val=&quot;189&quot;/&gt;&lt;top val=&quot;85&quot;/&gt;&lt;width val=&quot;568&quot;/&gt;&lt;height val=&quot;97&quot;/&gt;&lt;hasText val=&quot;1&quot;/&gt;&lt;/Image&gt;&lt;/ThreeDShapeInfo&gt;"/>
  <p:tag name="PRESENTER_SHAPEINFO" val="&lt;ThreeDShapeInfo&gt;&lt;uuid val=&quot;{12CD3C55-A40A-41B5-89C8-31D6C5CECAD6}&quot;/&gt;&lt;isInvalidForFieldText val=&quot;0&quot;/&gt;&lt;Image&gt;&lt;filename val=&quot;C:\Users\bfoltz\Documents\My Adobe Presentations\SBE13ch08\data\asimages\{12CD3C55-A40A-41B5-89C8-31D6C5CECAD6}.png&quot;/&gt;&lt;left val=&quot;189&quot;/&gt;&lt;top val=&quot;85&quot;/&gt;&lt;width val=&quot;568&quot;/&gt;&lt;height val=&quot;97&quot;/&gt;&lt;hasText val=&quot;1&quot;/&gt;&lt;/Image&gt;&lt;/ThreeDShapeInfo&gt;"/>
  <p:tag name="PRESENTER_SHAPETEXTINFO" val="&lt;ShapeTextInfo&gt;&lt;TableIndex row=&quot;-1&quot; col=&quot;-1&quot;&gt;&lt;linesCount val=&quot;2&quot;/&gt;&lt;lineCharCount val=&quot;58&quot;/&gt;&lt;lineCharCount val=&quot;67&quot;/&gt;&lt;/TableIndex&gt;&lt;/ShapeTextInfo&gt;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&quot;/&gt;&lt;/TableIndex&gt;&lt;/ShapeTextInfo&gt;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&quot;/&gt;&lt;/TableIndex&gt;&lt;/ShapeTextInfo&gt;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386350DA-0E7F-4162-A9B0-302404083BA4}&quot;/&gt;&lt;isInvalidForFieldText val=&quot;1&quot;/&gt;&lt;Image&gt;&lt;filename val=&quot;C:\Users\bfoltz\Documents\My Adobe Presentations\SBE13ch08\data\asimages\{386350DA-0E7F-4162-A9B0-302404083BA4}_6_S.png&quot;/&gt;&lt;left val=&quot;297&quot;/&gt;&lt;top val=&quot;170&quot;/&gt;&lt;width val=&quot;345&quot;/&gt;&lt;height val=&quot;241&quot;/&gt;&lt;hasText val=&quot;0&quot;/&gt;&lt;/Image&gt;&lt;Image&gt;&lt;filename val=&quot;C:\Users\bfoltz\Documents\My Adobe Presentations\SBE13ch08\data\asimages\{386350DA-0E7F-4162-A9B0-302404083BA4}_6_T.png&quot;/&gt;&lt;left val=&quot;297&quot;/&gt;&lt;top val=&quot;170&quot;/&gt;&lt;width val=&quot;345&quot;/&gt;&lt;height val=&quot;241&quot;/&gt;&lt;hasText val=&quot;1&quot;/&gt;&lt;/Image&gt;&lt;/ThreeDShapeInfo&gt;"/>
  <p:tag name="PRESENTER_SHAPETEXTINFO" val="&lt;ShapeTextInfo&gt;&lt;TableIndex row=&quot;-1&quot; col=&quot;-1&quot;&gt;&lt;linesCount val=&quot;0&quot;/&gt;&lt;/TableIndex&gt;&lt;/ShapeTextInfo&gt;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27.PNG&quot;/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E82B400B-C7C8-4A44-ACC0-EB49C6D4B2A0}&quot;/&gt;&lt;isInvalidForFieldText val=&quot;0&quot;/&gt;&lt;Image&gt;&lt;filename val=&quot;C:\Users\bfoltz\Documents\My Adobe Presentations\SBE13ch08\data\asimages\{E82B400B-C7C8-4A44-ACC0-EB49C6D4B2A0}_6.png&quot;/&gt;&lt;left val=&quot;468&quot;/&gt;&lt;top val=&quot;402&quot;/&gt;&lt;width val=&quot;3&quot;/&gt;&lt;height val=&quot;17&quot;/&gt;&lt;hasText val=&quot;1&quot;/&gt;&lt;/Image&gt;&lt;/ThreeDShapeInfo&gt;"/>
  <p:tag name="PRESENTER_SHAPETEXTINFO" val="&lt;ShapeTextInfo&gt;&lt;TableIndex row=&quot;-1&quot; col=&quot;-1&quot;&gt;&lt;linesCount val=&quot;0&quot;/&gt;&lt;/TableIndex&gt;&lt;/ShapeTextInfo&gt;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D0A70934-C2C0-44A9-9499-AF18A650F5C5}_27.png&quot;/&gt;&lt;left val=&quot;184&quot;/&gt;&lt;top val=&quot;267&quot;/&gt;&lt;width val=&quot;587&quot;/&gt;&lt;height val=&quot;113&quot;/&gt;&lt;hasText val=&quot;1&quot;/&gt;&lt;/Image&gt;&lt;/ThreeDShapeInfo&gt;"/>
  <p:tag name="PRESENTER_SHAPETEXTINFO" val="&lt;ShapeTextInfo&gt;&lt;TableIndex row=&quot;-1&quot; col=&quot;-1&quot;&gt;&lt;linesCount val=&quot;3&quot;/&gt;&lt;lineCharCount val=&quot;52&quot;/&gt;&lt;lineCharCount val=&quot;52&quot;/&gt;&lt;lineCharCount val=&quot;53&quot;/&gt;&lt;/TableIndex&gt;&lt;/ShapeTextInfo&gt;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8D0E6776-F37C-4AC4-9C75-33F9988442C6}_27.png&quot;/&gt;&lt;left val=&quot;65&quot;/&gt;&lt;top val=&quot;85&quot;/&gt;&lt;width val=&quot;823&quot;/&gt;&lt;height val=&quot;60&quot;/&gt;&lt;hasText val=&quot;1&quot;/&gt;&lt;/Image&gt;&lt;/ThreeDShapeInfo&gt;"/>
  <p:tag name="PRESENTER_SHAPETEXTINFO" val="&lt;ShapeTextInfo&gt;&lt;TableIndex row=&quot;-1&quot; col=&quot;-1&quot;&gt;&lt;linesCount val=&quot;1&quot;/&gt;&lt;lineCharCount val=&quot;17&quot;/&gt;&lt;/TableIndex&gt;&lt;/ShapeTextInfo&gt;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E7A05C21-B374-418A-AFDD-75E5286678E0}_27.png&quot;/&gt;&lt;left val=&quot;407&quot;/&gt;&lt;top val=&quot;120&quot;/&gt;&lt;width val=&quot;142&quot;/&gt;&lt;height val=&quot;63&quot;/&gt;&lt;hasText val=&quot;1&quot;/&gt;&lt;/Image&gt;&lt;/ThreeDShapeInfo&gt;"/>
  <p:tag name="PRESENTER_SHAPEINFO" val="&lt;ThreeDShapeInfo&gt;&lt;uuid val=&quot;{99FDD916-91A2-4AE2-B433-63450B519821}&quot;/&gt;&lt;isInvalidForFieldText val=&quot;0&quot;/&gt;&lt;Image&gt;&lt;filename val=&quot;C:\Users\bfoltz\Documents\My Adobe Presentations\SBE13ch08\data\asimages\{99FDD916-91A2-4AE2-B433-63450B519821}.png&quot;/&gt;&lt;left val=&quot;407&quot;/&gt;&lt;top val=&quot;120&quot;/&gt;&lt;width val=&quot;142&quot;/&gt;&lt;height val=&quot;63&quot;/&gt;&lt;hasText val=&quot;1&quot;/&gt;&lt;/Image&gt;&lt;/ThreeDShapeInfo&gt;"/>
  <p:tag name="PRESENTER_SHAPETEXTINFO" val="&lt;ShapeTextInfo&gt;&lt;TableIndex row=&quot;-1&quot; col=&quot;-1&quot;&gt;&lt;linesCount val=&quot;1&quot;/&gt;&lt;lineCharCount val=&quot;26&quot;/&gt;&lt;/TableIndex&gt;&lt;/ShapeTextInfo&gt;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75BB4768-C286-430F-ACF7-CDED4CDBED28}_27.png&quot;/&gt;&lt;left val=&quot;317&quot;/&gt;&lt;top val=&quot;192&quot;/&gt;&lt;width val=&quot;322&quot;/&gt;&lt;height val=&quot;54&quot;/&gt;&lt;hasText val=&quot;1&quot;/&gt;&lt;/Image&gt;&lt;/ThreeDShapeInfo&gt;"/>
  <p:tag name="PRESENTER_SHAPEINFO" val="&lt;ThreeDShapeInfo&gt;&lt;uuid val=&quot;{CE7DD3FE-80DA-48B2-861A-DE8CEA8A850C}&quot;/&gt;&lt;isInvalidForFieldText val=&quot;0&quot;/&gt;&lt;Image&gt;&lt;filename val=&quot;C:\Users\bfoltz\Documents\My Adobe Presentations\SBE13ch08\data\asimages\{CE7DD3FE-80DA-48B2-861A-DE8CEA8A850C}.png&quot;/&gt;&lt;left val=&quot;317&quot;/&gt;&lt;top val=&quot;192&quot;/&gt;&lt;width val=&quot;322&quot;/&gt;&lt;height val=&quot;54&quot;/&gt;&lt;hasText val=&quot;1&quot;/&gt;&lt;/Image&gt;&lt;/ThreeDShapeInfo&gt;"/>
  <p:tag name="PRESENTER_SHAPETEXTINFO" val="&lt;ShapeTextInfo&gt;&lt;TableIndex row=&quot;-1&quot; col=&quot;-1&quot;&gt;&lt;linesCount val=&quot;1&quot;/&gt;&lt;lineCharCount val=&quot;37&quot;/&gt;&lt;/TableIndex&gt;&lt;/ShapeTextInfo&gt;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22EEED53-2A0C-4205-BF50-1D497FA03564}_27.png&quot;/&gt;&lt;left val=&quot;55&quot;/&gt;&lt;top val=&quot;40&quot;/&gt;&lt;width val=&quot;827&quot;/&gt;&lt;height val=&quot;69&quot;/&gt;&lt;hasText val=&quot;1&quot;/&gt;&lt;/Image&gt;&lt;/ThreeDShapeInfo&gt;"/>
  <p:tag name="PRESENTER_SHAPETEXTINFO" val="&lt;ShapeTextInfo&gt;&lt;TableIndex row=&quot;-1&quot; col=&quot;-1&quot;&gt;&lt;linesCount val=&quot;1&quot;/&gt;&lt;lineCharCount val=&quot;51&quot;/&gt;&lt;/TableIndex&gt;&lt;/ShapeTextInfo&gt;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28.PNG&quot;/&gt;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B00FD18D-BCAA-4075-AC7A-984BD8E9E798}_28.png&quot;/&gt;&lt;left val=&quot;65&quot;/&gt;&lt;top val=&quot;85&quot;/&gt;&lt;width val=&quot;837&quot;/&gt;&lt;height val=&quot;60&quot;/&gt;&lt;hasText val=&quot;1&quot;/&gt;&lt;/Image&gt;&lt;/ThreeDShapeInfo&gt;"/>
  <p:tag name="PRESENTER_SHAPETEXTINFO" val="&lt;ShapeTextInfo&gt;&lt;TableIndex row=&quot;-1&quot; col=&quot;-1&quot;&gt;&lt;linesCount val=&quot;1&quot;/&gt;&lt;lineCharCount val=&quot;20&quot;/&gt;&lt;/TableIndex&gt;&lt;/ShapeTextInfo&gt;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739D86D3-DD49-4BEF-BE3A-B257DD260BBA}_28.png&quot;/&gt;&lt;left val=&quot;109&quot;/&gt;&lt;top val=&quot;231&quot;/&gt;&lt;width val=&quot;755&quot;/&gt;&lt;height val=&quot;84&quot;/&gt;&lt;hasText val=&quot;1&quot;/&gt;&lt;/Image&gt;&lt;/ThreeDShapeInfo&gt;"/>
  <p:tag name="PRESENTER_SHAPEINFO" val="&lt;ThreeDShapeInfo&gt;&lt;uuid val=&quot;{AD387482-46CA-48F8-B598-9E518D1351FE}&quot;/&gt;&lt;isInvalidForFieldText val=&quot;1&quot;/&gt;&lt;Image&gt;&lt;filename val=&quot;C:\Users\bfoltz\Documents\My Adobe Presentations\SBE13ch08\data\asimages\{AD387482-46CA-48F8-B598-9E518D1351FE}_28_S.png&quot;/&gt;&lt;left val=&quot;115&quot;/&gt;&lt;top val=&quot;231&quot;/&gt;&lt;width val=&quot;749&quot;/&gt;&lt;height val=&quot;82&quot;/&gt;&lt;hasText val=&quot;0&quot;/&gt;&lt;/Image&gt;&lt;/ThreeDShapeInfo&gt;"/>
  <p:tag name="PRESENTER_SHAPETEXTINFO" val="&lt;ShapeTextInfo&gt;&lt;TableIndex row=&quot;-1&quot; col=&quot;-1&quot;&gt;&lt;linesCount val=&quot;2&quot;/&gt;&lt;lineCharCount val=&quot;70&quot;/&gt;&lt;lineCharCount val=&quot;43&quot;/&gt;&lt;/TableIndex&gt;&lt;/ShapeTextInfo&gt;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AB2562BA-8972-4FD0-9E33-C55465977A90}_28.png&quot;/&gt;&lt;left val=&quot;107&quot;/&gt;&lt;top val=&quot;128&quot;/&gt;&lt;width val=&quot;785&quot;/&gt;&lt;height val=&quot;115&quot;/&gt;&lt;hasText val=&quot;1&quot;/&gt;&lt;/Image&gt;&lt;/ThreeDShapeInfo&gt;"/>
  <p:tag name="PRESENTER_SHAPEINFO" val="&lt;ThreeDShapeInfo&gt;&lt;uuid val=&quot;{8ACA9FC3-AA78-42BB-8F2D-BB0739323223}&quot;/&gt;&lt;isInvalidForFieldText val=&quot;0&quot;/&gt;&lt;Image&gt;&lt;filename val=&quot;C:\Users\bfoltz\Documents\My Adobe Presentations\SBE13ch08\data\asimages\{8ACA9FC3-AA78-42BB-8F2D-BB0739323223}.png&quot;/&gt;&lt;left val=&quot;107&quot;/&gt;&lt;top val=&quot;128&quot;/&gt;&lt;width val=&quot;785&quot;/&gt;&lt;height val=&quot;116&quot;/&gt;&lt;hasText val=&quot;1&quot;/&gt;&lt;/Image&gt;&lt;/ThreeDShapeInfo&gt;"/>
  <p:tag name="PRESENTER_SHAPETEXTINFO" val="&lt;ShapeTextInfo&gt;&lt;TableIndex row=&quot;-1&quot; col=&quot;-1&quot;&gt;&lt;linesCount val=&quot;3&quot;/&gt;&lt;lineCharCount val=&quot;60&quot;/&gt;&lt;lineCharCount val=&quot;73&quot;/&gt;&lt;lineCharCount val=&quot;16&quot;/&gt;&lt;/TableIndex&gt;&lt;/ShapeTextInfo&gt;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6CA58489-6501-4E06-AB9A-6F3593F42E7F}_28.png&quot;/&gt;&lt;left val=&quot;55&quot;/&gt;&lt;top val=&quot;40&quot;/&gt;&lt;width val=&quot;827&quot;/&gt;&lt;height val=&quot;69&quot;/&gt;&lt;hasText val=&quot;1&quot;/&gt;&lt;/Image&gt;&lt;/ThreeDShapeInfo&gt;"/>
  <p:tag name="PRESENTER_SHAPETEXTINFO" val="&lt;ShapeTextInfo&gt;&lt;TableIndex row=&quot;-1&quot; col=&quot;-1&quot;&gt;&lt;linesCount val=&quot;1&quot;/&gt;&lt;lineCharCount val=&quot;51&quot;/&gt;&lt;/TableIndex&gt;&lt;/ShapeTextInfo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BEDFFE12-F070-4A6E-A593-AD2565206AF6}_6.png&quot;/&gt;&lt;left val=&quot;448&quot;/&gt;&lt;top val=&quot;404&quot;/&gt;&lt;width val=&quot;43&quot;/&gt;&lt;height val=&quot;51&quot;/&gt;&lt;hasText val=&quot;1&quot;/&gt;&lt;/Image&gt;&lt;/ThreeDShapeInfo&gt;"/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20CF8D5B-2436-465D-BE93-053C58220E11}_29.png&quot;/&gt;&lt;left val=&quot;106&quot;/&gt;&lt;top val=&quot;194&quot;/&gt;&lt;width val=&quot;761&quot;/&gt;&lt;height val=&quot;86&quot;/&gt;&lt;hasText val=&quot;1&quot;/&gt;&lt;/Image&gt;&lt;/ThreeDShapeInfo&gt;"/>
  <p:tag name="PRESENTER_SHAPEINFO" val="&lt;ThreeDShapeInfo&gt;&lt;uuid val=&quot;{1052DC69-3FE7-4BE3-AB36-5B841C7AE955}&quot;/&gt;&lt;isInvalidForFieldText val=&quot;1&quot;/&gt;&lt;Image&gt;&lt;filename val=&quot;C:\Users\bfoltz\Documents\My Adobe Presentations\SBE13ch08\data\asimages\{1052DC69-3FE7-4BE3-AB36-5B841C7AE955}_29_S.png&quot;/&gt;&lt;left val=&quot;112&quot;/&gt;&lt;top val=&quot;193&quot;/&gt;&lt;width val=&quot;755&quot;/&gt;&lt;height val=&quot;86&quot;/&gt;&lt;hasText val=&quot;0&quot;/&gt;&lt;/Image&gt;&lt;/ThreeDShapeInfo&gt;"/>
  <p:tag name="PRESENTER_SHAPETEXTINFO" val="&lt;ShapeTextInfo&gt;&lt;TableIndex row=&quot;-1&quot; col=&quot;-1&quot;&gt;&lt;linesCount val=&quot;2&quot;/&gt;&lt;lineCharCount val=&quot;69&quot;/&gt;&lt;lineCharCount val=&quot;40&quot;/&gt;&lt;/TableIndex&gt;&lt;/ShapeTextInfo&gt;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E026739C-B200-48ED-84B4-790EE1773279}_29.png&quot;/&gt;&lt;left val=&quot;106&quot;/&gt;&lt;top val=&quot;130&quot;/&gt;&lt;width val=&quot;785&quot;/&gt;&lt;height val=&quot;82&quot;/&gt;&lt;hasText val=&quot;1&quot;/&gt;&lt;/Image&gt;&lt;/ThreeDShapeInfo&gt;"/>
  <p:tag name="PRESENTER_SHAPEINFO" val="&lt;ThreeDShapeInfo&gt;&lt;uuid val=&quot;{61DA06C7-AE4B-4A2A-8B12-E8D03EF2B7C6}&quot;/&gt;&lt;isInvalidForFieldText val=&quot;1&quot;/&gt;&lt;Image&gt;&lt;filename val=&quot;C:\Users\bfoltz\Documents\My Adobe Presentations\SBE13ch08\data\asimages\{61DA06C7-AE4B-4A2A-8B12-E8D03EF2B7C6}_29_S.png&quot;/&gt;&lt;left val=&quot;112&quot;/&gt;&lt;top val=&quot;130&quot;/&gt;&lt;width val=&quot;779&quot;/&gt;&lt;height val=&quot;79&quot;/&gt;&lt;hasText val=&quot;0&quot;/&gt;&lt;/Image&gt;&lt;/ThreeDShapeInfo&gt;"/>
  <p:tag name="PRESENTER_SHAPETEXTINFO" val="&lt;ShapeTextInfo&gt;&lt;TableIndex row=&quot;-1&quot; col=&quot;-1&quot;&gt;&lt;linesCount val=&quot;2&quot;/&gt;&lt;lineCharCount val=&quot;74&quot;/&gt;&lt;lineCharCount val=&quot;40&quot;/&gt;&lt;/TableIndex&gt;&lt;/ShapeTextInfo&gt;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30.PNG&quot;/&gt;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FD2E0018-46DD-42FA-A596-95B0C3DF78F5}_30.png&quot;/&gt;&lt;left val=&quot;56&quot;/&gt;&lt;top val=&quot;41&quot;/&gt;&lt;width val=&quot;827&quot;/&gt;&lt;height val=&quot;106&quot;/&gt;&lt;hasText val=&quot;1&quot;/&gt;&lt;/Image&gt;&lt;/ThreeDShapeInfo&gt;"/>
  <p:tag name="PRESENTER_SHAPETEXTINFO" val="&lt;ShapeTextInfo&gt;&lt;TableIndex row=&quot;-1&quot; col=&quot;-1&quot;&gt;&lt;linesCount val=&quot;2&quot;/&gt;&lt;lineCharCount val=&quot;42&quot;/&gt;&lt;lineCharCount val=&quot;21&quot;/&gt;&lt;/TableIndex&gt;&lt;/ShapeTextInfo&gt;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28294014-EFDB-4FA4-BBE3-649EF7857818}_30.png&quot;/&gt;&lt;left val=&quot;240&quot;/&gt;&lt;top val=&quot;95&quot;/&gt;&lt;width val=&quot;475&quot;/&gt;&lt;height val=&quot;168&quot;/&gt;&lt;hasText val=&quot;1&quot;/&gt;&lt;/Image&gt;&lt;/ThreeDShapeInfo&gt;"/>
  <p:tag name="PRESENTER_SHAPEINFO" val="&lt;ThreeDShapeInfo&gt;&lt;uuid val=&quot;{E838A5F9-95A5-4A6E-A22A-E2623410C3C4}&quot;/&gt;&lt;isInvalidForFieldText val=&quot;1&quot;/&gt;&lt;Image&gt;&lt;filename val=&quot;C:\Users\bfoltz\Documents\My Adobe Presentations\SBE13ch08\data\asimages\{E838A5F9-95A5-4A6E-A22A-E2623410C3C4}_30_S.png&quot;/&gt;&lt;left val=&quot;239&quot;/&gt;&lt;top val=&quot;94&quot;/&gt;&lt;width val=&quot;479&quot;/&gt;&lt;height val=&quot;170&quot;/&gt;&lt;hasText val=&quot;0&quot;/&gt;&lt;/Image&gt;&lt;/ThreeDShapeInfo&gt;"/>
  <p:tag name="PRESENTER_SHAPETEXTINFO" val="&lt;ShapeTextInfo&gt;&lt;TableIndex row=&quot;-1&quot; col=&quot;-1&quot;&gt;&lt;linesCount val=&quot;4&quot;/&gt;&lt;lineCharCount val=&quot;8&quot;/&gt;&lt;lineCharCount val=&quot;20&quot;/&gt;&lt;lineCharCount val=&quot;26&quot;/&gt;&lt;lineCharCount val=&quot;9&quot;/&gt;&lt;/TableIndex&gt;&lt;/ShapeTextInfo&gt;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AF594037-3280-4434-AFE2-D4AC05C22FD3}_30.png&quot;/&gt;&lt;left val=&quot;187&quot;/&gt;&lt;top val=&quot;130&quot;/&gt;&lt;width val=&quot;63&quot;/&gt;&lt;height val=&quot;47&quot;/&gt;&lt;hasText val=&quot;1&quot;/&gt;&lt;/Image&gt;&lt;/ThreeDShapeInfo&gt;"/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629AD101-65CC-49EE-B58D-1D56D53A35A8}_30.png&quot;/&gt;&lt;left val=&quot;695&quot;/&gt;&lt;top val=&quot;130&quot;/&gt;&lt;width val=&quot;55&quot;/&gt;&lt;height val=&quot;47&quot;/&gt;&lt;hasText val=&quot;1&quot;/&gt;&lt;/Image&gt;&lt;/ThreeDShapeInfo&gt;"/>
  <p:tag name="PRESENTER_SHAPETEXTINFO" val="&lt;ShapeTextInfo&gt;&lt;TableIndex row=&quot;-1&quot; col=&quot;-1&quot;&gt;&lt;linesCount val=&quot;1&quot;/&gt;&lt;lineCharCount val=&quot;2&quot;/&gt;&lt;/TableIndex&gt;&lt;/ShapeTextInfo&gt;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7D29177D-C008-48A4-92D0-8509F77E319B}&quot;/&gt;&lt;isInvalidForFieldText val=&quot;0&quot;/&gt;&lt;Image&gt;&lt;filename val=&quot;C:\Users\bfoltz\Documents\My Adobe Presentations\SBE13ch08\data\asimages\{7D29177D-C008-48A4-92D0-8509F77E319B}_30.png&quot;/&gt;&lt;left val=&quot;198&quot;/&gt;&lt;top val=&quot;179&quot;/&gt;&lt;width val=&quot;43&quot;/&gt;&lt;height val=&quot;187&quot;/&gt;&lt;hasText val=&quot;1&quot;/&gt;&lt;/Image&gt;&lt;/ThreeDShapeInfo&gt;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1BA742F4-D363-4D9E-B664-229B5B547C02}&quot;/&gt;&lt;isInvalidForFieldText val=&quot;0&quot;/&gt;&lt;Image&gt;&lt;filename val=&quot;C:\Users\bfoltz\Documents\My Adobe Presentations\SBE13ch08\data\asimages\{1BA742F4-D363-4D9E-B664-229B5B547C02}_30.png&quot;/&gt;&lt;left val=&quot;715&quot;/&gt;&lt;top val=&quot;179&quot;/&gt;&lt;width val=&quot;42&quot;/&gt;&lt;height val=&quot;64&quot;/&gt;&lt;hasText val=&quot;1&quot;/&gt;&lt;/Image&gt;&lt;/ThreeDShapeInfo&gt;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BF1E0FF6-4FD2-405B-A436-892EBC75AD59}_30.png&quot;/&gt;&lt;left val=&quot;328&quot;/&gt;&lt;top val=&quot;380&quot;/&gt;&lt;width val=&quot;131&quot;/&gt;&lt;height val=&quot;77&quot;/&gt;&lt;hasText val=&quot;1&quot;/&gt;&lt;/Image&gt;&lt;/ThreeDShapeInfo&gt;"/>
  <p:tag name="PRESENTER_SHAPETEXTINFO" val="&lt;ShapeTextInfo&gt;&lt;TableIndex row=&quot;-1&quot; col=&quot;-1&quot;&gt;&lt;linesCount val=&quot;2&quot;/&gt;&lt;lineCharCount val=&quot;9&quot;/&gt;&lt;lineCharCount val=&quot;4&quot;/&gt;&lt;/TableIndex&gt;&lt;/ShapeTextInfo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35D5BB8F-E75D-4128-B09F-F64BE679144E}_6.png&quot;/&gt;&lt;left val=&quot;256&quot;/&gt;&lt;top val=&quot;319&quot;/&gt;&lt;width val=&quot;71&quot;/&gt;&lt;height val=&quot;52&quot;/&gt;&lt;hasText val=&quot;1&quot;/&gt;&lt;/Image&gt;&lt;/ThreeDShapeInfo&gt;"/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D6111901-493F-451B-A2BA-DC4F92CCFE39}_30.png&quot;/&gt;&lt;left val=&quot;472&quot;/&gt;&lt;top val=&quot;378&quot;/&gt;&lt;width val=&quot;157&quot;/&gt;&lt;height val=&quot;77&quot;/&gt;&lt;hasText val=&quot;1&quot;/&gt;&lt;/Image&gt;&lt;/ThreeDShapeInfo&gt;"/>
  <p:tag name="PRESENTER_SHAPETEXTINFO" val="&lt;ShapeTextInfo&gt;&lt;TableIndex row=&quot;-1&quot; col=&quot;-1&quot;&gt;&lt;linesCount val=&quot;2&quot;/&gt;&lt;lineCharCount val=&quot;11&quot;/&gt;&lt;lineCharCount val=&quot;4&quot;/&gt;&lt;/TableIndex&gt;&lt;/ShapeTextInfo&gt;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A13AE964-3B13-4BF4-9DEE-1917BBE380AC}_30.png&quot;/&gt;&lt;left val=&quot;602&quot;/&gt;&lt;top val=&quot;234&quot;/&gt;&lt;width val=&quot;298&quot;/&gt;&lt;height val=&quot;109&quot;/&gt;&lt;hasText val=&quot;1&quot;/&gt;&lt;/Image&gt;&lt;/ThreeDShapeInfo&gt;"/>
  <p:tag name="PRESENTER_SHAPEINFO" val="&lt;ThreeDShapeInfo&gt;&lt;uuid val=&quot;{353FAAE1-CDFD-4B63-8774-A1CB71ED1586}&quot;/&gt;&lt;isInvalidForFieldText val=&quot;1&quot;/&gt;&lt;Image&gt;&lt;filename val=&quot;C:\Users\bfoltz\Documents\My Adobe Presentations\SBE13ch08\data\asimages\{353FAAE1-CDFD-4B63-8774-A1CB71ED1586}_30_S.png&quot;/&gt;&lt;left val=&quot;601&quot;/&gt;&lt;top val=&quot;234&quot;/&gt;&lt;width val=&quot;299&quot;/&gt;&lt;height val=&quot;103&quot;/&gt;&lt;hasText val=&quot;0&quot;/&gt;&lt;/Image&gt;&lt;/ThreeDShapeInfo&gt;"/>
  <p:tag name="PRESENTER_SHAPETEXTINFO" val="&lt;ShapeTextInfo&gt;&lt;TableIndex row=&quot;-1&quot; col=&quot;-1&quot;&gt;&lt;linesCount val=&quot;3&quot;/&gt;&lt;lineCharCount val=&quot;15&quot;/&gt;&lt;lineCharCount val=&quot;19&quot;/&gt;&lt;lineCharCount val=&quot;16&quot;/&gt;&lt;/TableIndex&gt;&lt;/ShapeTextInfo&gt;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0AAF2957-5751-4D00-9CB7-F2183AB93DA2}_30.png&quot;/&gt;&lt;left val=&quot;89&quot;/&gt;&lt;top val=&quot;357&quot;/&gt;&lt;width val=&quot;234&quot;/&gt;&lt;height val=&quot;109&quot;/&gt;&lt;hasText val=&quot;1&quot;/&gt;&lt;/Image&gt;&lt;/ThreeDShapeInfo&gt;"/>
  <p:tag name="PRESENTER_SHAPEINFO" val="&lt;ThreeDShapeInfo&gt;&lt;uuid val=&quot;{375420C7-CA55-4BD0-8DF1-B49228EFA7F1}&quot;/&gt;&lt;isInvalidForFieldText val=&quot;1&quot;/&gt;&lt;Image&gt;&lt;filename val=&quot;C:\Users\bfoltz\Documents\My Adobe Presentations\SBE13ch08\data\asimages\{375420C7-CA55-4BD0-8DF1-B49228EFA7F1}_30_S.png&quot;/&gt;&lt;left val=&quot;88&quot;/&gt;&lt;top val=&quot;357&quot;/&gt;&lt;width val=&quot;235&quot;/&gt;&lt;height val=&quot;110&quot;/&gt;&lt;hasText val=&quot;0&quot;/&gt;&lt;/Image&gt;&lt;/ThreeDShapeInfo&gt;"/>
  <p:tag name="PRESENTER_SHAPETEXTINFO" val="&lt;ShapeTextInfo&gt;&lt;TableIndex row=&quot;-1&quot; col=&quot;-1&quot;&gt;&lt;linesCount val=&quot;1&quot;/&gt;&lt;lineCharCount val=&quot;4&quot;/&gt;&lt;/TableIndex&gt;&lt;/ShapeTextInfo&gt;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9A0FC38F-6B73-4F1B-9D3E-AB2F1ED95911}_30.png&quot;/&gt;&lt;left val=&quot;135&quot;/&gt;&lt;top val=&quot;393&quot;/&gt;&lt;width val=&quot;143&quot;/&gt;&lt;height val=&quot;63&quot;/&gt;&lt;hasText val=&quot;1&quot;/&gt;&lt;/Image&gt;&lt;/ThreeDShapeInfo&gt;"/>
  <p:tag name="PRESENTER_SHAPEINFO" val="&lt;ThreeDShapeInfo&gt;&lt;uuid val=&quot;{B13E017B-DDFF-40F3-BB98-E3B92D899A31}&quot;/&gt;&lt;isInvalidForFieldText val=&quot;0&quot;/&gt;&lt;Image&gt;&lt;filename val=&quot;C:\Users\bfoltz\Documents\My Adobe Presentations\SBE13ch08\data\asimages\{B13E017B-DDFF-40F3-BB98-E3B92D899A31}.png&quot;/&gt;&lt;left val=&quot;135&quot;/&gt;&lt;top val=&quot;393&quot;/&gt;&lt;width val=&quot;143&quot;/&gt;&lt;height val=&quot;63&quot;/&gt;&lt;hasText val=&quot;1&quot;/&gt;&lt;/Image&gt;&lt;/ThreeDShapeInfo&gt;"/>
  <p:tag name="PRESENTER_SHAPETEXTINFO" val="&lt;ShapeTextInfo&gt;&lt;TableIndex row=&quot;-1&quot; col=&quot;-1&quot;&gt;&lt;linesCount val=&quot;1&quot;/&gt;&lt;lineCharCount val=&quot;25&quot;/&gt;&lt;/TableIndex&gt;&lt;/ShapeTextInfo&gt;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9E9C4019-B537-4A2D-B008-B1558B309F96}_30.png&quot;/&gt;&lt;left val=&quot;633&quot;/&gt;&lt;top val=&quot;357&quot;/&gt;&lt;width val=&quot;234&quot;/&gt;&lt;height val=&quot;109&quot;/&gt;&lt;hasText val=&quot;1&quot;/&gt;&lt;/Image&gt;&lt;/ThreeDShapeInfo&gt;"/>
  <p:tag name="PRESENTER_SHAPEINFO" val="&lt;ThreeDShapeInfo&gt;&lt;uuid val=&quot;{79A5E30C-D69E-430B-B92D-A9CE7E4982D6}&quot;/&gt;&lt;isInvalidForFieldText val=&quot;1&quot;/&gt;&lt;Image&gt;&lt;filename val=&quot;C:\Users\bfoltz\Documents\My Adobe Presentations\SBE13ch08\data\asimages\{79A5E30C-D69E-430B-B92D-A9CE7E4982D6}_30_S.png&quot;/&gt;&lt;left val=&quot;633&quot;/&gt;&lt;top val=&quot;357&quot;/&gt;&lt;width val=&quot;236&quot;/&gt;&lt;height val=&quot;110&quot;/&gt;&lt;hasText val=&quot;0&quot;/&gt;&lt;/Image&gt;&lt;/ThreeDShapeInfo&gt;"/>
  <p:tag name="PRESENTER_SHAPETEXTINFO" val="&lt;ShapeTextInfo&gt;&lt;TableIndex row=&quot;-1&quot; col=&quot;-1&quot;&gt;&lt;linesCount val=&quot;1&quot;/&gt;&lt;lineCharCount val=&quot;4&quot;/&gt;&lt;/TableIndex&gt;&lt;/ShapeTextInfo&gt;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B47B4EE5-DEC8-4448-81B5-E9EF169603C9}_30.png&quot;/&gt;&lt;left val=&quot;684&quot;/&gt;&lt;top val=&quot;394&quot;/&gt;&lt;width val=&quot;140&quot;/&gt;&lt;height val=&quot;63&quot;/&gt;&lt;hasText val=&quot;1&quot;/&gt;&lt;/Image&gt;&lt;/ThreeDShapeInfo&gt;"/>
  <p:tag name="PRESENTER_SHAPEINFO" val="&lt;ThreeDShapeInfo&gt;&lt;uuid val=&quot;{B5AD3D6D-341A-40D1-AE97-1529179739C8}&quot;/&gt;&lt;isInvalidForFieldText val=&quot;0&quot;/&gt;&lt;Image&gt;&lt;filename val=&quot;C:\Users\bfoltz\Documents\My Adobe Presentations\SBE13ch08\data\asimages\{B5AD3D6D-341A-40D1-AE97-1529179739C8}.png&quot;/&gt;&lt;left val=&quot;684&quot;/&gt;&lt;top val=&quot;394&quot;/&gt;&lt;width val=&quot;140&quot;/&gt;&lt;height val=&quot;63&quot;/&gt;&lt;hasText val=&quot;1&quot;/&gt;&lt;/Image&gt;&lt;/ThreeDShapeInfo&gt;"/>
  <p:tag name="PRESENTER_SHAPETEXTINFO" val="&lt;ShapeTextInfo&gt;&lt;TableIndex row=&quot;-1&quot; col=&quot;-1&quot;&gt;&lt;linesCount val=&quot;1&quot;/&gt;&lt;lineCharCount val=&quot;26&quot;/&gt;&lt;/TableIndex&gt;&lt;/ShapeTextInfo&gt;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31.PNG&quot;/&gt;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EFC727EF-A0B2-463C-B31E-5604C2946E98}_31.png&quot;/&gt;&lt;left val=&quot;67&quot;/&gt;&lt;top val=&quot;87&quot;/&gt;&lt;width val=&quot;779&quot;/&gt;&lt;height val=&quot;53&quot;/&gt;&lt;hasText val=&quot;1&quot;/&gt;&lt;/Image&gt;&lt;/ThreeDShapeInfo&gt;"/>
  <p:tag name="PRESENTER_SHAPEINFO" val="&lt;ThreeDShapeInfo&gt;&lt;uuid val=&quot;{993D42F4-0064-4EB2-9957-3541ED39DAE1}&quot;/&gt;&lt;isInvalidForFieldText val=&quot;1&quot;/&gt;&lt;Image&gt;&lt;filename val=&quot;C:\Users\bfoltz\Documents\My Adobe Presentations\SBE13ch08\data\asimages\{993D42F4-0064-4EB2-9957-3541ED39DAE1}_31_S.png&quot;/&gt;&lt;left val=&quot;73&quot;/&gt;&lt;top val=&quot;86&quot;/&gt;&lt;width val=&quot;774&quot;/&gt;&lt;height val=&quot;49&quot;/&gt;&lt;hasText val=&quot;0&quot;/&gt;&lt;/Image&gt;&lt;/ThreeDShapeInfo&gt;"/>
  <p:tag name="PRESENTER_SHAPETEXTINFO" val="&lt;ShapeTextInfo&gt;&lt;TableIndex row=&quot;-1&quot; col=&quot;-1&quot;&gt;&lt;linesCount val=&quot;1&quot;/&gt;&lt;lineCharCount val=&quot;36&quot;/&gt;&lt;/TableIndex&gt;&lt;/ShapeTextInfo&gt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75F38A49-A3B0-472F-A953-75892C50F8DA}_6.png&quot;/&gt;&lt;left val=&quot;628&quot;/&gt;&lt;top val=&quot;319&quot;/&gt;&lt;width val=&quot;71&quot;/&gt;&lt;height val=&quot;52&quot;/&gt;&lt;hasText val=&quot;1&quot;/&gt;&lt;/Image&gt;&lt;/ThreeDShapeInfo&gt;"/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FB4D55D5-C164-4D70-ABFA-ACA865918736}_31.png&quot;/&gt;&lt;left val=&quot;67&quot;/&gt;&lt;top val=&quot;129&quot;/&gt;&lt;width val=&quot;787&quot;/&gt;&lt;height val=&quot;83&quot;/&gt;&lt;hasText val=&quot;1&quot;/&gt;&lt;/Image&gt;&lt;/ThreeDShapeInfo&gt;"/>
  <p:tag name="PRESENTER_SHAPEINFO" val="&lt;ThreeDShapeInfo&gt;&lt;uuid val=&quot;{9E2C06ED-E01C-493D-82FB-87E5913E31C9}&quot;/&gt;&lt;isInvalidForFieldText val=&quot;1&quot;/&gt;&lt;Image&gt;&lt;filename val=&quot;C:\Users\bfoltz\Documents\My Adobe Presentations\SBE13ch08\data\asimages\{9E2C06ED-E01C-493D-82FB-87E5913E31C9}_31_S.png&quot;/&gt;&lt;left val=&quot;73&quot;/&gt;&lt;top val=&quot;129&quot;/&gt;&lt;width val=&quot;774&quot;/&gt;&lt;height val=&quot;79&quot;/&gt;&lt;hasText val=&quot;0&quot;/&gt;&lt;/Image&gt;&lt;/ThreeDShapeInfo&gt;"/>
  <p:tag name="PRESENTER_SHAPETEXTINFO" val="&lt;ShapeTextInfo&gt;&lt;TableIndex row=&quot;-1&quot; col=&quot;-1&quot;&gt;&lt;linesCount val=&quot;2&quot;/&gt;&lt;lineCharCount val=&quot;74&quot;/&gt;&lt;lineCharCount val=&quot;21&quot;/&gt;&lt;/TableIndex&gt;&lt;/ShapeTextInfo&gt;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AFFBD481-6A34-4499-B8C6-D9F304202C2A}_31.png&quot;/&gt;&lt;left val=&quot;57&quot;/&gt;&lt;top val=&quot;42&quot;/&gt;&lt;width val=&quot;827&quot;/&gt;&lt;height val=&quot;68&quot;/&gt;&lt;hasText val=&quot;1&quot;/&gt;&lt;/Image&gt;&lt;/ThreeDShapeInfo&gt;"/>
  <p:tag name="PRESENTER_SHAPETEXTINFO" val="&lt;ShapeTextInfo&gt;&lt;TableIndex row=&quot;-1&quot; col=&quot;-1&quot;&gt;&lt;linesCount val=&quot;1&quot;/&gt;&lt;lineCharCount val=&quot;57&quot;/&gt;&lt;/TableIndex&gt;&lt;/ShapeTextInfo&gt;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77679408-2ECE-4D48-8AB2-707517E09B66}_31.png&quot;/&gt;&lt;left val=&quot;67&quot;/&gt;&lt;top val=&quot;203&quot;/&gt;&lt;width val=&quot;779&quot;/&gt;&lt;height val=&quot;81&quot;/&gt;&lt;hasText val=&quot;1&quot;/&gt;&lt;/Image&gt;&lt;/ThreeDShapeInfo&gt;"/>
  <p:tag name="PRESENTER_SHAPEINFO" val="&lt;ThreeDShapeInfo&gt;&lt;uuid val=&quot;{272519C2-EBFF-4681-AF04-F1E7578EC6B9}&quot;/&gt;&lt;isInvalidForFieldText val=&quot;1&quot;/&gt;&lt;Image&gt;&lt;filename val=&quot;C:\Users\bfoltz\Documents\My Adobe Presentations\SBE13ch08\data\asimages\{272519C2-EBFF-4681-AF04-F1E7578EC6B9}_31_S.png&quot;/&gt;&lt;left val=&quot;73&quot;/&gt;&lt;top val=&quot;203&quot;/&gt;&lt;width val=&quot;774&quot;/&gt;&lt;height val=&quot;76&quot;/&gt;&lt;hasText val=&quot;0&quot;/&gt;&lt;/Image&gt;&lt;/ThreeDShapeInfo&gt;"/>
  <p:tag name="PRESENTER_SHAPETEXTINFO" val="&lt;ShapeTextInfo&gt;&lt;TableIndex row=&quot;-1&quot; col=&quot;-1&quot;&gt;&lt;linesCount val=&quot;2&quot;/&gt;&lt;lineCharCount val=&quot;76&quot;/&gt;&lt;lineCharCount val=&quot;59&quot;/&gt;&lt;/TableIndex&gt;&lt;/ShapeTextInfo&gt;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F46C9A43-07D3-48A5-BD5E-61B6B7DD2996}_32.png&quot;/&gt;&lt;left val=&quot;65&quot;/&gt;&lt;top val=&quot;86&quot;/&gt;&lt;width val=&quot;564&quot;/&gt;&lt;height val=&quot;60&quot;/&gt;&lt;hasText val=&quot;1&quot;/&gt;&lt;/Image&gt;&lt;/ThreeDShapeInfo&gt;"/>
  <p:tag name="PRESENTER_SHAPETEXTINFO" val="&lt;ShapeTextInfo&gt;&lt;TableIndex row=&quot;-1&quot; col=&quot;-1&quot;&gt;&lt;linesCount val=&quot;1&quot;/&gt;&lt;lineCharCount val=&quot;16&quot;/&gt;&lt;/TableIndex&gt;&lt;/ShapeTextInfo&gt;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A398252D-6BC3-4FFD-9991-1994409F9C35}_32.png&quot;/&gt;&lt;left val=&quot;65&quot;/&gt;&lt;top val=&quot;234&quot;/&gt;&lt;width val=&quot;648&quot;/&gt;&lt;height val=&quot;60&quot;/&gt;&lt;hasText val=&quot;1&quot;/&gt;&lt;/Image&gt;&lt;/ThreeDShapeInfo&gt;"/>
  <p:tag name="PRESENTER_SHAPETEXTINFO" val="&lt;ShapeTextInfo&gt;&lt;TableIndex row=&quot;-1&quot; col=&quot;-1&quot;&gt;&lt;linesCount val=&quot;1&quot;/&gt;&lt;lineCharCount val=&quot;22&quot;/&gt;&lt;/TableIndex&gt;&lt;/ShapeTextInfo&gt;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466DB291-F31D-40FC-82C6-5D45A108B795}_32.png&quot;/&gt;&lt;left val=&quot;393&quot;/&gt;&lt;top val=&quot;115&quot;/&gt;&lt;width val=&quot;170&quot;/&gt;&lt;height val=&quot;72&quot;/&gt;&lt;hasText val=&quot;1&quot;/&gt;&lt;/Image&gt;&lt;/ThreeDShapeInfo&gt;"/>
  <p:tag name="PRESENTER_SHAPEINFO" val="&lt;ThreeDShapeInfo&gt;&lt;uuid val=&quot;{2BFEE9B1-CCCD-4753-BC55-9C671A0BAFEA}&quot;/&gt;&lt;isInvalidForFieldText val=&quot;0&quot;/&gt;&lt;Image&gt;&lt;filename val=&quot;C:\Users\bfoltz\Documents\My Adobe Presentations\SBE13ch08\data\asimages\{2BFEE9B1-CCCD-4753-BC55-9C671A0BAFEA}.png&quot;/&gt;&lt;left val=&quot;393&quot;/&gt;&lt;top val=&quot;115&quot;/&gt;&lt;width val=&quot;170&quot;/&gt;&lt;height val=&quot;72&quot;/&gt;&lt;hasText val=&quot;1&quot;/&gt;&lt;/Image&gt;&lt;/ThreeDShapeInfo&gt;"/>
  <p:tag name="PRESENTER_SHAPETEXTINFO" val="&lt;ShapeTextInfo&gt;&lt;TableIndex row=&quot;-1&quot; col=&quot;-1&quot;&gt;&lt;linesCount val=&quot;1&quot;/&gt;&lt;lineCharCount val=&quot;22&quot;/&gt;&lt;/TableIndex&gt;&lt;/ShapeTextInfo&gt;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C7D02B2C-F9F5-43AE-AD8B-FABB6B01D9C4}_32.png&quot;/&gt;&lt;left val=&quot;393&quot;/&gt;&lt;top val=&quot;268&quot;/&gt;&lt;width val=&quot;158&quot;/&gt;&lt;height val=&quot;69&quot;/&gt;&lt;hasText val=&quot;1&quot;/&gt;&lt;/Image&gt;&lt;/ThreeDShapeInfo&gt;"/>
  <p:tag name="PRESENTER_SHAPEINFO" val="&lt;ThreeDShapeInfo&gt;&lt;uuid val=&quot;{870566DD-5D68-4C75-BC50-F43213FD1D77}&quot;/&gt;&lt;isInvalidForFieldText val=&quot;0&quot;/&gt;&lt;Image&gt;&lt;filename val=&quot;C:\Users\bfoltz\Documents\My Adobe Presentations\SBE13ch08\data\asimages\{870566DD-5D68-4C75-BC50-F43213FD1D77}.png&quot;/&gt;&lt;left val=&quot;393&quot;/&gt;&lt;top val=&quot;268&quot;/&gt;&lt;width val=&quot;158&quot;/&gt;&lt;height val=&quot;69&quot;/&gt;&lt;hasText val=&quot;1&quot;/&gt;&lt;/Image&gt;&lt;/ThreeDShapeInfo&gt;"/>
  <p:tag name="PRESENTER_SHAPETEXTINFO" val="&lt;ShapeTextInfo&gt;&lt;TableIndex row=&quot;-1&quot; col=&quot;-1&quot;&gt;&lt;linesCount val=&quot;1&quot;/&gt;&lt;lineCharCount val=&quot;34&quot;/&gt;&lt;/TableIndex&gt;&lt;/ShapeTextInfo&gt;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33.PNG&quot;/&gt;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6F44C1F3-A410-47B3-9C8F-F786666983D5}_33.png&quot;/&gt;&lt;left val=&quot;67&quot;/&gt;&lt;top val=&quot;87&quot;/&gt;&lt;width val=&quot;779&quot;/&gt;&lt;height val=&quot;82&quot;/&gt;&lt;hasText val=&quot;1&quot;/&gt;&lt;/Image&gt;&lt;/ThreeDShapeInfo&gt;"/>
  <p:tag name="PRESENTER_SHAPEINFO" val="&lt;ThreeDShapeInfo&gt;&lt;uuid val=&quot;{4131B0F0-A30C-4CB6-A628-29649DC2EAF7}&quot;/&gt;&lt;isInvalidForFieldText val=&quot;1&quot;/&gt;&lt;Image&gt;&lt;filename val=&quot;C:\Users\bfoltz\Documents\My Adobe Presentations\SBE13ch08\data\asimages\{4131B0F0-A30C-4CB6-A628-29649DC2EAF7}_33_S.png&quot;/&gt;&lt;left val=&quot;73&quot;/&gt;&lt;top val=&quot;87&quot;/&gt;&lt;width val=&quot;774&quot;/&gt;&lt;height val=&quot;77&quot;/&gt;&lt;hasText val=&quot;0&quot;/&gt;&lt;/Image&gt;&lt;/ThreeDShapeInfo&gt;"/>
  <p:tag name="PRESENTER_SHAPETEXTINFO" val="&lt;ShapeTextInfo&gt;&lt;TableIndex row=&quot;-1&quot; col=&quot;-1&quot;&gt;&lt;linesCount val=&quot;2&quot;/&gt;&lt;lineCharCount val=&quot;71&quot;/&gt;&lt;lineCharCount val=&quot;22&quot;/&gt;&lt;/TableIndex&gt;&lt;/ShapeTextInfo&gt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FDEC35BE-6E41-40C8-B2B4-54DFAFF6EF42}_6.png&quot;/&gt;&lt;left val=&quot;400&quot;/&gt;&lt;top val=&quot;297&quot;/&gt;&lt;width val=&quot;136&quot;/&gt;&lt;height val=&quot;81&quot;/&gt;&lt;hasText val=&quot;1&quot;/&gt;&lt;/Image&gt;&lt;/ThreeDShapeInfo&gt;"/>
  <p:tag name="PRESENTER_SHAPEINFO" val="&lt;ThreeDShapeInfo&gt;&lt;uuid val=&quot;{31FFDFFA-0875-4D07-9E3C-D4DAB6D5646E}&quot;/&gt;&lt;isInvalidForFieldText val=&quot;0&quot;/&gt;&lt;Image&gt;&lt;filename val=&quot;C:\Users\bfoltz\Documents\My Adobe Presentations\SBE13ch08\data\asimages\{31FFDFFA-0875-4D07-9E3C-D4DAB6D5646E}.png&quot;/&gt;&lt;left val=&quot;400&quot;/&gt;&lt;top val=&quot;297&quot;/&gt;&lt;width val=&quot;136&quot;/&gt;&lt;height val=&quot;81&quot;/&gt;&lt;hasText val=&quot;1&quot;/&gt;&lt;/Image&gt;&lt;/ThreeDShapeInfo&gt;"/>
  <p:tag name="PRESENTER_SHAPETEXTINFO" val="&lt;ShapeTextInfo&gt;&lt;TableIndex row=&quot;-1&quot; col=&quot;-1&quot;&gt;&lt;linesCount val=&quot;2&quot;/&gt;&lt;lineCharCount val=&quot;14&quot;/&gt;&lt;lineCharCount val=&quot;12&quot;/&gt;&lt;/TableIndex&gt;&lt;/ShapeTextInfo&gt;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C76EB8A3-7CC0-44C4-AFB0-10FF3FE42CED}_33.png&quot;/&gt;&lt;left val=&quot;67&quot;/&gt;&lt;top val=&quot;157&quot;/&gt;&lt;width val=&quot;779&quot;/&gt;&lt;height val=&quot;83&quot;/&gt;&lt;hasText val=&quot;1&quot;/&gt;&lt;/Image&gt;&lt;/ThreeDShapeInfo&gt;"/>
  <p:tag name="PRESENTER_SHAPEINFO" val="&lt;ThreeDShapeInfo&gt;&lt;uuid val=&quot;{BF239DC0-BF0B-4D96-B428-79814F1C0F88}&quot;/&gt;&lt;isInvalidForFieldText val=&quot;1&quot;/&gt;&lt;Image&gt;&lt;filename val=&quot;C:\Users\bfoltz\Documents\My Adobe Presentations\SBE13ch08\data\asimages\{BF239DC0-BF0B-4D96-B428-79814F1C0F88}_33_S.png&quot;/&gt;&lt;left val=&quot;73&quot;/&gt;&lt;top val=&quot;156&quot;/&gt;&lt;width val=&quot;774&quot;/&gt;&lt;height val=&quot;79&quot;/&gt;&lt;hasText val=&quot;0&quot;/&gt;&lt;/Image&gt;&lt;/ThreeDShapeInfo&gt;"/>
  <p:tag name="PRESENTER_SHAPETEXTINFO" val="&lt;ShapeTextInfo&gt;&lt;TableIndex row=&quot;-1&quot; col=&quot;-1&quot;&gt;&lt;linesCount val=&quot;2&quot;/&gt;&lt;lineCharCount val=&quot;76&quot;/&gt;&lt;lineCharCount val=&quot;9&quot;/&gt;&lt;/TableIndex&gt;&lt;/ShapeTextInfo&gt;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59368551-3CE3-4229-92C5-70024439C96D}_33.png&quot;/&gt;&lt;left val=&quot;102&quot;/&gt;&lt;top val=&quot;229&quot;/&gt;&lt;width val=&quot;781&quot;/&gt;&lt;height val=&quot;80&quot;/&gt;&lt;hasText val=&quot;1&quot;/&gt;&lt;/Image&gt;&lt;/ThreeDShapeInfo&gt;"/>
  <p:tag name="PRESENTER_SHAPEINFO" val="&lt;ThreeDShapeInfo&gt;&lt;uuid val=&quot;{798081BC-860C-4340-8FB7-73BA67B59C4F}&quot;/&gt;&lt;isInvalidForFieldText val=&quot;1&quot;/&gt;&lt;Image&gt;&lt;filename val=&quot;C:\Users\bfoltz\Documents\My Adobe Presentations\SBE13ch08\data\asimages\{798081BC-860C-4340-8FB7-73BA67B59C4F}_33_S.png&quot;/&gt;&lt;left val=&quot;104&quot;/&gt;&lt;top val=&quot;229&quot;/&gt;&lt;width val=&quot;780&quot;/&gt;&lt;height val=&quot;74&quot;/&gt;&lt;hasText val=&quot;0&quot;/&gt;&lt;/Image&gt;&lt;/ThreeDShapeInfo&gt;"/>
  <p:tag name="PRESENTER_SHAPETEXTINFO" val="&lt;ShapeTextInfo&gt;&lt;TableIndex row=&quot;-1&quot; col=&quot;-1&quot;&gt;&lt;linesCount val=&quot;2&quot;/&gt;&lt;lineCharCount val=&quot;73&quot;/&gt;&lt;lineCharCount val=&quot;15&quot;/&gt;&lt;/TableIndex&gt;&lt;/ShapeTextInfo&gt;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7DDF794A-CD42-4B8A-BA8A-AC8559ED1EBA}_33.png&quot;/&gt;&lt;left val=&quot;102&quot;/&gt;&lt;top val=&quot;296&quot;/&gt;&lt;width val=&quot;765&quot;/&gt;&lt;height val=&quot;80&quot;/&gt;&lt;hasText val=&quot;1&quot;/&gt;&lt;/Image&gt;&lt;/ThreeDShapeInfo&gt;"/>
  <p:tag name="PRESENTER_SHAPEINFO" val="&lt;ThreeDShapeInfo&gt;&lt;uuid val=&quot;{436AA29D-D3E9-4748-AE6D-0C35C82F5271}&quot;/&gt;&lt;isInvalidForFieldText val=&quot;1&quot;/&gt;&lt;Image&gt;&lt;filename val=&quot;C:\Users\bfoltz\Documents\My Adobe Presentations\SBE13ch08\data\asimages\{436AA29D-D3E9-4748-AE6D-0C35C82F5271}_33_S.png&quot;/&gt;&lt;left val=&quot;104&quot;/&gt;&lt;top val=&quot;296&quot;/&gt;&lt;width val=&quot;764&quot;/&gt;&lt;height val=&quot;74&quot;/&gt;&lt;hasText val=&quot;0&quot;/&gt;&lt;/Image&gt;&lt;/ThreeDShapeInfo&gt;"/>
  <p:tag name="PRESENTER_SHAPETEXTINFO" val="&lt;ShapeTextInfo&gt;&lt;TableIndex row=&quot;-1&quot; col=&quot;-1&quot;&gt;&lt;linesCount val=&quot;2&quot;/&gt;&lt;lineCharCount val=&quot;72&quot;/&gt;&lt;lineCharCount val=&quot;34&quot;/&gt;&lt;/TableIndex&gt;&lt;/ShapeTextInfo&gt;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B86852D6-4E8A-43A1-8EB8-3C317FDC5B82}_33.png&quot;/&gt;&lt;left val=&quot;102&quot;/&gt;&lt;top val=&quot;359&quot;/&gt;&lt;width val=&quot;783&quot;/&gt;&lt;height val=&quot;53&quot;/&gt;&lt;hasText val=&quot;1&quot;/&gt;&lt;/Image&gt;&lt;/ThreeDShapeInfo&gt;"/>
  <p:tag name="PRESENTER_SHAPEINFO" val="&lt;ThreeDShapeInfo&gt;&lt;uuid val=&quot;{A4854E79-D1E4-42EC-A57D-F5CE788559DB}&quot;/&gt;&lt;isInvalidForFieldText val=&quot;1&quot;/&gt;&lt;Image&gt;&lt;filename val=&quot;C:\Users\bfoltz\Documents\My Adobe Presentations\SBE13ch08\data\asimages\{A4854E79-D1E4-42EC-A57D-F5CE788559DB}_33_S.png&quot;/&gt;&lt;left val=&quot;104&quot;/&gt;&lt;top val=&quot;359&quot;/&gt;&lt;width val=&quot;781&quot;/&gt;&lt;height val=&quot;49&quot;/&gt;&lt;hasText val=&quot;0&quot;/&gt;&lt;/Image&gt;&lt;/ThreeDShapeInfo&gt;"/>
  <p:tag name="PRESENTER_SHAPETEXTINFO" val="&lt;ShapeTextInfo&gt;&lt;TableIndex row=&quot;-1&quot; col=&quot;-1&quot;&gt;&lt;linesCount val=&quot;1&quot;/&gt;&lt;lineCharCount val=&quot;56&quot;/&gt;&lt;/TableIndex&gt;&lt;/ShapeTextInfo&gt;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62859F37-8FD7-4F18-937A-D81E9FBE87F7}_33.png&quot;/&gt;&lt;left val=&quot;57&quot;/&gt;&lt;top val=&quot;42&quot;/&gt;&lt;width val=&quot;827&quot;/&gt;&lt;height val=&quot;68&quot;/&gt;&lt;hasText val=&quot;1&quot;/&gt;&lt;/Image&gt;&lt;/ThreeDShapeInfo&gt;"/>
  <p:tag name="PRESENTER_SHAPETEXTINFO" val="&lt;ShapeTextInfo&gt;&lt;TableIndex row=&quot;-1&quot; col=&quot;-1&quot;&gt;&lt;linesCount val=&quot;1&quot;/&gt;&lt;lineCharCount val=&quot;57&quot;/&gt;&lt;/TableIndex&gt;&lt;/ShapeTextInfo&gt;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34.PNG&quot;/&gt;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958A92DA-6D06-47B5-9FCA-D6880688D826}_34.png&quot;/&gt;&lt;left val=&quot;94&quot;/&gt;&lt;top val=&quot;127&quot;/&gt;&lt;width val=&quot;775&quot;/&gt;&lt;height val=&quot;103&quot;/&gt;&lt;hasText val=&quot;1&quot;/&gt;&lt;/Image&gt;&lt;/ThreeDShapeInfo&gt;"/>
  <p:tag name="PRESENTER_SHAPETEXTINFO" val="&lt;ShapeTextInfo&gt;&lt;TableIndex row=&quot;-1&quot; col=&quot;-1&quot;&gt;&lt;linesCount val=&quot;3&quot;/&gt;&lt;lineCharCount val=&quot;73&quot;/&gt;&lt;lineCharCount val=&quot;78&quot;/&gt;&lt;lineCharCount val=&quot;39&quot;/&gt;&lt;/TableIndex&gt;&lt;/ShapeTextInfo&gt;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4286FE17-A953-4A14-8056-6BFBFA66AA0B}_34.png&quot;/&gt;&lt;left val=&quot;65&quot;/&gt;&lt;top val=&quot;85&quot;/&gt;&lt;width val=&quot;642&quot;/&gt;&lt;height val=&quot;60&quot;/&gt;&lt;hasText val=&quot;1&quot;/&gt;&lt;/Image&gt;&lt;/ThreeDShapeInfo&gt;"/>
  <p:tag name="PRESENTER_SHAPETEXTINFO" val="&lt;ShapeTextInfo&gt;&lt;TableIndex row=&quot;-1&quot; col=&quot;-1&quot;&gt;&lt;linesCount val=&quot;1&quot;/&gt;&lt;lineCharCount val=&quot;25&quot;/&gt;&lt;/TableIndex&gt;&lt;/ShapeTextInfo&gt;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A05CD6BE-363A-4910-B53C-FDFD2FE72E05}_34.png&quot;/&gt;&lt;left val=&quot;94&quot;/&gt;&lt;top val=&quot;213&quot;/&gt;&lt;width val=&quot;766&quot;/&gt;&lt;height val=&quot;103&quot;/&gt;&lt;hasText val=&quot;1&quot;/&gt;&lt;/Image&gt;&lt;/ThreeDShapeInfo&gt;"/>
  <p:tag name="PRESENTER_SHAPETEXTINFO" val="&lt;ShapeTextInfo&gt;&lt;TableIndex row=&quot;-1&quot; col=&quot;-1&quot;&gt;&lt;linesCount val=&quot;3&quot;/&gt;&lt;lineCharCount val=&quot;67&quot;/&gt;&lt;lineCharCount val=&quot;75&quot;/&gt;&lt;lineCharCount val=&quot;22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E329F037-EC2A-4172-B4BF-8B9876ACB394}_2.png&quot;/&gt;&lt;left val=&quot;68&quot;/&gt;&lt;top val=&quot;114&quot;/&gt;&lt;width val=&quot;637&quot;/&gt;&lt;height val=&quot;52&quot;/&gt;&lt;hasText val=&quot;1&quot;/&gt;&lt;/Image&gt;&lt;/ThreeDShapeInfo&gt;"/>
  <p:tag name="PRESENTER_SHAPETEXTINFO" val="&lt;ShapeTextInfo&gt;&lt;TableIndex row=&quot;-1&quot; col=&quot;-1&quot;&gt;&lt;linesCount val=&quot;1&quot;/&gt;&lt;lineCharCount val=&quot;26&quot;/&gt;&lt;/TableIndex&gt;&lt;/ShapeTextInfo&gt;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09E7FFDD-93A3-48BF-B1A2-18496813E2E8}&quot;/&gt;&lt;isInvalidForFieldText val=&quot;1&quot;/&gt;&lt;Image&gt;&lt;filename val=&quot;C:\Users\bfoltz\Documents\My Adobe Presentations\SBE13ch08\data\asimages\{09E7FFDD-93A3-48BF-B1A2-18496813E2E8}_6_S.png&quot;/&gt;&lt;left val=&quot;296&quot;/&gt;&lt;top val=&quot;388&quot;/&gt;&lt;width val=&quot;50&quot;/&gt;&lt;height val=&quot;23&quot;/&gt;&lt;hasText val=&quot;0&quot;/&gt;&lt;/Image&gt;&lt;Image&gt;&lt;filename val=&quot;C:\Users\bfoltz\Documents\My Adobe Presentations\SBE13ch08\data\asimages\{09E7FFDD-93A3-48BF-B1A2-18496813E2E8}_6_T.png&quot;/&gt;&lt;left val=&quot;296&quot;/&gt;&lt;top val=&quot;388&quot;/&gt;&lt;width val=&quot;50&quot;/&gt;&lt;height val=&quot;23&quot;/&gt;&lt;hasText val=&quot;1&quot;/&gt;&lt;/Image&gt;&lt;/ThreeDShapeInfo&gt;"/>
  <p:tag name="PRESENTER_SHAPETEXTINFO" val="&lt;ShapeTextInfo&gt;&lt;TableIndex row=&quot;-1&quot; col=&quot;-1&quot;&gt;&lt;linesCount val=&quot;0&quot;/&gt;&lt;/TableIndex&gt;&lt;/ShapeTextInfo&gt;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B0600A87-17C2-4C59-8128-7E1674158E69}_34.png&quot;/&gt;&lt;left val=&quot;102&quot;/&gt;&lt;top val=&quot;297&quot;/&gt;&lt;width val=&quot;785&quot;/&gt;&lt;height val=&quot;51&quot;/&gt;&lt;hasText val=&quot;1&quot;/&gt;&lt;/Image&gt;&lt;/ThreeDShapeInfo&gt;"/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101E4A90-7D92-40CE-8617-29E21A115992}_34.png&quot;/&gt;&lt;left val=&quot;57&quot;/&gt;&lt;top val=&quot;42&quot;/&gt;&lt;width val=&quot;827&quot;/&gt;&lt;height val=&quot;68&quot;/&gt;&lt;hasText val=&quot;1&quot;/&gt;&lt;/Image&gt;&lt;/ThreeDShapeInfo&gt;"/>
  <p:tag name="PRESENTER_SHAPETEXTINFO" val="&lt;ShapeTextInfo&gt;&lt;TableIndex row=&quot;-1&quot; col=&quot;-1&quot;&gt;&lt;linesCount val=&quot;1&quot;/&gt;&lt;lineCharCount val=&quot;57&quot;/&gt;&lt;/TableIndex&gt;&lt;/ShapeTextInfo&gt;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F4AB3E13-B096-4AB1-BC51-248570B13441}_35.png&quot;/&gt;&lt;left val=&quot;71&quot;/&gt;&lt;top val=&quot;167&quot;/&gt;&lt;width val=&quot;860&quot;/&gt;&lt;height val=&quot;54&quot;/&gt;&lt;hasText val=&quot;1&quot;/&gt;&lt;/Image&gt;&lt;/ThreeDShapeInfo&gt;"/>
  <p:tag name="PRESENTER_SHAPETEXTINFO" val="&lt;ShapeTextInfo&gt;&lt;TableIndex row=&quot;-1&quot; col=&quot;-1&quot;&gt;&lt;linesCount val=&quot;1&quot;/&gt;&lt;lineCharCount val=&quot;57&quot;/&gt;&lt;/TableIndex&gt;&lt;/ShapeTextInfo&gt;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4AFF76C2-DB27-46EF-96CF-A06F93AE1261}&quot;/&gt;&lt;isInvalidForFieldText val=&quot;0&quot;/&gt;&lt;Image&gt;&lt;filename val=&quot;C:\Users\bfoltz\Documents\My Adobe Presentations\SBE13ch08\data\asimages\{4AFF76C2-DB27-46EF-96CF-A06F93AE1261}_35.png&quot;/&gt;&lt;left val=&quot;219&quot;/&gt;&lt;top val=&quot;291&quot;/&gt;&lt;width val=&quot;543&quot;/&gt;&lt;height val=&quot;91&quot;/&gt;&lt;hasText val=&quot;1&quot;/&gt;&lt;/Image&gt;&lt;/ThreeDShapeInfo&gt;"/>
  <p:tag name="PRESENTER_SHAPETEXTINFO" val="&lt;ShapeTextInfo&gt;&lt;TableIndex row=&quot;-1&quot; col=&quot;-1&quot;&gt;&lt;linesCount val=&quot;2&quot;/&gt;&lt;lineCharCount val=&quot;51&quot;/&gt;&lt;lineCharCount val=&quot;38&quot;/&gt;&lt;/TableIndex&gt;&lt;/ShapeTextInfo&gt;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28D242CC-A91E-4417-956B-EE953E44A33D}_35.png&quot;/&gt;&lt;left val=&quot;270&quot;/&gt;&lt;top val=&quot;219&quot;/&gt;&lt;width val=&quot;417&quot;/&gt;&lt;height val=&quot;79&quot;/&gt;&lt;hasText val=&quot;1&quot;/&gt;&lt;/Image&gt;&lt;/ThreeDShapeInfo&gt;"/>
  <p:tag name="PRESENTER_SHAPEINFO" val="&lt;ThreeDShapeInfo&gt;&lt;uuid val=&quot;{25D787F1-9273-4248-BD8D-429E8ABC3884}&quot;/&gt;&lt;isInvalidForFieldText val=&quot;0&quot;/&gt;&lt;Image&gt;&lt;filename val=&quot;C:\Users\bfoltz\Documents\My Adobe Presentations\SBE13ch08\data\asimages\{25D787F1-9273-4248-BD8D-429E8ABC3884}.png&quot;/&gt;&lt;left val=&quot;270&quot;/&gt;&lt;top val=&quot;219&quot;/&gt;&lt;width val=&quot;417&quot;/&gt;&lt;height val=&quot;79&quot;/&gt;&lt;hasText val=&quot;1&quot;/&gt;&lt;/Image&gt;&lt;/ThreeDShapeInfo&gt;"/>
  <p:tag name="PRESENTER_SHAPETEXTINFO" val="&lt;ShapeTextInfo&gt;&lt;TableIndex row=&quot;-1&quot; col=&quot;-1&quot;&gt;&lt;linesCount val=&quot;1&quot;/&gt;&lt;lineCharCount val=&quot;49&quot;/&gt;&lt;/TableIndex&gt;&lt;/ShapeTextInfo&gt;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36.PNG&quot;/&gt;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47F64617-7889-4C4A-9020-E902D5945827}_36.png&quot;/&gt;&lt;left val=&quot;68&quot;/&gt;&lt;top val=&quot;90&quot;/&gt;&lt;width val=&quot;797&quot;/&gt;&lt;height val=&quot;65&quot;/&gt;&lt;hasText val=&quot;1&quot;/&gt;&lt;/Image&gt;&lt;/ThreeDShapeInfo&gt;"/>
  <p:tag name="PRESENTER_SHAPEINFO" val="&lt;ThreeDShapeInfo&gt;&lt;uuid val=&quot;{725C8863-6555-484F-A716-1B8B8502C799}&quot;/&gt;&lt;isInvalidForFieldText val=&quot;1&quot;/&gt;&lt;Image&gt;&lt;filename val=&quot;C:\Users\bfoltz\Documents\My Adobe Presentations\SBE13ch08\data\asimages\{725C8863-6555-484F-A716-1B8B8502C799}_36_S.png&quot;/&gt;&lt;left val=&quot;74&quot;/&gt;&lt;top val=&quot;97&quot;/&gt;&lt;width val=&quot;787&quot;/&gt;&lt;height val=&quot;59&quot;/&gt;&lt;hasText val=&quot;0&quot;/&gt;&lt;/Image&gt;&lt;/ThreeDShapeInfo&gt;"/>
  <p:tag name="PRESENTER_SHAPETEXTINFO" val="&lt;ShapeTextInfo&gt;&lt;TableIndex row=&quot;-1&quot; col=&quot;-1&quot;&gt;&lt;linesCount val=&quot;1&quot;/&gt;&lt;lineCharCount val=&quot;83&quot;/&gt;&lt;/TableIndex&gt;&lt;/ShapeTextInfo&gt;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7640C4B1-6B11-4C97-9F49-7B3A32D725E5}_36.png&quot;/&gt;&lt;left val=&quot;55&quot;/&gt;&lt;top val=&quot;42&quot;/&gt;&lt;width val=&quot;827&quot;/&gt;&lt;height val=&quot;68&quot;/&gt;&lt;hasText val=&quot;1&quot;/&gt;&lt;/Image&gt;&lt;/ThreeDShapeInfo&gt;"/>
  <p:tag name="PRESENTER_SHAPETEXTINFO" val="&lt;ShapeTextInfo&gt;&lt;TableIndex row=&quot;-1&quot; col=&quot;-1&quot;&gt;&lt;linesCount val=&quot;1&quot;/&gt;&lt;lineCharCount val=&quot;44&quot;/&gt;&lt;/TableIndex&gt;&lt;/ShapeTextInfo&gt;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8C6448F1-208C-4177-AC32-1D2019F89AF4}&quot;/&gt;&lt;isInvalidForFieldText val=&quot;0&quot;/&gt;&lt;Image&gt;&lt;filename val=&quot;C:\Users\bfoltz\Documents\My Adobe Presentations\SBE13ch08\data\asimages\{8C6448F1-208C-4177-AC32-1D2019F89AF4}_36.png&quot;/&gt;&lt;left val=&quot;295&quot;/&gt;&lt;top val=&quot;168&quot;/&gt;&lt;width val=&quot;373&quot;/&gt;&lt;height val=&quot;61&quot;/&gt;&lt;hasText val=&quot;1&quot;/&gt;&lt;/Image&gt;&lt;/ThreeDShapeInfo&gt;"/>
  <p:tag name="PRESENTER_SHAPETEXTINFO" val="&lt;ShapeTextInfo&gt;&lt;TableIndex row=&quot;-1&quot; col=&quot;-1&quot;&gt;&lt;linesCount val=&quot;0&quot;/&gt;&lt;/TableIndex&gt;&lt;/ShapeTextInfo&gt;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874C3B9F-FF38-4AA9-A8E8-1E04A01E683F}_36.png&quot;/&gt;&lt;left val=&quot;376&quot;/&gt;&lt;top val=&quot;143&quot;/&gt;&lt;width val=&quot;209&quot;/&gt;&lt;height val=&quot;51&quot;/&gt;&lt;hasText val=&quot;1&quot;/&gt;&lt;/Image&gt;&lt;/ThreeDShapeInfo&gt;"/>
  <p:tag name="PRESENTER_SHAPEINFO" val="&lt;ThreeDShapeInfo&gt;&lt;uuid val=&quot;{6A394560-A08C-4880-8FDF-A3A35776706E}&quot;/&gt;&lt;isInvalidForFieldText val=&quot;0&quot;/&gt;&lt;Image&gt;&lt;filename val=&quot;C:\Users\bfoltz\Documents\My Adobe Presentations\SBE13ch08\data\asimages\{6A394560-A08C-4880-8FDF-A3A35776706E}.png&quot;/&gt;&lt;left val=&quot;376&quot;/&gt;&lt;top val=&quot;143&quot;/&gt;&lt;width val=&quot;209&quot;/&gt;&lt;height val=&quot;51&quot;/&gt;&lt;hasText val=&quot;1&quot;/&gt;&lt;/Image&gt;&lt;/ThreeDShapeInfo&gt;"/>
  <p:tag name="PRESENTER_SHAPETEXTINFO" val="&lt;ShapeTextInfo&gt;&lt;TableIndex row=&quot;-1&quot; col=&quot;-1&quot;&gt;&lt;linesCount val=&quot;1&quot;/&gt;&lt;lineCharCount val=&quot;22&quot;/&gt;&lt;/TableIndex&gt;&lt;/ShapeTextInfo&gt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B2E5DB64-28F3-4556-BE89-25D2739796E3}&quot;/&gt;&lt;isInvalidForFieldText val=&quot;1&quot;/&gt;&lt;Image&gt;&lt;filename val=&quot;C:\Users\bfoltz\Documents\My Adobe Presentations\SBE13ch08\data\asimages\{B2E5DB64-28F3-4556-BE89-25D2739796E3}_6_S.png&quot;/&gt;&lt;left val=&quot;592&quot;/&gt;&lt;top val=&quot;389&quot;/&gt;&lt;width val=&quot;56&quot;/&gt;&lt;height val=&quot;22&quot;/&gt;&lt;hasText val=&quot;0&quot;/&gt;&lt;/Image&gt;&lt;Image&gt;&lt;filename val=&quot;C:\Users\bfoltz\Documents\My Adobe Presentations\SBE13ch08\data\asimages\{B2E5DB64-28F3-4556-BE89-25D2739796E3}_6_T.png&quot;/&gt;&lt;left val=&quot;592&quot;/&gt;&lt;top val=&quot;389&quot;/&gt;&lt;width val=&quot;56&quot;/&gt;&lt;height val=&quot;22&quot;/&gt;&lt;hasText val=&quot;1&quot;/&gt;&lt;/Image&gt;&lt;/ThreeDShapeInfo&gt;"/>
  <p:tag name="PRESENTER_SHAPETEXTINFO" val="&lt;ShapeTextInfo&gt;&lt;TableIndex row=&quot;-1&quot; col=&quot;-1&quot;&gt;&lt;linesCount val=&quot;0&quot;/&gt;&lt;/TableIndex&gt;&lt;/ShapeTextInfo&gt;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3F120E6E-805E-4F15-BEF7-301B16D25E02}_37.png&quot;/&gt;&lt;left val=&quot;67&quot;/&gt;&lt;top val=&quot;87&quot;/&gt;&lt;width val=&quot;779&quot;/&gt;&lt;height val=&quot;83&quot;/&gt;&lt;hasText val=&quot;1&quot;/&gt;&lt;/Image&gt;&lt;/ThreeDShapeInfo&gt;"/>
  <p:tag name="PRESENTER_SHAPEINFO" val="&lt;ThreeDShapeInfo&gt;&lt;uuid val=&quot;{DDF7290D-BF65-46E6-BD53-FCC5F139B913}&quot;/&gt;&lt;isInvalidForFieldText val=&quot;0&quot;/&gt;&lt;Image&gt;&lt;filename val=&quot;C:\Users\bfoltz\Documents\My Adobe Presentations\SBE13ch08\data\asimages\{DDF7290D-BF65-46E6-BD53-FCC5F139B913}.png&quot;/&gt;&lt;left val=&quot;67&quot;/&gt;&lt;top val=&quot;86&quot;/&gt;&lt;width val=&quot;780&quot;/&gt;&lt;height val=&quot;83&quot;/&gt;&lt;hasText val=&quot;1&quot;/&gt;&lt;/Image&gt;&lt;/ThreeDShapeInfo&gt;"/>
  <p:tag name="PRESENTER_SHAPETEXTINFO" val="&lt;ShapeTextInfo&gt;&lt;TableIndex row=&quot;-1&quot; col=&quot;-1&quot;&gt;&lt;linesCount val=&quot;2&quot;/&gt;&lt;lineCharCount val=&quot;78&quot;/&gt;&lt;lineCharCount val=&quot;33&quot;/&gt;&lt;/TableIndex&gt;&lt;/ShapeTextInfo&gt;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38.PNG&quot;/&gt;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0E6F042F-B60A-4349-8A47-5275CF84033A}&quot;/&gt;&lt;isInvalidForFieldText val=&quot;1&quot;/&gt;&lt;Image&gt;&lt;filename val=&quot;C:\Users\bfoltz\Documents\My Adobe Presentations\SBE13ch08\data\asimages\{0E6F042F-B60A-4349-8A47-5275CF84033A}_38_S.png&quot;/&gt;&lt;left val=&quot;293&quot;/&gt;&lt;top val=&quot;144&quot;/&gt;&lt;width val=&quot;345&quot;/&gt;&lt;height val=&quot;241&quot;/&gt;&lt;hasText val=&quot;0&quot;/&gt;&lt;/Image&gt;&lt;Image&gt;&lt;filename val=&quot;C:\Users\bfoltz\Documents\My Adobe Presentations\SBE13ch08\data\asimages\{0E6F042F-B60A-4349-8A47-5275CF84033A}_38_T.png&quot;/&gt;&lt;left val=&quot;293&quot;/&gt;&lt;top val=&quot;144&quot;/&gt;&lt;width val=&quot;345&quot;/&gt;&lt;height val=&quot;241&quot;/&gt;&lt;hasText val=&quot;1&quot;/&gt;&lt;/Image&gt;&lt;/ThreeDShapeInfo&gt;"/>
  <p:tag name="PRESENTER_SHAPETEXTINFO" val="&lt;ShapeTextInfo&gt;&lt;TableIndex row=&quot;-1&quot; col=&quot;-1&quot;&gt;&lt;linesCount val=&quot;0&quot;/&gt;&lt;/TableIndex&gt;&lt;/ShapeTextInfo&gt;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D27C58AF-9E32-4713-B344-547ED0E57D97}&quot;/&gt;&lt;isInvalidForFieldText val=&quot;0&quot;/&gt;&lt;Image&gt;&lt;filename val=&quot;C:\Users\bfoltz\Documents\My Adobe Presentations\SBE13ch08\data\asimages\{D27C58AF-9E32-4713-B344-547ED0E57D97}_38.png&quot;/&gt;&lt;left val=&quot;463&quot;/&gt;&lt;top val=&quot;375&quot;/&gt;&lt;width val=&quot;3&quot;/&gt;&lt;height val=&quot;17&quot;/&gt;&lt;hasText val=&quot;1&quot;/&gt;&lt;/Image&gt;&lt;/ThreeDShapeInfo&gt;"/>
  <p:tag name="PRESENTER_SHAPETEXTINFO" val="&lt;ShapeTextInfo&gt;&lt;TableIndex row=&quot;-1&quot; col=&quot;-1&quot;&gt;&lt;linesCount val=&quot;0&quot;/&gt;&lt;/TableIndex&gt;&lt;/ShapeTextInfo&gt;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A5E4525B-235F-4D6B-857C-8A97DA9F33C5}_38.png&quot;/&gt;&lt;left val=&quot;254&quot;/&gt;&lt;top val=&quot;288&quot;/&gt;&lt;width val=&quot;70&quot;/&gt;&lt;height val=&quot;51&quot;/&gt;&lt;hasText val=&quot;1&quot;/&gt;&lt;/Image&gt;&lt;/ThreeDShapeInfo&gt;"/>
  <p:tag name="PRESENTER_SHAPETEXTINFO" val="&lt;ShapeTextInfo&gt;&lt;TableIndex row=&quot;-1&quot; col=&quot;-1&quot;&gt;&lt;linesCount val=&quot;1&quot;/&gt;&lt;lineCharCount val=&quot;4&quot;/&gt;&lt;/TableIndex&gt;&lt;/ShapeTextInfo&gt;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E465F87D-9C4D-4EDD-8136-52382BC20D4D}_38.png&quot;/&gt;&lt;left val=&quot;602&quot;/&gt;&lt;top val=&quot;286&quot;/&gt;&lt;width val=&quot;70&quot;/&gt;&lt;height val=&quot;51&quot;/&gt;&lt;hasText val=&quot;1&quot;/&gt;&lt;/Image&gt;&lt;/ThreeDShapeInfo&gt;"/>
  <p:tag name="PRESENTER_SHAPETEXTINFO" val="&lt;ShapeTextInfo&gt;&lt;TableIndex row=&quot;-1&quot; col=&quot;-1&quot;&gt;&lt;linesCount val=&quot;1&quot;/&gt;&lt;lineCharCount val=&quot;4&quot;/&gt;&lt;/TableIndex&gt;&lt;/ShapeTextInfo&gt;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BF37AAA7-D5B8-488D-B011-DE4384A102CE}&quot;/&gt;&lt;isInvalidForFieldText val=&quot;1&quot;/&gt;&lt;Image&gt;&lt;filename val=&quot;C:\Users\bfoltz\Documents\My Adobe Presentations\SBE13ch08\data\asimages\{BF37AAA7-D5B8-488D-B011-DE4384A102CE}_38_S.png&quot;/&gt;&lt;left val=&quot;283&quot;/&gt;&lt;top val=&quot;361&quot;/&gt;&lt;width val=&quot;58&quot;/&gt;&lt;height val=&quot;24&quot;/&gt;&lt;hasText val=&quot;0&quot;/&gt;&lt;/Image&gt;&lt;Image&gt;&lt;filename val=&quot;C:\Users\bfoltz\Documents\My Adobe Presentations\SBE13ch08\data\asimages\{BF37AAA7-D5B8-488D-B011-DE4384A102CE}_38_T.png&quot;/&gt;&lt;left val=&quot;283&quot;/&gt;&lt;top val=&quot;361&quot;/&gt;&lt;width val=&quot;58&quot;/&gt;&lt;height val=&quot;24&quot;/&gt;&lt;hasText val=&quot;1&quot;/&gt;&lt;/Image&gt;&lt;/ThreeDShapeInfo&gt;"/>
  <p:tag name="PRESENTER_SHAPETEXTINFO" val="&lt;ShapeTextInfo&gt;&lt;TableIndex row=&quot;-1&quot; col=&quot;-1&quot;&gt;&lt;linesCount val=&quot;0&quot;/&gt;&lt;/TableIndex&gt;&lt;/ShapeTextInfo&gt;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994CD451-8B7B-4682-BBEB-9DFC0B290096}&quot;/&gt;&lt;isInvalidForFieldText val=&quot;1&quot;/&gt;&lt;Image&gt;&lt;filename val=&quot;C:\Users\bfoltz\Documents\My Adobe Presentations\SBE13ch08\data\asimages\{994CD451-8B7B-4682-BBEB-9DFC0B290096}_38_S.png&quot;/&gt;&lt;left val=&quot;588&quot;/&gt;&lt;top val=&quot;363&quot;/&gt;&lt;width val=&quot;58&quot;/&gt;&lt;height val=&quot;21&quot;/&gt;&lt;hasText val=&quot;0&quot;/&gt;&lt;/Image&gt;&lt;Image&gt;&lt;filename val=&quot;C:\Users\bfoltz\Documents\My Adobe Presentations\SBE13ch08\data\asimages\{994CD451-8B7B-4682-BBEB-9DFC0B290096}_38_T.png&quot;/&gt;&lt;left val=&quot;588&quot;/&gt;&lt;top val=&quot;363&quot;/&gt;&lt;width val=&quot;58&quot;/&gt;&lt;height val=&quot;21&quot;/&gt;&lt;hasText val=&quot;1&quot;/&gt;&lt;/Image&gt;&lt;/ThreeDShapeInfo&gt;"/>
  <p:tag name="PRESENTER_SHAPETEXTINFO" val="&lt;ShapeTextInfo&gt;&lt;TableIndex row=&quot;-1&quot; col=&quot;-1&quot;&gt;&lt;linesCount val=&quot;0&quot;/&gt;&lt;/TableIndex&gt;&lt;/ShapeTextInfo&gt;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38EAACC9-1811-401A-9A66-4A28E10D9C56}&quot;/&gt;&lt;isInvalidForFieldText val=&quot;0&quot;/&gt;&lt;Image&gt;&lt;filename val=&quot;C:\Users\bfoltz\Documents\My Adobe Presentations\SBE13ch08\data\asimages\{38EAACC9-1811-401A-9A66-4A28E10D9C56}_38.png&quot;/&gt;&lt;left val=&quot;285&quot;/&gt;&lt;top val=&quot;142&quot;/&gt;&lt;width val=&quot;359&quot;/&gt;&lt;height val=&quot;239&quot;/&gt;&lt;hasText val=&quot;1&quot;/&gt;&lt;/Image&gt;&lt;/ThreeDShapeInfo&gt;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03B07B0F-6F59-4952-99D5-362840A84C5E}&quot;/&gt;&lt;isInvalidForFieldText val=&quot;1&quot;/&gt;&lt;Image&gt;&lt;filename val=&quot;C:\Users\bfoltz\Documents\My Adobe Presentations\SBE13ch08\data\asimages\{03B07B0F-6F59-4952-99D5-362840A84C5E}_38_S.png&quot;/&gt;&lt;left val=&quot;463&quot;/&gt;&lt;top val=&quot;423&quot;/&gt;&lt;width val=&quot;1&quot;/&gt;&lt;height val=&quot;21&quot;/&gt;&lt;hasText val=&quot;0&quot;/&gt;&lt;/Image&gt;&lt;Image&gt;&lt;filename val=&quot;C:\Users\bfoltz\Documents\My Adobe Presentations\SBE13ch08\data\asimages\{03B07B0F-6F59-4952-99D5-362840A84C5E}_38_T.png&quot;/&gt;&lt;left val=&quot;0&quot;/&gt;&lt;top val=&quot;0&quot;/&gt;&lt;width val=&quot;0&quot;/&gt;&lt;height val=&quot;0&quot;/&gt;&lt;hasText val=&quot;1&quot;/&gt;&lt;/Image&gt;&lt;/ThreeDShapeInfo&gt;"/>
  <p:tag name="PRESENTER_SHAPETEXTINFO" val="&lt;ShapeTextInfo&gt;&lt;TableIndex row=&quot;-1&quot; col=&quot;-1&quot;&gt;&lt;linesCount val=&quot;0&quot;/&gt;&lt;/TableIndex&gt;&lt;/ShapeTextInfo&gt;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65145C14-1187-43DA-BDA2-477C765569E6}_38.png&quot;/&gt;&lt;left val=&quot;65&quot;/&gt;&lt;top val=&quot;85&quot;/&gt;&lt;width val=&quot;840&quot;/&gt;&lt;height val=&quot;60&quot;/&gt;&lt;hasText val=&quot;1&quot;/&gt;&lt;/Image&gt;&lt;/ThreeDShapeInfo&gt;"/>
  <p:tag name="PRESENTER_SHAPEINFO" val="&lt;ThreeDShapeInfo&gt;&lt;uuid val=&quot;{ACD9FDB6-988A-490D-92B6-CA2DC1F2B362}&quot;/&gt;&lt;isInvalidForFieldText val=&quot;0&quot;/&gt;&lt;Image&gt;&lt;filename val=&quot;C:\Users\bfoltz\Documents\My Adobe Presentations\SBE13ch08\data\asimages\{ACD9FDB6-988A-490D-92B6-CA2DC1F2B362}.png&quot;/&gt;&lt;left val=&quot;65&quot;/&gt;&lt;top val=&quot;85&quot;/&gt;&lt;width val=&quot;840&quot;/&gt;&lt;height val=&quot;60&quot;/&gt;&lt;hasText val=&quot;1&quot;/&gt;&lt;/Image&gt;&lt;/ThreeDShapeInfo&gt;"/>
  <p:tag name="PRESENTER_SHAPETEXTINFO" val="&lt;ShapeTextInfo&gt;&lt;TableIndex row=&quot;-1&quot; col=&quot;-1&quot;&gt;&lt;linesCount val=&quot;1&quot;/&gt;&lt;lineCharCount val=&quot;58&quot;/&gt;&lt;/TableIndex&gt;&lt;/ShapeTextInfo&gt;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78DA5651-55E6-428A-B14E-FCFCC02B2BEF}_38.png&quot;/&gt;&lt;left val=&quot;444&quot;/&gt;&lt;top val=&quot;381&quot;/&gt;&lt;width val=&quot;42&quot;/&gt;&lt;height val=&quot;51&quot;/&gt;&lt;hasText val=&quot;1&quot;/&gt;&lt;/Image&gt;&lt;/ThreeDShapeInfo&gt;"/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C23B302F-F957-47C3-98B4-197D6A9C9553}_38.png&quot;/&gt;&lt;left val=&quot;733&quot;/&gt;&lt;top val=&quot;367&quot;/&gt;&lt;width val=&quot;45&quot;/&gt;&lt;height val=&quot;41&quot;/&gt;&lt;hasText val=&quot;1&quot;/&gt;&lt;/Image&gt;&lt;/ThreeDShapeInfo&gt;"/>
  <p:tag name="PRESENTER_SHAPEINFO" val="&lt;ThreeDShapeInfo&gt;&lt;uuid val=&quot;{D0AD5F1B-A43A-492D-A267-7CF5E785F70D}&quot;/&gt;&lt;isInvalidForFieldText val=&quot;0&quot;/&gt;&lt;Image&gt;&lt;filename val=&quot;C:\Users\bfoltz\Documents\My Adobe Presentations\SBE13ch08\data\asimages\{D0AD5F1B-A43A-492D-A267-7CF5E785F70D}.png&quot;/&gt;&lt;left val=&quot;733&quot;/&gt;&lt;top val=&quot;367&quot;/&gt;&lt;width val=&quot;45&quot;/&gt;&lt;height val=&quot;41&quot;/&gt;&lt;hasText val=&quot;1&quot;/&gt;&lt;/Image&gt;&lt;/ThreeDShapeInfo&gt;"/>
  <p:tag name="PRESENTER_SHAPETEXTINFO" val="&lt;ShapeTextInfo&gt;&lt;TableIndex row=&quot;-1&quot; col=&quot;-1&quot;&gt;&lt;linesCount val=&quot;1&quot;/&gt;&lt;lineCharCount val=&quot;4&quot;/&gt;&lt;/TableIndex&gt;&lt;/ShapeTextInfo&gt;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25E1CA80-13EB-42D1-9AD2-7D31DA9BC8B8}_38.png&quot;/&gt;&lt;left val=&quot;335&quot;/&gt;&lt;top val=&quot;413&quot;/&gt;&lt;width val=&quot;144&quot;/&gt;&lt;height val=&quot;44&quot;/&gt;&lt;hasText val=&quot;1&quot;/&gt;&lt;/Image&gt;&lt;/ThreeDShapeInfo&gt;"/>
  <p:tag name="PRESENTER_SHAPEINFO" val="&lt;ThreeDShapeInfo&gt;&lt;uuid val=&quot;{2045688C-BFD5-4060-935C-78D91EB27DB9}&quot;/&gt;&lt;isInvalidForFieldText val=&quot;0&quot;/&gt;&lt;Image&gt;&lt;filename val=&quot;C:\Users\bfoltz\Documents\My Adobe Presentations\SBE13ch08\data\asimages\{2045688C-BFD5-4060-935C-78D91EB27DB9}.png&quot;/&gt;&lt;left val=&quot;335&quot;/&gt;&lt;top val=&quot;413&quot;/&gt;&lt;width val=&quot;144&quot;/&gt;&lt;height val=&quot;44&quot;/&gt;&lt;hasText val=&quot;1&quot;/&gt;&lt;/Image&gt;&lt;/ThreeDShapeInfo&gt;"/>
  <p:tag name="PRESENTER_SHAPETEXTINFO" val="&lt;ShapeTextInfo&gt;&lt;TableIndex row=&quot;-1&quot; col=&quot;-1&quot;&gt;&lt;linesCount val=&quot;1&quot;/&gt;&lt;lineCharCount val=&quot;20&quot;/&gt;&lt;/TableIndex&gt;&lt;/ShapeTextInfo&gt;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6964DD65-390F-43D8-8A90-C02E4938281D}_38.png&quot;/&gt;&lt;left val=&quot;458&quot;/&gt;&lt;top val=&quot;413&quot;/&gt;&lt;width val=&quot;144&quot;/&gt;&lt;height val=&quot;44&quot;/&gt;&lt;hasText val=&quot;1&quot;/&gt;&lt;/Image&gt;&lt;/ThreeDShapeInfo&gt;"/>
  <p:tag name="PRESENTER_SHAPEINFO" val="&lt;ThreeDShapeInfo&gt;&lt;uuid val=&quot;{16883412-EDC3-4EB2-9FFB-76994E0DD4F3}&quot;/&gt;&lt;isInvalidForFieldText val=&quot;0&quot;/&gt;&lt;Image&gt;&lt;filename val=&quot;C:\Users\bfoltz\Documents\My Adobe Presentations\SBE13ch08\data\asimages\{16883412-EDC3-4EB2-9FFB-76994E0DD4F3}.png&quot;/&gt;&lt;left val=&quot;458&quot;/&gt;&lt;top val=&quot;413&quot;/&gt;&lt;width val=&quot;144&quot;/&gt;&lt;height val=&quot;44&quot;/&gt;&lt;hasText val=&quot;1&quot;/&gt;&lt;/Image&gt;&lt;/ThreeDShapeInfo&gt;"/>
  <p:tag name="PRESENTER_SHAPETEXTINFO" val="&lt;ShapeTextInfo&gt;&lt;TableIndex row=&quot;-1&quot; col=&quot;-1&quot;&gt;&lt;linesCount val=&quot;1&quot;/&gt;&lt;lineCharCount val=&quot;20&quot;/&gt;&lt;/TableIndex&gt;&lt;/ShapeTextInfo&gt;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272F6928-6B65-420F-94B6-FA12A114A088}_38.png&quot;/&gt;&lt;left val=&quot;393&quot;/&gt;&lt;top val=&quot;286&quot;/&gt;&lt;width val=&quot;143&quot;/&gt;&lt;height val=&quot;80&quot;/&gt;&lt;hasText val=&quot;1&quot;/&gt;&lt;/Image&gt;&lt;/ThreeDShapeInfo&gt;"/>
  <p:tag name="PRESENTER_SHAPEINFO" val="&lt;ThreeDShapeInfo&gt;&lt;uuid val=&quot;{4664D28E-C08F-4B24-A2A7-610AB1C16259}&quot;/&gt;&lt;isInvalidForFieldText val=&quot;0&quot;/&gt;&lt;Image&gt;&lt;filename val=&quot;C:\Users\bfoltz\Documents\My Adobe Presentations\SBE13ch08\data\asimages\{4664D28E-C08F-4B24-A2A7-610AB1C16259}.png&quot;/&gt;&lt;left val=&quot;393&quot;/&gt;&lt;top val=&quot;286&quot;/&gt;&lt;width val=&quot;143&quot;/&gt;&lt;height val=&quot;80&quot;/&gt;&lt;hasText val=&quot;1&quot;/&gt;&lt;/Image&gt;&lt;/ThreeDShapeInfo&gt;"/>
  <p:tag name="PRESENTER_SHAPETEXTINFO" val="&lt;ShapeTextInfo&gt;&lt;TableIndex row=&quot;-1&quot; col=&quot;-1&quot;&gt;&lt;linesCount val=&quot;2&quot;/&gt;&lt;lineCharCount val=&quot;14&quot;/&gt;&lt;lineCharCount val=&quot;14&quot;/&gt;&lt;/TableIndex&gt;&lt;/ShapeTextInfo&gt;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7758FF64-7D1F-4EB3-B9AA-AE7A8251CC5A}_38.png&quot;/&gt;&lt;left val=&quot;521&quot;/&gt;&lt;top val=&quot;150&quot;/&gt;&lt;width val=&quot;172&quot;/&gt;&lt;height val=&quot;87&quot;/&gt;&lt;hasText val=&quot;1&quot;/&gt;&lt;/Image&gt;&lt;/ThreeDShapeInfo&gt;"/>
  <p:tag name="PRESENTER_SHAPEINFO" val="&lt;ThreeDShapeInfo&gt;&lt;uuid val=&quot;{DE12F256-49A5-48FE-89F9-5470115CDBD0}&quot;/&gt;&lt;isInvalidForFieldText val=&quot;0&quot;/&gt;&lt;Image&gt;&lt;filename val=&quot;C:\Users\bfoltz\Documents\My Adobe Presentations\SBE13ch08\data\asimages\{DE12F256-49A5-48FE-89F9-5470115CDBD0}.png&quot;/&gt;&lt;left val=&quot;521&quot;/&gt;&lt;top val=&quot;150&quot;/&gt;&lt;width val=&quot;172&quot;/&gt;&lt;height val=&quot;87&quot;/&gt;&lt;hasText val=&quot;1&quot;/&gt;&lt;/Image&gt;&lt;/ThreeDShapeInfo&gt;"/>
  <p:tag name="PRESENTER_SHAPETEXTINFO" val="&lt;ShapeTextInfo&gt;&lt;TableIndex row=&quot;-1&quot; col=&quot;-1&quot;&gt;&lt;linesCount val=&quot;1&quot;/&gt;&lt;lineCharCount val=&quot;26&quot;/&gt;&lt;/TableIndex&gt;&lt;/ShapeTextInfo&gt;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3FBB87B1-E255-4743-86F4-E2097CDE315B}_38.png&quot;/&gt;&lt;left val=&quot;55&quot;/&gt;&lt;top val=&quot;42&quot;/&gt;&lt;width val=&quot;827&quot;/&gt;&lt;height val=&quot;68&quot;/&gt;&lt;hasText val=&quot;1&quot;/&gt;&lt;/Image&gt;&lt;/ThreeDShapeInfo&gt;"/>
  <p:tag name="PRESENTER_SHAPETEXTINFO" val="&lt;ShapeTextInfo&gt;&lt;TableIndex row=&quot;-1&quot; col=&quot;-1&quot;&gt;&lt;linesCount val=&quot;1&quot;/&gt;&lt;lineCharCount val=&quot;44&quot;/&gt;&lt;/TableIndex&gt;&lt;/ShapeTextInfo&gt;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3572B657-1158-412E-8C17-06F7331815C4}_6.png&quot;/&gt;&lt;left val=&quot;521&quot;/&gt;&lt;top val=&quot;182&quot;/&gt;&lt;width val=&quot;143&quot;/&gt;&lt;height val=&quot;109&quot;/&gt;&lt;hasText val=&quot;1&quot;/&gt;&lt;/Image&gt;&lt;/ThreeDShapeInfo&gt;"/>
  <p:tag name="PRESENTER_SHAPEINFO" val="&lt;ThreeDShapeInfo&gt;&lt;uuid val=&quot;{3718DDF6-84AE-4255-9690-0B3AC52CC5E2}&quot;/&gt;&lt;isInvalidForFieldText val=&quot;0&quot;/&gt;&lt;Image&gt;&lt;filename val=&quot;C:\Users\bfoltz\Documents\My Adobe Presentations\SBE13ch08\data\asimages\{3718DDF6-84AE-4255-9690-0B3AC52CC5E2}.png&quot;/&gt;&lt;left val=&quot;521&quot;/&gt;&lt;top val=&quot;182&quot;/&gt;&lt;width val=&quot;143&quot;/&gt;&lt;height val=&quot;109&quot;/&gt;&lt;hasText val=&quot;1&quot;/&gt;&lt;/Image&gt;&lt;/ThreeDShapeInfo&gt;"/>
  <p:tag name="PRESENTER_SHAPETEXTINFO" val="&lt;ShapeTextInfo&gt;&lt;TableIndex row=&quot;-1&quot; col=&quot;-1&quot;&gt;&lt;linesCount val=&quot;3&quot;/&gt;&lt;lineCharCount val=&quot;9&quot;/&gt;&lt;lineCharCount val=&quot;13&quot;/&gt;&lt;lineCharCount val=&quot;7&quot;/&gt;&lt;/TableIndex&gt;&lt;/ShapeTextInfo&gt;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39.PNG&quot;/&gt;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263BC15F-A9E7-40CF-BE1D-0BE6C9D21456}_39.png&quot;/&gt;&lt;left val=&quot;65&quot;/&gt;&lt;top val=&quot;85&quot;/&gt;&lt;width val=&quot;637&quot;/&gt;&lt;height val=&quot;59&quot;/&gt;&lt;hasText val=&quot;1&quot;/&gt;&lt;/Image&gt;&lt;/ThreeDShapeInfo&gt;"/>
  <p:tag name="PRESENTER_SHAPETEXTINFO" val="&lt;ShapeTextInfo&gt;&lt;TableIndex row=&quot;-1&quot; col=&quot;-1&quot;&gt;&lt;linesCount val=&quot;1&quot;/&gt;&lt;lineCharCount val=&quot;17&quot;/&gt;&lt;/TableIndex&gt;&lt;/ShapeTextInfo&gt;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3AB98417-D17B-43C6-BD35-17AABEFE91D6}_39.png&quot;/&gt;&lt;left val=&quot;184&quot;/&gt;&lt;top val=&quot;233&quot;/&gt;&lt;width val=&quot;600&quot;/&gt;&lt;height val=&quot;190&quot;/&gt;&lt;hasText val=&quot;1&quot;/&gt;&lt;/Image&gt;&lt;/ThreeDShapeInfo&gt;"/>
  <p:tag name="PRESENTER_SHAPEINFO" val="&lt;ThreeDShapeInfo&gt;&lt;uuid val=&quot;{2B1AA217-5B33-4DA9-8522-29E5A74C7A61}&quot;/&gt;&lt;isInvalidForFieldText val=&quot;0&quot;/&gt;&lt;Image&gt;&lt;filename val=&quot;C:\Users\bfoltz\Documents\My Adobe Presentations\SBE13ch08\data\asimages\{2B1AA217-5B33-4DA9-8522-29E5A74C7A61}.png&quot;/&gt;&lt;left val=&quot;184&quot;/&gt;&lt;top val=&quot;233&quot;/&gt;&lt;width val=&quot;600&quot;/&gt;&lt;height val=&quot;190&quot;/&gt;&lt;hasText val=&quot;1&quot;/&gt;&lt;/Image&gt;&lt;/ThreeDShapeInfo&gt;"/>
  <p:tag name="PRESENTER_SHAPETEXTINFO" val="&lt;ShapeTextInfo&gt;&lt;TableIndex row=&quot;-1&quot; col=&quot;-1&quot;&gt;&lt;linesCount val=&quot;5&quot;/&gt;&lt;lineCharCount val=&quot;49&quot;/&gt;&lt;lineCharCount val=&quot;67&quot;/&gt;&lt;lineCharCount val=&quot;69&quot;/&gt;&lt;lineCharCount val=&quot;34&quot;/&gt;&lt;lineCharCount val=&quot;41&quot;/&gt;&lt;/TableIndex&gt;&lt;/ShapeTextInfo&gt;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4411E49B-B428-4EE1-8F4C-30C133E627F4}_39.png&quot;/&gt;&lt;left val=&quot;369&quot;/&gt;&lt;top val=&quot;122&quot;/&gt;&lt;width val=&quot;228&quot;/&gt;&lt;height val=&quot;94&quot;/&gt;&lt;hasText val=&quot;1&quot;/&gt;&lt;/Image&gt;&lt;/ThreeDShapeInfo&gt;"/>
  <p:tag name="PRESENTER_SHAPEINFO" val="&lt;ThreeDShapeInfo&gt;&lt;uuid val=&quot;{282AA853-B56E-43EB-AA34-FDC2C7AFC2BC}&quot;/&gt;&lt;isInvalidForFieldText val=&quot;0&quot;/&gt;&lt;Image&gt;&lt;filename val=&quot;C:\Users\bfoltz\Documents\My Adobe Presentations\SBE13ch08\data\asimages\{282AA853-B56E-43EB-AA34-FDC2C7AFC2BC}.png&quot;/&gt;&lt;left val=&quot;369&quot;/&gt;&lt;top val=&quot;122&quot;/&gt;&lt;width val=&quot;228&quot;/&gt;&lt;height val=&quot;94&quot;/&gt;&lt;hasText val=&quot;1&quot;/&gt;&lt;/Image&gt;&lt;/ThreeDShapeInfo&gt;"/>
  <p:tag name="PRESENTER_SHAPETEXTINFO" val="&lt;ShapeTextInfo&gt;&lt;TableIndex row=&quot;-1&quot; col=&quot;-1&quot;&gt;&lt;linesCount val=&quot;1&quot;/&gt;&lt;lineCharCount val=&quot;34&quot;/&gt;&lt;/TableIndex&gt;&lt;/ShapeTextInfo&gt;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C5C97256-4DB9-47BB-9282-F7E6E0040EAE}_39.png&quot;/&gt;&lt;left val=&quot;55&quot;/&gt;&lt;top val=&quot;42&quot;/&gt;&lt;width val=&quot;827&quot;/&gt;&lt;height val=&quot;68&quot;/&gt;&lt;hasText val=&quot;1&quot;/&gt;&lt;/Image&gt;&lt;/ThreeDShapeInfo&gt;"/>
  <p:tag name="PRESENTER_SHAPETEXTINFO" val="&lt;ShapeTextInfo&gt;&lt;TableIndex row=&quot;-1&quot; col=&quot;-1&quot;&gt;&lt;linesCount val=&quot;1&quot;/&gt;&lt;lineCharCount val=&quot;44&quot;/&gt;&lt;/TableIndex&gt;&lt;/ShapeTextInfo&gt;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40.PNG&quot;/&gt;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34C69075-90BD-4FA6-91D9-3B00D2FA5DDE}_40.png&quot;/&gt;&lt;left val=&quot;97&quot;/&gt;&lt;top val=&quot;129&quot;/&gt;&lt;width val=&quot;773&quot;/&gt;&lt;height val=&quot;141&quot;/&gt;&lt;hasText val=&quot;1&quot;/&gt;&lt;/Image&gt;&lt;/ThreeDShapeInfo&gt;"/>
  <p:tag name="PRESENTER_SHAPETEXTINFO" val="&lt;ShapeTextInfo&gt;&lt;TableIndex row=&quot;-1&quot; col=&quot;-1&quot;&gt;&lt;linesCount val=&quot;4&quot;/&gt;&lt;lineCharCount val=&quot;78&quot;/&gt;&lt;lineCharCount val=&quot;72&quot;/&gt;&lt;lineCharCount val=&quot;73&quot;/&gt;&lt;lineCharCount val=&quot;52&quot;/&gt;&lt;/TableIndex&gt;&lt;/ShapeTextInfo&gt;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A1209E92-C9CD-4E1F-8CD6-6F53EA53AB1B}_40.png&quot;/&gt;&lt;left val=&quot;65&quot;/&gt;&lt;top val=&quot;85&quot;/&gt;&lt;width val=&quot;652&quot;/&gt;&lt;height val=&quot;60&quot;/&gt;&lt;hasText val=&quot;1&quot;/&gt;&lt;/Image&gt;&lt;/ThreeDShapeInfo&gt;"/>
  <p:tag name="PRESENTER_SHAPETEXTINFO" val="&lt;ShapeTextInfo&gt;&lt;TableIndex row=&quot;-1&quot; col=&quot;-1&quot;&gt;&lt;linesCount val=&quot;1&quot;/&gt;&lt;lineCharCount val=&quot;33&quot;/&gt;&lt;/TableIndex&gt;&lt;/ShapeTextInfo&gt;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6D0B21A5-A88D-48BE-BD97-1B6052AF22DF}_40.png&quot;/&gt;&lt;left val=&quot;55&quot;/&gt;&lt;top val=&quot;42&quot;/&gt;&lt;width val=&quot;827&quot;/&gt;&lt;height val=&quot;68&quot;/&gt;&lt;hasText val=&quot;1&quot;/&gt;&lt;/Image&gt;&lt;/ThreeDShapeInfo&gt;"/>
  <p:tag name="PRESENTER_SHAPETEXTINFO" val="&lt;ShapeTextInfo&gt;&lt;TableIndex row=&quot;-1&quot; col=&quot;-1&quot;&gt;&lt;linesCount val=&quot;1&quot;/&gt;&lt;lineCharCount val=&quot;44&quot;/&gt;&lt;/TableIndex&gt;&lt;/ShapeTextInfo&gt;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0C1C4111-F4DB-4395-A451-9F1BA1745191}_41.png&quot;/&gt;&lt;left val=&quot;103&quot;/&gt;&lt;top val=&quot;125&quot;/&gt;&lt;width val=&quot;783&quot;/&gt;&lt;height val=&quot;166&quot;/&gt;&lt;hasText val=&quot;1&quot;/&gt;&lt;/Image&gt;&lt;/ThreeDShapeInfo&gt;"/>
  <p:tag name="PRESENTER_SHAPETEXTINFO" val="&lt;ShapeTextInfo&gt;&lt;TableIndex row=&quot;-1&quot; col=&quot;-1&quot;&gt;&lt;linesCount val=&quot;5&quot;/&gt;&lt;lineCharCount val=&quot;60&quot;/&gt;&lt;lineCharCount val=&quot;72&quot;/&gt;&lt;lineCharCount val=&quot;64&quot;/&gt;&lt;lineCharCount val=&quot;65&quot;/&gt;&lt;lineCharCount val=&quot;10&quot;/&gt;&lt;/TableIndex&gt;&lt;/ShapeTextInfo&gt;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42.PNG&quot;/&gt;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E5C0BF2C-B465-46F4-9141-21A359FEE504}_42.png&quot;/&gt;&lt;left val=&quot;120&quot;/&gt;&lt;top val=&quot;190&quot;/&gt;&lt;width val=&quot;719&quot;/&gt;&lt;height val=&quot;53&quot;/&gt;&lt;hasText val=&quot;1&quot;/&gt;&lt;/Image&gt;&lt;/ThreeDShapeInfo&gt;"/>
  <p:tag name="PRESENTER_SHAPEINFO" val="&lt;ThreeDShapeInfo&gt;&lt;uuid val=&quot;{D6BF031A-05AC-44F4-8B69-570AF1BA5EFD}&quot;/&gt;&lt;isInvalidForFieldText val=&quot;0&quot;/&gt;&lt;Image&gt;&lt;filename val=&quot;C:\Users\bfoltz\Documents\My Adobe Presentations\SBE13ch08\data\asimages\{D6BF031A-05AC-44F4-8B69-570AF1BA5EFD}.png&quot;/&gt;&lt;left val=&quot;120&quot;/&gt;&lt;top val=&quot;190&quot;/&gt;&lt;width val=&quot;719&quot;/&gt;&lt;height val=&quot;53&quot;/&gt;&lt;hasText val=&quot;1&quot;/&gt;&lt;/Image&gt;&lt;/ThreeDShapeInfo&gt;"/>
  <p:tag name="PRESENTER_SHAPETEXTINFO" val="&lt;ShapeTextInfo&gt;&lt;TableIndex row=&quot;-1&quot; col=&quot;-1&quot;&gt;&lt;linesCount val=&quot;1&quot;/&gt;&lt;lineCharCount val=&quot;60&quot;/&gt;&lt;/TableIndex&gt;&lt;/ShapeTextInfo&gt;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8FFC793E-4129-4DDC-8DBD-998C883C628B}_42.png&quot;/&gt;&lt;left val=&quot;200&quot;/&gt;&lt;top val=&quot;324&quot;/&gt;&lt;width val=&quot;614&quot;/&gt;&lt;height val=&quot;86&quot;/&gt;&lt;hasText val=&quot;1&quot;/&gt;&lt;/Image&gt;&lt;/ThreeDShapeInfo&gt;"/>
  <p:tag name="PRESENTER_SHAPETEXTINFO" val="&lt;ShapeTextInfo&gt;&lt;TableIndex row=&quot;-1&quot; col=&quot;-1&quot;&gt;&lt;linesCount val=&quot;2&quot;/&gt;&lt;lineCharCount val=&quot;55&quot;/&gt;&lt;lineCharCount val=&quot;52&quot;/&gt;&lt;/TableIndex&gt;&lt;/ShapeTextInfo&gt;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D58C1DDF-AEB9-4ECC-860D-A28123AF2F9E}_42.png&quot;/&gt;&lt;left val=&quot;305&quot;/&gt;&lt;top val=&quot;245&quot;/&gt;&lt;width val=&quot;353&quot;/&gt;&lt;height val=&quot;67&quot;/&gt;&lt;hasText val=&quot;1&quot;/&gt;&lt;/Image&gt;&lt;/ThreeDShapeInfo&gt;"/>
  <p:tag name="PRESENTER_SHAPEINFO" val="&lt;ThreeDShapeInfo&gt;&lt;uuid val=&quot;{088F54B5-530C-41A5-9B4D-B9CBB91A2334}&quot;/&gt;&lt;isInvalidForFieldText val=&quot;0&quot;/&gt;&lt;Image&gt;&lt;filename val=&quot;C:\Users\bfoltz\Documents\My Adobe Presentations\SBE13ch08\data\asimages\{088F54B5-530C-41A5-9B4D-B9CBB91A2334}.png&quot;/&gt;&lt;left val=&quot;305&quot;/&gt;&lt;top val=&quot;245&quot;/&gt;&lt;width val=&quot;353&quot;/&gt;&lt;height val=&quot;67&quot;/&gt;&lt;hasText val=&quot;1&quot;/&gt;&lt;/Image&gt;&lt;/ThreeDShapeInfo&gt;"/>
  <p:tag name="PRESENTER_SHAPETEXTINFO" val="&lt;ShapeTextInfo&gt;&lt;TableIndex row=&quot;-1&quot; col=&quot;-1&quot;&gt;&lt;linesCount val=&quot;1&quot;/&gt;&lt;lineCharCount val=&quot;41&quot;/&gt;&lt;/TableIndex&gt;&lt;/ShapeTextInfo&gt;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98CD099A-387F-4067-BCE9-1EFAFCF143E8}_42.png&quot;/&gt;&lt;left val=&quot;369&quot;/&gt;&lt;top val=&quot;94&quot;/&gt;&lt;width val=&quot;228&quot;/&gt;&lt;height val=&quot;94&quot;/&gt;&lt;hasText val=&quot;1&quot;/&gt;&lt;/Image&gt;&lt;/ThreeDShapeInfo&gt;"/>
  <p:tag name="PRESENTER_SHAPEINFO" val="&lt;ThreeDShapeInfo&gt;&lt;uuid val=&quot;{CB5F7868-91A4-4CC7-AF83-A7B0DD9F842F}&quot;/&gt;&lt;isInvalidForFieldText val=&quot;0&quot;/&gt;&lt;Image&gt;&lt;filename val=&quot;C:\Users\bfoltz\Documents\My Adobe Presentations\SBE13ch08\data\asimages\{CB5F7868-91A4-4CC7-AF83-A7B0DD9F842F}.png&quot;/&gt;&lt;left val=&quot;369&quot;/&gt;&lt;top val=&quot;94&quot;/&gt;&lt;width val=&quot;228&quot;/&gt;&lt;height val=&quot;94&quot;/&gt;&lt;hasText val=&quot;1&quot;/&gt;&lt;/Image&gt;&lt;/ThreeDShapeInfo&gt;"/>
  <p:tag name="PRESENTER_SHAPETEXTINFO" val="&lt;ShapeTextInfo&gt;&lt;TableIndex row=&quot;-1&quot; col=&quot;-1&quot;&gt;&lt;linesCount val=&quot;1&quot;/&gt;&lt;lineCharCount val=&quot;34&quot;/&gt;&lt;/TableIndex&gt;&lt;/ShapeTextInfo&gt;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E6124BB8-3574-43AE-A54C-81838D9AEF5A}_42.png&quot;/&gt;&lt;left val=&quot;55&quot;/&gt;&lt;top val=&quot;42&quot;/&gt;&lt;width val=&quot;827&quot;/&gt;&lt;height val=&quot;68&quot;/&gt;&lt;hasText val=&quot;1&quot;/&gt;&lt;/Image&gt;&lt;/ThreeDShapeInfo&gt;"/>
  <p:tag name="PRESENTER_SHAPETEXTINFO" val="&lt;ShapeTextInfo&gt;&lt;TableIndex row=&quot;-1&quot; col=&quot;-1&quot;&gt;&lt;linesCount val=&quot;1&quot;/&gt;&lt;lineCharCount val=&quot;44&quot;/&gt;&lt;/TableIndex&gt;&lt;/ShapeTextInfo&gt;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43.PNG&quot;/&gt;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9DCB9A5E-1693-475E-9887-252E9E8EA4AE}_43.png&quot;/&gt;&lt;left val=&quot;234&quot;/&gt;&lt;top val=&quot;247&quot;/&gt;&lt;width val=&quot;519&quot;/&gt;&lt;height val=&quot;51&quot;/&gt;&lt;hasText val=&quot;1&quot;/&gt;&lt;/Image&gt;&lt;/ThreeDShapeInfo&gt;"/>
  <p:tag name="PRESENTER_SHAPETEXTINFO" val="&lt;ShapeTextInfo&gt;&lt;TableIndex row=&quot;-1&quot; col=&quot;-1&quot;&gt;&lt;linesCount val=&quot;1&quot;/&gt;&lt;lineCharCount val=&quot;47&quot;/&gt;&lt;/TableIndex&gt;&lt;/ShapeTextInfo&gt;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3FDC86F5-9408-4B2B-BD4E-D566B5AE76A3}_43.png&quot;/&gt;&lt;left val=&quot;65&quot;/&gt;&lt;top val=&quot;125&quot;/&gt;&lt;width val=&quot;823&quot;/&gt;&lt;height val=&quot;59&quot;/&gt;&lt;hasText val=&quot;1&quot;/&gt;&lt;/Image&gt;&lt;/ThreeDShapeInfo&gt;"/>
  <p:tag name="PRESENTER_SHAPETEXTINFO" val="&lt;ShapeTextInfo&gt;&lt;TableIndex row=&quot;-1&quot; col=&quot;-1&quot;&gt;&lt;linesCount val=&quot;1&quot;/&gt;&lt;lineCharCount val=&quot;15&quot;/&gt;&lt;/TableIndex&gt;&lt;/ShapeTextInfo&gt;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AC16BDF5-6567-4C46-8627-B2943D2F0F44}_43.png&quot;/&gt;&lt;left val=&quot;190&quot;/&gt;&lt;top val=&quot;387&quot;/&gt;&lt;width val=&quot;610&quot;/&gt;&lt;height val=&quot;80&quot;/&gt;&lt;hasText val=&quot;1&quot;/&gt;&lt;/Image&gt;&lt;/ThreeDShapeInfo&gt;"/>
  <p:tag name="PRESENTER_SHAPEINFO" val="&lt;ThreeDShapeInfo&gt;&lt;uuid val=&quot;{CF04A4FA-A93A-4D59-9C2B-955940A2A900}&quot;/&gt;&lt;isInvalidForFieldText val=&quot;0&quot;/&gt;&lt;Image&gt;&lt;filename val=&quot;C:\Users\bfoltz\Documents\My Adobe Presentations\SBE13ch08\data\asimages\{CF04A4FA-A93A-4D59-9C2B-955940A2A900}.png&quot;/&gt;&lt;left val=&quot;190&quot;/&gt;&lt;top val=&quot;387&quot;/&gt;&lt;width val=&quot;610&quot;/&gt;&lt;height val=&quot;80&quot;/&gt;&lt;hasText val=&quot;1&quot;/&gt;&lt;/Image&gt;&lt;/ThreeDShapeInfo&gt;"/>
  <p:tag name="PRESENTER_SHAPETEXTINFO" val="&lt;ShapeTextInfo&gt;&lt;TableIndex row=&quot;-1&quot; col=&quot;-1&quot;&gt;&lt;linesCount val=&quot;2&quot;/&gt;&lt;lineCharCount val=&quot;62&quot;/&gt;&lt;lineCharCount val=&quot;56&quot;/&gt;&lt;/TableIndex&gt;&lt;/ShapeTextInfo&gt;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8A03C85A-BA13-49F0-9556-936700D094A1}_43.png&quot;/&gt;&lt;left val=&quot;384&quot;/&gt;&lt;top val=&quot;140&quot;/&gt;&lt;width val=&quot;190&quot;/&gt;&lt;height val=&quot;96&quot;/&gt;&lt;hasText val=&quot;1&quot;/&gt;&lt;/Image&gt;&lt;/ThreeDShapeInfo&gt;"/>
  <p:tag name="PRESENTER_SHAPEINFO" val="&lt;ThreeDShapeInfo&gt;&lt;uuid val=&quot;{57F67B1C-1C69-43B5-8D43-AEB47FE97497}&quot;/&gt;&lt;isInvalidForFieldText val=&quot;0&quot;/&gt;&lt;Image&gt;&lt;filename val=&quot;C:\Users\bfoltz\Documents\My Adobe Presentations\SBE13ch08\data\asimages\{57F67B1C-1C69-43B5-8D43-AEB47FE97497}.png&quot;/&gt;&lt;left val=&quot;384&quot;/&gt;&lt;top val=&quot;140&quot;/&gt;&lt;width val=&quot;190&quot;/&gt;&lt;height val=&quot;96&quot;/&gt;&lt;hasText val=&quot;1&quot;/&gt;&lt;/Image&gt;&lt;/ThreeDShapeInfo&gt;"/>
  <p:tag name="PRESENTER_SHAPETEXTINFO" val="&lt;ShapeTextInfo&gt;&lt;TableIndex row=&quot;-1&quot; col=&quot;-1&quot;&gt;&lt;linesCount val=&quot;2&quot;/&gt;&lt;lineCharCount val=&quot;1&quot;/&gt;&lt;lineCharCount val=&quot;33&quot;/&gt;&lt;/TableIndex&gt;&lt;/ShapeTextInfo&gt;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4B7CD3F5-ED84-4550-9C29-64D748AFA8C8}_43.png&quot;/&gt;&lt;left val=&quot;56&quot;/&gt;&lt;top val=&quot;41&quot;/&gt;&lt;width val=&quot;827&quot;/&gt;&lt;height val=&quot;106&quot;/&gt;&lt;hasText val=&quot;1&quot;/&gt;&lt;/Image&gt;&lt;/ThreeDShapeInfo&gt;"/>
  <p:tag name="PRESENTER_SHAPETEXTINFO" val="&lt;ShapeTextInfo&gt;&lt;TableIndex row=&quot;-1&quot; col=&quot;-1&quot;&gt;&lt;linesCount val=&quot;2&quot;/&gt;&lt;lineCharCount val=&quot;40&quot;/&gt;&lt;lineCharCount val=&quot;23&quot;/&gt;&lt;/TableIndex&gt;&lt;/ShapeTextInfo&gt;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8A815EE6-048D-4284-9031-FAD85A4D28E0}_43.png&quot;/&gt;&lt;left val=&quot;363&quot;/&gt;&lt;top val=&quot;299&quot;/&gt;&lt;width val=&quot;243&quot;/&gt;&lt;height val=&quot;78&quot;/&gt;&lt;hasText val=&quot;1&quot;/&gt;&lt;/Image&gt;&lt;/ThreeDShapeInfo&gt;"/>
  <p:tag name="PRESENTER_SHAPEINFO" val="&lt;ThreeDShapeInfo&gt;&lt;uuid val=&quot;{F0D2CECF-369B-4165-8049-9ECEB74317C0}&quot;/&gt;&lt;isInvalidForFieldText val=&quot;0&quot;/&gt;&lt;Image&gt;&lt;filename val=&quot;C:\Users\bfoltz\Documents\My Adobe Presentations\SBE13ch08\data\asimages\{F0D2CECF-369B-4165-8049-9ECEB74317C0}.png&quot;/&gt;&lt;left val=&quot;363&quot;/&gt;&lt;top val=&quot;299&quot;/&gt;&lt;width val=&quot;243&quot;/&gt;&lt;height val=&quot;78&quot;/&gt;&lt;hasText val=&quot;1&quot;/&gt;&lt;/Image&gt;&lt;/ThreeDShapeInfo&gt;"/>
  <p:tag name="PRESENTER_SHAPETEXTINFO" val="&lt;ShapeTextInfo&gt;&lt;TableIndex row=&quot;-1&quot; col=&quot;-1&quot;&gt;&lt;linesCount val=&quot;1&quot;/&gt;&lt;lineCharCount val=&quot;39&quot;/&gt;&lt;/TableIndex&gt;&lt;/ShapeTextInfo&gt;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44.PNG&quot;/&gt;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ABE0B187-EF3D-4DCB-8E6C-6A8239BEFB5E}_44.png&quot;/&gt;&lt;left val=&quot;229&quot;/&gt;&lt;top val=&quot;233&quot;/&gt;&lt;width val=&quot;545&quot;/&gt;&lt;height val=&quot;252&quot;/&gt;&lt;hasText val=&quot;1&quot;/&gt;&lt;/Image&gt;&lt;/ThreeDShapeInfo&gt;"/>
  <p:tag name="PRESENTER_SHAPETEXTINFO" val="&lt;ShapeTextInfo&gt;&lt;TableIndex row=&quot;-1&quot; col=&quot;-1&quot;&gt;&lt;linesCount val=&quot;7&quot;/&gt;&lt;lineCharCount val=&quot;40&quot;/&gt;&lt;lineCharCount val=&quot;48&quot;/&gt;&lt;lineCharCount val=&quot;40&quot;/&gt;&lt;lineCharCount val=&quot;49&quot;/&gt;&lt;lineCharCount val=&quot;42&quot;/&gt;&lt;lineCharCount val=&quot;53&quot;/&gt;&lt;lineCharCount val=&quot;41&quot;/&gt;&lt;/TableIndex&gt;&lt;/ShapeTextInfo&gt;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26B85D15-ED29-453B-99EE-F43455CCA661}_44.png&quot;/&gt;&lt;left val=&quot;65&quot;/&gt;&lt;top val=&quot;124&quot;/&gt;&lt;width val=&quot;823&quot;/&gt;&lt;height val=&quot;59&quot;/&gt;&lt;hasText val=&quot;1&quot;/&gt;&lt;/Image&gt;&lt;/ThreeDShapeInfo&gt;"/>
  <p:tag name="PRESENTER_SHAPETEXTINFO" val="&lt;ShapeTextInfo&gt;&lt;TableIndex row=&quot;-1&quot; col=&quot;-1&quot;&gt;&lt;linesCount val=&quot;1&quot;/&gt;&lt;lineCharCount val=&quot;21&quot;/&gt;&lt;/TableIndex&gt;&lt;/ShapeTextInfo&gt;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677CF962-DA12-4859-90FB-D7D8314F0AA9}_44.png&quot;/&gt;&lt;left val=&quot;352&quot;/&gt;&lt;top val=&quot;155&quot;/&gt;&lt;width val=&quot;249&quot;/&gt;&lt;height val=&quot;78&quot;/&gt;&lt;hasText val=&quot;1&quot;/&gt;&lt;/Image&gt;&lt;/ThreeDShapeInfo&gt;"/>
  <p:tag name="PRESENTER_SHAPEINFO" val="&lt;ThreeDShapeInfo&gt;&lt;uuid val=&quot;{086B5CC4-524E-4696-A43C-4C644E7081B1}&quot;/&gt;&lt;isInvalidForFieldText val=&quot;0&quot;/&gt;&lt;Image&gt;&lt;filename val=&quot;C:\Users\bfoltz\Documents\My Adobe Presentations\SBE13ch08\data\asimages\{086B5CC4-524E-4696-A43C-4C644E7081B1}.png&quot;/&gt;&lt;left val=&quot;352&quot;/&gt;&lt;top val=&quot;155&quot;/&gt;&lt;width val=&quot;249&quot;/&gt;&lt;height val=&quot;78&quot;/&gt;&lt;hasText val=&quot;1&quot;/&gt;&lt;/Image&gt;&lt;/ThreeDShapeInfo&gt;"/>
  <p:tag name="PRESENTER_SHAPETEXTINFO" val="&lt;ShapeTextInfo&gt;&lt;TableIndex row=&quot;-1&quot; col=&quot;-1&quot;&gt;&lt;linesCount val=&quot;1&quot;/&gt;&lt;lineCharCount val=&quot;43&quot;/&gt;&lt;/TableIndex&gt;&lt;/ShapeTextInfo&gt;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738B46D7-1E86-4DB3-811A-F14C8A59A065}_44.png&quot;/&gt;&lt;left val=&quot;56&quot;/&gt;&lt;top val=&quot;41&quot;/&gt;&lt;width val=&quot;827&quot;/&gt;&lt;height val=&quot;106&quot;/&gt;&lt;hasText val=&quot;1&quot;/&gt;&lt;/Image&gt;&lt;/ThreeDShapeInfo&gt;"/>
  <p:tag name="PRESENTER_SHAPETEXTINFO" val="&lt;ShapeTextInfo&gt;&lt;TableIndex row=&quot;-1&quot; col=&quot;-1&quot;&gt;&lt;linesCount val=&quot;2&quot;/&gt;&lt;lineCharCount val=&quot;41&quot;/&gt;&lt;lineCharCount val=&quot;23&quot;/&gt;&lt;/TableIndex&gt;&lt;/ShapeTextInfo&gt;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45.PNG&quot;/&gt;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9B449F9E-D007-4231-AD14-EC1F96736A6C}_45.png&quot;/&gt;&lt;left val=&quot;105&quot;/&gt;&lt;top val=&quot;170&quot;/&gt;&lt;width val=&quot;764&quot;/&gt;&lt;height val=&quot;144&quot;/&gt;&lt;hasText val=&quot;1&quot;/&gt;&lt;/Image&gt;&lt;/ThreeDShapeInfo&gt;"/>
  <p:tag name="PRESENTER_SHAPETEXTINFO" val="&lt;ShapeTextInfo&gt;&lt;TableIndex row=&quot;-1&quot; col=&quot;-1&quot;&gt;&lt;linesCount val=&quot;4&quot;/&gt;&lt;lineCharCount val=&quot;73&quot;/&gt;&lt;lineCharCount val=&quot;47&quot;/&gt;&lt;lineCharCount val=&quot;70&quot;/&gt;&lt;lineCharCount val=&quot;72&quot;/&gt;&lt;/TableIndex&gt;&lt;/ShapeTextInfo&gt;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9ABA4505-70A1-46B0-ACC1-1FFFC54D8926}&quot;/&gt;&lt;isInvalidForFieldText val=&quot;0&quot;/&gt;&lt;Image&gt;&lt;filename val=&quot;C:\Users\bfoltz\Documents\My Adobe Presentations\SBE13ch08\data\asimages\{9ABA4505-70A1-46B0-ACC1-1FFFC54D8926}_6.png&quot;/&gt;&lt;left val=&quot;289&quot;/&gt;&lt;top val=&quot;170&quot;/&gt;&lt;width val=&quot;359&quot;/&gt;&lt;height val=&quot;239&quot;/&gt;&lt;hasText val=&quot;1&quot;/&gt;&lt;/Image&gt;&lt;/ThreeDShapeInfo&gt;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11F2AD8F-7613-4BFA-88C7-CA0FE2E9AB3A}_45.png&quot;/&gt;&lt;left val=&quot;56&quot;/&gt;&lt;top val=&quot;41&quot;/&gt;&lt;width val=&quot;827&quot;/&gt;&lt;height val=&quot;106&quot;/&gt;&lt;hasText val=&quot;1&quot;/&gt;&lt;/Image&gt;&lt;/ThreeDShapeInfo&gt;"/>
  <p:tag name="PRESENTER_SHAPETEXTINFO" val="&lt;ShapeTextInfo&gt;&lt;TableIndex row=&quot;-1&quot; col=&quot;-1&quot;&gt;&lt;linesCount val=&quot;2&quot;/&gt;&lt;lineCharCount val=&quot;40&quot;/&gt;&lt;lineCharCount val=&quot;23&quot;/&gt;&lt;/TableIndex&gt;&lt;/ShapeTextInfo&gt;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91AB8C31-3F80-48F3-9094-427B3052972A}_46.png&quot;/&gt;&lt;left val=&quot;185&quot;/&gt;&lt;top val=&quot;235&quot;/&gt;&lt;width val=&quot;602&quot;/&gt;&lt;height val=&quot;51&quot;/&gt;&lt;hasText val=&quot;1&quot;/&gt;&lt;/Image&gt;&lt;/ThreeDShapeInfo&gt;"/>
  <p:tag name="PRESENTER_SHAPETEXTINFO" val="&lt;ShapeTextInfo&gt;&lt;TableIndex row=&quot;-1&quot; col=&quot;-1&quot;&gt;&lt;linesCount val=&quot;1&quot;/&gt;&lt;lineCharCount val=&quot;57&quot;/&gt;&lt;/TableIndex&gt;&lt;/ShapeTextInfo&gt;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F103308B-6455-433A-81CC-B7BD952F88B4}_46.png&quot;/&gt;&lt;left val=&quot;234&quot;/&gt;&lt;top val=&quot;366&quot;/&gt;&lt;width val=&quot;510&quot;/&gt;&lt;height val=&quot;91&quot;/&gt;&lt;hasText val=&quot;1&quot;/&gt;&lt;/Image&gt;&lt;/ThreeDShapeInfo&gt;"/>
  <p:tag name="PRESENTER_SHAPEINFO" val="&lt;ThreeDShapeInfo&gt;&lt;uuid val=&quot;{B42F25E4-25BE-4BC6-BD17-0866501CAA0A}&quot;/&gt;&lt;isInvalidForFieldText val=&quot;1&quot;/&gt;&lt;Image&gt;&lt;filename val=&quot;C:\Users\bfoltz\Documents\My Adobe Presentations\SBE13ch08\data\asimages\{B42F25E4-25BE-4BC6-BD17-0866501CAA0A}_46_S.png&quot;/&gt;&lt;left val=&quot;241&quot;/&gt;&lt;top val=&quot;366&quot;/&gt;&lt;width val=&quot;503&quot;/&gt;&lt;height val=&quot;91&quot;/&gt;&lt;hasText val=&quot;0&quot;/&gt;&lt;/Image&gt;&lt;/ThreeDShapeInfo&gt;"/>
  <p:tag name="PRESENTER_SHAPETEXTINFO" val="&lt;ShapeTextInfo&gt;&lt;TableIndex row=&quot;-1&quot; col=&quot;-1&quot;&gt;&lt;linesCount val=&quot;2&quot;/&gt;&lt;lineCharCount val=&quot;43&quot;/&gt;&lt;lineCharCount val=&quot;45&quot;/&gt;&lt;/TableIndex&gt;&lt;/ShapeTextInfo&gt;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E3E6C37B-E4A1-47EA-80A0-3ED66D9A5826}_46.png&quot;/&gt;&lt;left val=&quot;188&quot;/&gt;&lt;top val=&quot;279&quot;/&gt;&lt;width val=&quot;579&quot;/&gt;&lt;height val=&quot;86&quot;/&gt;&lt;hasText val=&quot;1&quot;/&gt;&lt;/Image&gt;&lt;/ThreeDShapeInfo&gt;"/>
  <p:tag name="PRESENTER_SHAPETEXTINFO" val="&lt;ShapeTextInfo&gt;&lt;TableIndex row=&quot;-1&quot; col=&quot;-1&quot;&gt;&lt;linesCount val=&quot;1&quot;/&gt;&lt;lineCharCount val=&quot;86&quot;/&gt;&lt;/TableIndex&gt;&lt;/ShapeTextInfo&gt;"/>
  <p:tag name="PRESENTER_SHAPEINFO" val="&lt;ThreeDShapeInfo&gt;&lt;uuid val=&quot;{CE2CF15A-81BA-497D-988E-A52A9BE2A0A0}&quot;/&gt;&lt;isInvalidForFieldText val=&quot;0&quot;/&gt;&lt;Image&gt;&lt;filename val=&quot;C:\Users\bfoltz\Documents\My Adobe Presentations\SBE13ch08\data\asimages\{CE2CF15A-81BA-497D-988E-A52A9BE2A0A0}.png&quot;/&gt;&lt;left val=&quot;188&quot;/&gt;&lt;top val=&quot;279&quot;/&gt;&lt;width val=&quot;579&quot;/&gt;&lt;height val=&quot;86&quot;/&gt;&lt;hasText val=&quot;1&quot;/&gt;&lt;/Image&gt;&lt;/ThreeDShapeInfo&gt;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A1209E92-C9CD-4E1F-8CD6-6F53EA53AB1B}_40.png&quot;/&gt;&lt;left val=&quot;65&quot;/&gt;&lt;top val=&quot;85&quot;/&gt;&lt;width val=&quot;652&quot;/&gt;&lt;height val=&quot;60&quot;/&gt;&lt;hasText val=&quot;1&quot;/&gt;&lt;/Image&gt;&lt;/ThreeDShapeInfo&gt;"/>
  <p:tag name="PRESENTER_SHAPETEXTINFO" val="&lt;ShapeTextInfo&gt;&lt;TableIndex row=&quot;-1&quot; col=&quot;-1&quot;&gt;&lt;linesCount val=&quot;1&quot;/&gt;&lt;lineCharCount val=&quot;33&quot;/&gt;&lt;/TableIndex&gt;&lt;/ShapeTextInfo&gt;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47.PNG&quot;/&gt;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A3D7E669-DFFD-45FE-892A-4E9CCAB1E302}_47.png&quot;/&gt;&lt;left val=&quot;63&quot;/&gt;&lt;top val=&quot;140&quot;/&gt;&lt;width val=&quot;761&quot;/&gt;&lt;height val=&quot;133&quot;/&gt;&lt;hasText val=&quot;1&quot;/&gt;&lt;/Image&gt;&lt;/ThreeDShapeInfo&gt;"/>
  <p:tag name="PRESENTER_SHAPETEXTINFO" val="&lt;ShapeTextInfo&gt;&lt;TableIndex row=&quot;-1&quot; col=&quot;-1&quot;&gt;&lt;linesCount val=&quot;4&quot;/&gt;&lt;lineCharCount val=&quot;75&quot;/&gt;&lt;lineCharCount val=&quot;65&quot;/&gt;&lt;lineCharCount val=&quot;70&quot;/&gt;&lt;lineCharCount val=&quot;47&quot;/&gt;&lt;/TableIndex&gt;&lt;/ShapeTextInfo&gt;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9E6BDCBE-2D54-43CA-9474-08B7BAABB40E}_47.png&quot;/&gt;&lt;left val=&quot;56&quot;/&gt;&lt;top val=&quot;41&quot;/&gt;&lt;width val=&quot;827&quot;/&gt;&lt;height val=&quot;106&quot;/&gt;&lt;hasText val=&quot;1&quot;/&gt;&lt;/Image&gt;&lt;/ThreeDShapeInfo&gt;"/>
  <p:tag name="PRESENTER_SHAPETEXTINFO" val="&lt;ShapeTextInfo&gt;&lt;TableIndex row=&quot;-1&quot; col=&quot;-1&quot;&gt;&lt;linesCount val=&quot;2&quot;/&gt;&lt;lineCharCount val=&quot;40&quot;/&gt;&lt;lineCharCount val=&quot;23&quot;/&gt;&lt;/TableIndex&gt;&lt;/ShapeTextInfo&gt;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0E340A7F-C5CB-433A-A4E2-1C065D9BAB7D}&quot;/&gt;&lt;isInvalidForFieldText val=&quot;0&quot;/&gt;&lt;Image&gt;&lt;filename val=&quot;C:\Users\bfoltz\Documents\My Adobe Presentations\SBE13ch08\data\asimages\{0E340A7F-C5CB-433A-A4E2-1C065D9BAB7D}_6.png&quot;/&gt;&lt;left val=&quot;470&quot;/&gt;&lt;top val=&quot;445&quot;/&gt;&lt;width val=&quot;3&quot;/&gt;&lt;height val=&quot;17&quot;/&gt;&lt;hasText val=&quot;1&quot;/&gt;&lt;/Image&gt;&lt;/ThreeDShapeInfo&gt;"/>
  <p:tag name="PRESENTER_SHAPETEXTINFO" val="&lt;ShapeTextInfo&gt;&lt;TableIndex row=&quot;-1&quot; col=&quot;-1&quot;&gt;&lt;linesCount val=&quot;0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C4F609F7-7BBE-4E1E-AEA4-BD5EDE3545F5}_2.png&quot;/&gt;&lt;left val=&quot;68&quot;/&gt;&lt;top val=&quot;149&quot;/&gt;&lt;width val=&quot;615&quot;/&gt;&lt;height val=&quot;52&quot;/&gt;&lt;hasText val=&quot;1&quot;/&gt;&lt;/Image&gt;&lt;/ThreeDShapeInfo&gt;"/>
  <p:tag name="PRESENTER_SHAPETEXTINFO" val="&lt;ShapeTextInfo&gt;&lt;TableIndex row=&quot;-1&quot; col=&quot;-1&quot;&gt;&lt;linesCount val=&quot;1&quot;/&gt;&lt;lineCharCount val=&quot;28&quot;/&gt;&lt;/TableIndex&gt;&lt;/ShapeTextInfo&gt;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C11B0377-023D-47D4-AD62-263A74C59344}_6.png&quot;/&gt;&lt;left val=&quot;695&quot;/&gt;&lt;top val=&quot;391&quot;/&gt;&lt;width val=&quot;42&quot;/&gt;&lt;height val=&quot;37&quot;/&gt;&lt;hasText val=&quot;1&quot;/&gt;&lt;/Image&gt;&lt;/ThreeDShapeInfo&gt;"/>
  <p:tag name="PRESENTER_SHAPEINFO" val="&lt;ThreeDShapeInfo&gt;&lt;uuid val=&quot;{701671A7-F4C9-4D85-B701-468D28269CAD}&quot;/&gt;&lt;isInvalidForFieldText val=&quot;0&quot;/&gt;&lt;Image&gt;&lt;filename val=&quot;C:\Users\bfoltz\Documents\My Adobe Presentations\SBE13ch08\data\asimages\{701671A7-F4C9-4D85-B701-468D28269CAD}.png&quot;/&gt;&lt;left val=&quot;695&quot;/&gt;&lt;top val=&quot;391&quot;/&gt;&lt;width val=&quot;42&quot;/&gt;&lt;height val=&quot;37&quot;/&gt;&lt;hasText val=&quot;1&quot;/&gt;&lt;/Image&gt;&lt;/ThreeDShapeInfo&gt;"/>
  <p:tag name="PRESENTER_SHAPETEXTINFO" val="&lt;ShapeTextInfo&gt;&lt;TableIndex row=&quot;-1&quot; col=&quot;-1&quot;&gt;&lt;linesCount val=&quot;1&quot;/&gt;&lt;lineCharCount val=&quot;4&quot;/&gt;&lt;/TableIndex&gt;&lt;/ShapeTextInfo&gt;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AF841987-75EB-4A95-8659-AB917ED59C0D}_6.png&quot;/&gt;&lt;left val=&quot;326&quot;/&gt;&lt;top val=&quot;425&quot;/&gt;&lt;width val=&quot;214&quot;/&gt;&lt;height val=&quot;68&quot;/&gt;&lt;hasText val=&quot;1&quot;/&gt;&lt;/Image&gt;&lt;/ThreeDShapeInfo&gt;"/>
  <p:tag name="PRESENTER_SHAPEINFO" val="&lt;ThreeDShapeInfo&gt;&lt;uuid val=&quot;{C0880373-F2D3-4F2A-B4E4-1E8E7E168182}&quot;/&gt;&lt;isInvalidForFieldText val=&quot;0&quot;/&gt;&lt;Image&gt;&lt;filename val=&quot;C:\Users\bfoltz\Documents\My Adobe Presentations\SBE13ch08\data\asimages\{C0880373-F2D3-4F2A-B4E4-1E8E7E168182}.png&quot;/&gt;&lt;left val=&quot;326&quot;/&gt;&lt;top val=&quot;425&quot;/&gt;&lt;width val=&quot;214&quot;/&gt;&lt;height val=&quot;68&quot;/&gt;&lt;hasText val=&quot;1&quot;/&gt;&lt;/Image&gt;&lt;/ThreeDShapeInfo&gt;"/>
  <p:tag name="PRESENTER_SHAPETEXTINFO" val="&lt;ShapeTextInfo&gt;&lt;TableIndex row=&quot;-1&quot; col=&quot;-1&quot;&gt;&lt;linesCount val=&quot;1&quot;/&gt;&lt;lineCharCount val=&quot;24&quot;/&gt;&lt;/TableIndex&gt;&lt;/ShapeTextInfo&gt;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C97683DF-B106-46BA-AA0E-D71460325D6D}_6.png&quot;/&gt;&lt;left val=&quot;449&quot;/&gt;&lt;top val=&quot;425&quot;/&gt;&lt;width val=&quot;214&quot;/&gt;&lt;height val=&quot;68&quot;/&gt;&lt;hasText val=&quot;1&quot;/&gt;&lt;/Image&gt;&lt;/ThreeDShapeInfo&gt;"/>
  <p:tag name="PRESENTER_SHAPEINFO" val="&lt;ThreeDShapeInfo&gt;&lt;uuid val=&quot;{0522F374-D2EE-4EF0-A199-BF2EF66F2448}&quot;/&gt;&lt;isInvalidForFieldText val=&quot;0&quot;/&gt;&lt;Image&gt;&lt;filename val=&quot;C:\Users\bfoltz\Documents\My Adobe Presentations\SBE13ch08\data\asimages\{0522F374-D2EE-4EF0-A199-BF2EF66F2448}.png&quot;/&gt;&lt;left val=&quot;449&quot;/&gt;&lt;top val=&quot;425&quot;/&gt;&lt;width val=&quot;214&quot;/&gt;&lt;height val=&quot;68&quot;/&gt;&lt;hasText val=&quot;1&quot;/&gt;&lt;/Image&gt;&lt;/ThreeDShapeInfo&gt;"/>
  <p:tag name="PRESENTER_SHAPETEXTINFO" val="&lt;ShapeTextInfo&gt;&lt;TableIndex row=&quot;-1&quot; col=&quot;-1&quot;&gt;&lt;linesCount val=&quot;1&quot;/&gt;&lt;lineCharCount val=&quot;24&quot;/&gt;&lt;/TableIndex&gt;&lt;/ShapeTextInfo&gt;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9801D793-4F97-4B6F-878F-9D4B2DE03973}_6.png&quot;/&gt;&lt;left val=&quot;55&quot;/&gt;&lt;top val=&quot;40&quot;/&gt;&lt;width val=&quot;827&quot;/&gt;&lt;height val=&quot;69&quot;/&gt;&lt;hasText val=&quot;1&quot;/&gt;&lt;/Image&gt;&lt;/ThreeDShapeInfo&gt;"/>
  <p:tag name="PRESENTER_SHAPETEXTINFO" val="&lt;ShapeTextInfo&gt;&lt;TableIndex row=&quot;-1&quot; col=&quot;-1&quot;&gt;&lt;linesCount val=&quot;1&quot;/&gt;&lt;lineCharCount val=&quot;49&quot;/&gt;&lt;/TableIndex&gt;&lt;/ShapeTextInfo&gt;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D627E4AE-AAA4-4ECB-AF6F-8450F71B9697}_2.png&quot;/&gt;&lt;left val=&quot;68&quot;/&gt;&lt;top val=&quot;186&quot;/&gt;&lt;width val=&quot;571&quot;/&gt;&lt;height val=&quot;51&quot;/&gt;&lt;hasText val=&quot;1&quot;/&gt;&lt;/Image&gt;&lt;/ThreeDShapeInfo&gt;"/>
  <p:tag name="PRESENTER_SHAPETEXTINFO" val="&lt;ShapeTextInfo&gt;&lt;TableIndex row=&quot;-1&quot; col=&quot;-1&quot;&gt;&lt;linesCount val=&quot;1&quot;/&gt;&lt;lineCharCount val=&quot;27&quot;/&gt;&lt;/TableIndex&gt;&lt;/ShapeTextInfo&gt;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8.PNG&quot;/&gt;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10E9398D-0CDE-4581-89FC-A108BBE90464}_8.png&quot;/&gt;&lt;left val=&quot;68&quot;/&gt;&lt;top val=&quot;87&quot;/&gt;&lt;width val=&quot;835&quot;/&gt;&lt;height val=&quot;57&quot;/&gt;&lt;hasText val=&quot;1&quot;/&gt;&lt;/Image&gt;&lt;/ThreeDShapeInfo&gt;"/>
  <p:tag name="PRESENTER_SHAPETEXTINFO" val="&lt;ShapeTextInfo&gt;&lt;TableIndex row=&quot;-1&quot; col=&quot;-1&quot;&gt;&lt;linesCount val=&quot;1&quot;/&gt;&lt;lineCharCount val=&quot;22&quot;/&gt;&lt;/TableIndex&gt;&lt;/ShapeTextInfo&gt;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D31E79D4-55C3-4F0E-BB95-F2E4F0979E41}_8.png&quot;/&gt;&lt;left val=&quot;260&quot;/&gt;&lt;top val=&quot;216&quot;/&gt;&lt;width val=&quot;589&quot;/&gt;&lt;height val=&quot;241&quot;/&gt;&lt;hasText val=&quot;1&quot;/&gt;&lt;/Image&gt;&lt;/ThreeDShapeInfo&gt;"/>
  <p:tag name="PRESENTER_SHAPEINFO" val="&lt;ThreeDShapeInfo&gt;&lt;uuid val=&quot;{F260B61F-BD39-404D-91F1-AF024C109DBB}&quot;/&gt;&lt;isInvalidForFieldText val=&quot;0&quot;/&gt;&lt;Image&gt;&lt;filename val=&quot;C:\Users\bfoltz\Documents\My Adobe Presentations\SBE13ch08\data\asimages\{F260B61F-BD39-404D-91F1-AF024C109DBB}.png&quot;/&gt;&lt;left val=&quot;260&quot;/&gt;&lt;top val=&quot;216&quot;/&gt;&lt;width val=&quot;589&quot;/&gt;&lt;height val=&quot;241&quot;/&gt;&lt;hasText val=&quot;1&quot;/&gt;&lt;/Image&gt;&lt;/ThreeDShapeInfo&gt;"/>
  <p:tag name="PRESENTER_SHAPETEXTINFO" val="&lt;ShapeTextInfo&gt;&lt;TableIndex row=&quot;-1&quot; col=&quot;-1&quot;&gt;&lt;linesCount val=&quot;7&quot;/&gt;&lt;lineCharCount val=&quot;38&quot;/&gt;&lt;lineCharCount val=&quot;39&quot;/&gt;&lt;lineCharCount val=&quot;48&quot;/&gt;&lt;lineCharCount val=&quot;52&quot;/&gt;&lt;lineCharCount val=&quot;35&quot;/&gt;&lt;lineCharCount val=&quot;48&quot;/&gt;&lt;lineCharCount val=&quot;29&quot;/&gt;&lt;/TableIndex&gt;&lt;/ShapeTextInfo&gt;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9450FFBB-1A67-45A0-9971-68138E0381A2}_8.png&quot;/&gt;&lt;left val=&quot;417&quot;/&gt;&lt;top val=&quot;144&quot;/&gt;&lt;width val=&quot;143&quot;/&gt;&lt;height val=&quot;63&quot;/&gt;&lt;hasText val=&quot;1&quot;/&gt;&lt;/Image&gt;&lt;/ThreeDShapeInfo&gt;"/>
  <p:tag name="PRESENTER_SHAPEINFO" val="&lt;ThreeDShapeInfo&gt;&lt;uuid val=&quot;{DA04FF19-FD85-4901-9FB8-A613BE950C5C}&quot;/&gt;&lt;isInvalidForFieldText val=&quot;0&quot;/&gt;&lt;Image&gt;&lt;filename val=&quot;C:\Users\bfoltz\Documents\My Adobe Presentations\SBE13ch08\data\asimages\{DA04FF19-FD85-4901-9FB8-A613BE950C5C}.png&quot;/&gt;&lt;left val=&quot;417&quot;/&gt;&lt;top val=&quot;144&quot;/&gt;&lt;width val=&quot;143&quot;/&gt;&lt;height val=&quot;63&quot;/&gt;&lt;hasText val=&quot;1&quot;/&gt;&lt;/Image&gt;&lt;/ThreeDShapeInfo&gt;"/>
  <p:tag name="PRESENTER_SHAPETEXTINFO" val="&lt;ShapeTextInfo&gt;&lt;TableIndex row=&quot;-1&quot; col=&quot;-1&quot;&gt;&lt;linesCount val=&quot;1&quot;/&gt;&lt;lineCharCount val=&quot;25&quot;/&gt;&lt;/TableIndex&gt;&lt;/ShapeTextInfo&gt;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D2859C09-DF35-4908-82B8-8E5B016274A3}_8.png&quot;/&gt;&lt;left val=&quot;55&quot;/&gt;&lt;top val=&quot;40&quot;/&gt;&lt;width val=&quot;827&quot;/&gt;&lt;height val=&quot;69&quot;/&gt;&lt;hasText val=&quot;1&quot;/&gt;&lt;/Image&gt;&lt;/ThreeDShapeInfo&gt;"/>
  <p:tag name="PRESENTER_SHAPETEXTINFO" val="&lt;ShapeTextInfo&gt;&lt;TableIndex row=&quot;-1&quot; col=&quot;-1&quot;&gt;&lt;linesCount val=&quot;1&quot;/&gt;&lt;lineCharCount val=&quot;49&quot;/&gt;&lt;/TableIndex&gt;&lt;/ShapeTextInfo&gt;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9.PNG&quot;/&gt;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81386FB7-95F6-4C7D-BF42-61B8F9B0C1AC}_9.png&quot;/&gt;&lt;left val=&quot;68&quot;/&gt;&lt;top val=&quot;89&quot;/&gt;&lt;width val=&quot;707&quot;/&gt;&lt;height val=&quot;52&quot;/&gt;&lt;hasText val=&quot;1&quot;/&gt;&lt;/Image&gt;&lt;/ThreeDShapeInfo&gt;"/>
  <p:tag name="PRESENTER_SHAPETEXTINFO" val="&lt;ShapeTextInfo&gt;&lt;TableIndex row=&quot;-1&quot; col=&quot;-1&quot;&gt;&lt;linesCount val=&quot;1&quot;/&gt;&lt;lineCharCount val=&quot;59&quot;/&gt;&lt;/TableIndex&gt;&lt;/ShapeTextInfo&gt;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1E8410F9-0933-4E5D-8F3D-8DE4F864F60E}_9.png&quot;/&gt;&lt;left val=&quot;55&quot;/&gt;&lt;top val=&quot;40&quot;/&gt;&lt;width val=&quot;827&quot;/&gt;&lt;height val=&quot;69&quot;/&gt;&lt;hasText val=&quot;1&quot;/&gt;&lt;/Image&gt;&lt;/ThreeDShapeInfo&gt;"/>
  <p:tag name="PRESENTER_SHAPETEXTINFO" val="&lt;ShapeTextInfo&gt;&lt;TableIndex row=&quot;-1&quot; col=&quot;-1&quot;&gt;&lt;linesCount val=&quot;1&quot;/&gt;&lt;lineCharCount val=&quot;49&quot;/&gt;&lt;/TableIndex&gt;&lt;/ShapeTextInfo&gt;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10.PNG&quot;/&gt;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67144EBB-5417-466C-A15C-985A8144ED54}_10.png&quot;/&gt;&lt;left val=&quot;55&quot;/&gt;&lt;top val=&quot;41&quot;/&gt;&lt;width val=&quot;827&quot;/&gt;&lt;height val=&quot;68&quot;/&gt;&lt;hasText val=&quot;1&quot;/&gt;&lt;/Image&gt;&lt;/ThreeDShapeInfo&gt;"/>
  <p:tag name="PRESENTER_SHAPETEXTINFO" val="&lt;ShapeTextInfo&gt;&lt;TableIndex row=&quot;-1&quot; col=&quot;-1&quot;&gt;&lt;linesCount val=&quot;1&quot;/&gt;&lt;lineCharCount val=&quot;21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F2C9F0AE-8B56-44E2-917F-0331FFEAADE8}_2.png&quot;/&gt;&lt;left val=&quot;68&quot;/&gt;&lt;top val=&quot;222&quot;/&gt;&lt;width val=&quot;589&quot;/&gt;&lt;height val=&quot;51&quot;/&gt;&lt;hasText val=&quot;1&quot;/&gt;&lt;/Image&gt;&lt;/ThreeDShapeInfo&gt;"/>
  <p:tag name="PRESENTER_SHAPETEXTINFO" val="&lt;ShapeTextInfo&gt;&lt;TableIndex row=&quot;-1&quot; col=&quot;-1&quot;&gt;&lt;linesCount val=&quot;1&quot;/&gt;&lt;lineCharCount val=&quot;21&quot;/&gt;&lt;/TableIndex&gt;&lt;/ShapeTextInfo&gt;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D13FCE40-A3E3-48D2-B617-FC388BBCA282}_10.png&quot;/&gt;&lt;left val=&quot;68&quot;/&gt;&lt;top val=&quot;89&quot;/&gt;&lt;width val=&quot;793&quot;/&gt;&lt;height val=&quot;110&quot;/&gt;&lt;hasText val=&quot;1&quot;/&gt;&lt;/Image&gt;&lt;/ThreeDShapeInfo&gt;"/>
  <p:tag name="PRESENTER_SHAPEINFO" val="&lt;ThreeDShapeInfo&gt;&lt;uuid val=&quot;{AEB581CA-CF04-4E3D-A916-5BFFD4E6DC29}&quot;/&gt;&lt;isInvalidForFieldText val=&quot;0&quot;/&gt;&lt;Image&gt;&lt;filename val=&quot;C:\Users\bfoltz\Documents\My Adobe Presentations\SBE13ch08\data\asimages\{AEB581CA-CF04-4E3D-A916-5BFFD4E6DC29}.png&quot;/&gt;&lt;left val=&quot;68&quot;/&gt;&lt;top val=&quot;88&quot;/&gt;&lt;width val=&quot;793&quot;/&gt;&lt;height val=&quot;110&quot;/&gt;&lt;hasText val=&quot;1&quot;/&gt;&lt;/Image&gt;&lt;/ThreeDShapeInfo&gt;"/>
  <p:tag name="PRESENTER_SHAPETEXTINFO" val="&lt;ShapeTextInfo&gt;&lt;TableIndex row=&quot;-1&quot; col=&quot;-1&quot;&gt;&lt;linesCount val=&quot;4&quot;/&gt;&lt;lineCharCount val=&quot;2&quot;/&gt;&lt;lineCharCount val=&quot;87&quot;/&gt;&lt;lineCharCount val=&quot;78&quot;/&gt;&lt;lineCharCount val=&quot;57&quot;/&gt;&lt;/TableIndex&gt;&lt;/ShapeTextInfo&gt;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648F4F92-1817-4777-BB09-0AF4E4241135}_10.png&quot;/&gt;&lt;left val=&quot;68&quot;/&gt;&lt;top val=&quot;189&quot;/&gt;&lt;width val=&quot;793&quot;/&gt;&lt;height val=&quot;52&quot;/&gt;&lt;hasText val=&quot;1&quot;/&gt;&lt;/Image&gt;&lt;/ThreeDShapeInfo&gt;"/>
  <p:tag name="PRESENTER_SHAPEINFO" val="&lt;ThreeDShapeInfo&gt;&lt;uuid val=&quot;{6C9B8E62-30AD-403A-8BEF-A2A72B296F97}&quot;/&gt;&lt;isInvalidForFieldText val=&quot;1&quot;/&gt;&lt;Image&gt;&lt;filename val=&quot;C:\Users\bfoltz\Documents\My Adobe Presentations\SBE13ch08\data\asimages\{6C9B8E62-30AD-403A-8BEF-A2A72B296F97}_10_S.png&quot;/&gt;&lt;left val=&quot;74&quot;/&gt;&lt;top val=&quot;189&quot;/&gt;&lt;width val=&quot;787&quot;/&gt;&lt;height val=&quot;45&quot;/&gt;&lt;hasText val=&quot;0&quot;/&gt;&lt;/Image&gt;&lt;/ThreeDShapeInfo&gt;"/>
  <p:tag name="PRESENTER_SHAPETEXTINFO" val="&lt;ShapeTextInfo&gt;&lt;TableIndex row=&quot;-1&quot; col=&quot;-1&quot;&gt;&lt;linesCount val=&quot;1&quot;/&gt;&lt;lineCharCount val=&quot;75&quot;/&gt;&lt;/TableIndex&gt;&lt;/ShapeTextInfo&gt;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A9EC47CC-F7FC-4A0E-84AE-BAD18ABCED7D}_10.png&quot;/&gt;&lt;left val=&quot;68&quot;/&gt;&lt;top val=&quot;222&quot;/&gt;&lt;width val=&quot;793&quot;/&gt;&lt;height val=&quot;55&quot;/&gt;&lt;hasText val=&quot;1&quot;/&gt;&lt;/Image&gt;&lt;/ThreeDShapeInfo&gt;"/>
  <p:tag name="PRESENTER_SHAPEINFO" val="&lt;ThreeDShapeInfo&gt;&lt;uuid val=&quot;{395E780F-1EE0-4BC6-9E2E-16400C2E40CD}&quot;/&gt;&lt;isInvalidForFieldText val=&quot;1&quot;/&gt;&lt;Image&gt;&lt;filename val=&quot;C:\Users\bfoltz\Documents\My Adobe Presentations\SBE13ch08\data\asimages\{395E780F-1EE0-4BC6-9E2E-16400C2E40CD}_10_S.png&quot;/&gt;&lt;left val=&quot;74&quot;/&gt;&lt;top val=&quot;222&quot;/&gt;&lt;width val=&quot;787&quot;/&gt;&lt;height val=&quot;53&quot;/&gt;&lt;hasText val=&quot;0&quot;/&gt;&lt;/Image&gt;&lt;/ThreeDShapeInfo&gt;"/>
  <p:tag name="PRESENTER_SHAPETEXTINFO" val="&lt;ShapeTextInfo&gt;&lt;TableIndex row=&quot;-1&quot; col=&quot;-1&quot;&gt;&lt;linesCount val=&quot;1&quot;/&gt;&lt;lineCharCount val=&quot;59&quot;/&gt;&lt;/TableIndex&gt;&lt;/ShapeTextInfo&gt;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11.PNG&quot;/&gt;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765D0D68-0C1A-4C9C-B372-2B831A83D2FC}_11.png&quot;/&gt;&lt;left val=&quot;55&quot;/&gt;&lt;top val=&quot;40&quot;/&gt;&lt;width val=&quot;827&quot;/&gt;&lt;height val=&quot;69&quot;/&gt;&lt;hasText val=&quot;1&quot;/&gt;&lt;/Image&gt;&lt;/ThreeDShapeInfo&gt;"/>
  <p:tag name="PRESENTER_SHAPETEXTINFO" val="&lt;ShapeTextInfo&gt;&lt;TableIndex row=&quot;-1&quot; col=&quot;-1&quot;&gt;&lt;linesCount val=&quot;1&quot;/&gt;&lt;lineCharCount val=&quot;49&quot;/&gt;&lt;/TableIndex&gt;&lt;/ShapeTextInfo&gt;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4A95E6CF-B6DA-4C2C-95FE-FF74883769D1}_11.png&quot;/&gt;&lt;left val=&quot;64&quot;/&gt;&lt;top val=&quot;85&quot;/&gt;&lt;width val=&quot;642&quot;/&gt;&lt;height val=&quot;59&quot;/&gt;&lt;hasText val=&quot;1&quot;/&gt;&lt;/Image&gt;&lt;/ThreeDShapeInfo&gt;"/>
  <p:tag name="PRESENTER_SHAPETEXTINFO" val="&lt;ShapeTextInfo&gt;&lt;TableIndex row=&quot;-1&quot; col=&quot;-1&quot;&gt;&lt;linesCount val=&quot;1&quot;/&gt;&lt;lineCharCount val=&quot;25&quot;/&gt;&lt;/TableIndex&gt;&lt;/ShapeTextInfo&gt;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DB8023EC-4EA7-44D6-8166-3E7FA789D246}_11.png&quot;/&gt;&lt;left val=&quot;105&quot;/&gt;&lt;top val=&quot;126&quot;/&gt;&lt;width val=&quot;782&quot;/&gt;&lt;height val=&quot;120&quot;/&gt;&lt;hasText val=&quot;1&quot;/&gt;&lt;/Image&gt;&lt;/ThreeDShapeInfo&gt;"/>
  <p:tag name="PRESENTER_SHAPETEXTINFO" val="&lt;ShapeTextInfo&gt;&lt;TableIndex row=&quot;-1&quot; col=&quot;-1&quot;&gt;&lt;linesCount val=&quot;4&quot;/&gt;&lt;lineCharCount val=&quot;75&quot;/&gt;&lt;lineCharCount val=&quot;80&quot;/&gt;&lt;lineCharCount val=&quot;71&quot;/&gt;&lt;lineCharCount val=&quot;9&quot;/&gt;&lt;/TableIndex&gt;&lt;/ShapeTextInfo&gt;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05073F4F-51F9-4740-AD01-1323F5834F75}_11.png&quot;/&gt;&lt;left val=&quot;103&quot;/&gt;&lt;top val=&quot;227&quot;/&gt;&lt;width val=&quot;791&quot;/&gt;&lt;height val=&quot;120&quot;/&gt;&lt;hasText val=&quot;1&quot;/&gt;&lt;/Image&gt;&lt;/ThreeDShapeInfo&gt;"/>
  <p:tag name="PRESENTER_SHAPETEXTINFO" val="&lt;ShapeTextInfo&gt;&lt;TableIndex row=&quot;-1&quot; col=&quot;-1&quot;&gt;&lt;linesCount val=&quot;4&quot;/&gt;&lt;lineCharCount val=&quot;72&quot;/&gt;&lt;lineCharCount val=&quot;77&quot;/&gt;&lt;lineCharCount val=&quot;79&quot;/&gt;&lt;lineCharCount val=&quot;32&quot;/&gt;&lt;/TableIndex&gt;&lt;/ShapeTextInfo&gt;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12.PNG&quot;/&gt;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1880C54F-D03D-494D-B56B-44E7D23730BB}_12.png&quot;/&gt;&lt;left val=&quot;104&quot;/&gt;&lt;top val=&quot;132&quot;/&gt;&lt;width val=&quot;776&quot;/&gt;&lt;height val=&quot;81&quot;/&gt;&lt;hasText val=&quot;1&quot;/&gt;&lt;/Image&gt;&lt;/ThreeDShapeInfo&gt;"/>
  <p:tag name="PRESENTER_SHAPEINFO" val="&lt;ThreeDShapeInfo&gt;&lt;uuid val=&quot;{33C2F872-DE16-4D0F-806C-A452D07FC6BE}&quot;/&gt;&lt;isInvalidForFieldText val=&quot;0&quot;/&gt;&lt;Image&gt;&lt;filename val=&quot;C:\Users\bfoltz\Documents\My Adobe Presentations\SBE13ch08\data\asimages\{33C2F872-DE16-4D0F-806C-A452D07FC6BE}.png&quot;/&gt;&lt;left val=&quot;104&quot;/&gt;&lt;top val=&quot;132&quot;/&gt;&lt;width val=&quot;776&quot;/&gt;&lt;height val=&quot;81&quot;/&gt;&lt;hasText val=&quot;1&quot;/&gt;&lt;/Image&gt;&lt;/ThreeDShapeInfo&gt;"/>
  <p:tag name="PRESENTER_SHAPETEXTINFO" val="&lt;ShapeTextInfo&gt;&lt;TableIndex row=&quot;-1&quot; col=&quot;-1&quot;&gt;&lt;linesCount val=&quot;2&quot;/&gt;&lt;lineCharCount val=&quot;81&quot;/&gt;&lt;lineCharCount val=&quot;44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3.PNG&quot;/&gt;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0529996E-3C62-4C32-8CB7-AD661EEF9941}_12.png&quot;/&gt;&lt;left val=&quot;193&quot;/&gt;&lt;top val=&quot;302&quot;/&gt;&lt;width val=&quot;581&quot;/&gt;&lt;height val=&quot;54&quot;/&gt;&lt;hasText val=&quot;1&quot;/&gt;&lt;/Image&gt;&lt;/ThreeDShapeInfo&gt;"/>
  <p:tag name="PRESENTER_SHAPETEXTINFO" val="&lt;ShapeTextInfo&gt;&lt;TableIndex row=&quot;-1&quot; col=&quot;-1&quot;&gt;&lt;linesCount val=&quot;1&quot;/&gt;&lt;lineCharCount val=&quot;61&quot;/&gt;&lt;/TableIndex&gt;&lt;/ShapeTextInfo&gt;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61D54528-301E-41BC-AEAB-27DB02AEA28C}_12.png&quot;/&gt;&lt;left val=&quot;294&quot;/&gt;&lt;top val=&quot;215&quot;/&gt;&lt;width val=&quot;367&quot;/&gt;&lt;height val=&quot;73&quot;/&gt;&lt;hasText val=&quot;1&quot;/&gt;&lt;/Image&gt;&lt;/ThreeDShapeInfo&gt;"/>
  <p:tag name="PRESENTER_SHAPEINFO" val="&lt;ThreeDShapeInfo&gt;&lt;uuid val=&quot;{B06C3D8E-4AB8-4468-B8AC-ED63791FC290}&quot;/&gt;&lt;isInvalidForFieldText val=&quot;0&quot;/&gt;&lt;Image&gt;&lt;filename val=&quot;C:\Users\bfoltz\Documents\My Adobe Presentations\SBE13ch08\data\asimages\{B06C3D8E-4AB8-4468-B8AC-ED63791FC290}.png&quot;/&gt;&lt;left val=&quot;294&quot;/&gt;&lt;top val=&quot;215&quot;/&gt;&lt;width val=&quot;367&quot;/&gt;&lt;height val=&quot;73&quot;/&gt;&lt;hasText val=&quot;1&quot;/&gt;&lt;/Image&gt;&lt;/ThreeDShapeInfo&gt;"/>
  <p:tag name="PRESENTER_SHAPETEXTINFO" val="&lt;ShapeTextInfo&gt;&lt;TableIndex row=&quot;-1&quot; col=&quot;-1&quot;&gt;&lt;linesCount val=&quot;1&quot;/&gt;&lt;lineCharCount val=&quot;48&quot;/&gt;&lt;/TableIndex&gt;&lt;/ShapeTextInfo&gt;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2CAA7C02-1B2A-4D61-A6C2-A196332E3F93}_12.png&quot;/&gt;&lt;left val=&quot;55&quot;/&gt;&lt;top val=&quot;40&quot;/&gt;&lt;width val=&quot;827&quot;/&gt;&lt;height val=&quot;69&quot;/&gt;&lt;hasText val=&quot;1&quot;/&gt;&lt;/Image&gt;&lt;/ThreeDShapeInfo&gt;"/>
  <p:tag name="PRESENTER_SHAPETEXTINFO" val="&lt;ShapeTextInfo&gt;&lt;TableIndex row=&quot;-1&quot; col=&quot;-1&quot;&gt;&lt;linesCount val=&quot;1&quot;/&gt;&lt;lineCharCount val=&quot;49&quot;/&gt;&lt;/TableIndex&gt;&lt;/ShapeTextInfo&gt;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FF261E89-231E-47C7-874A-A0F62B476FF4}_12.png&quot;/&gt;&lt;left val=&quot;64&quot;/&gt;&lt;top val=&quot;85&quot;/&gt;&lt;width val=&quot;642&quot;/&gt;&lt;height val=&quot;59&quot;/&gt;&lt;hasText val=&quot;1&quot;/&gt;&lt;/Image&gt;&lt;/ThreeDShapeInfo&gt;"/>
  <p:tag name="PRESENTER_SHAPETEXTINFO" val="&lt;ShapeTextInfo&gt;&lt;TableIndex row=&quot;-1&quot; col=&quot;-1&quot;&gt;&lt;linesCount val=&quot;1&quot;/&gt;&lt;lineCharCount val=&quot;25&quot;/&gt;&lt;/TableIndex&gt;&lt;/ShapeTextInfo&gt;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808CD835-A4A2-400D-9453-41E51B5B053F}_13.png&quot;/&gt;&lt;left val=&quot;105&quot;/&gt;&lt;top val=&quot;128&quot;/&gt;&lt;width val=&quot;584&quot;/&gt;&lt;height val=&quot;52&quot;/&gt;&lt;hasText val=&quot;1&quot;/&gt;&lt;/Image&gt;&lt;/ThreeDShapeInfo&gt;"/>
  <p:tag name="PRESENTER_SHAPETEXTINFO" val="&lt;ShapeTextInfo&gt;&lt;TableIndex row=&quot;-1&quot; col=&quot;-1&quot;&gt;&lt;linesCount val=&quot;1&quot;/&gt;&lt;lineCharCount val=&quot;27&quot;/&gt;&lt;/TableIndex&gt;&lt;/ShapeTextInfo&gt;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FFF2AEE1-F0B2-48E7-9B29-D66372A5B825}_13.png&quot;/&gt;&lt;left val=&quot;104&quot;/&gt;&lt;top val=&quot;288&quot;/&gt;&lt;width val=&quot;762&quot;/&gt;&lt;height val=&quot;59&quot;/&gt;&lt;hasText val=&quot;1&quot;/&gt;&lt;/Image&gt;&lt;/ThreeDShapeInfo&gt;"/>
  <p:tag name="PRESENTER_SHAPETEXTINFO" val="&lt;ShapeTextInfo&gt;&lt;TableIndex row=&quot;-1&quot; col=&quot;-1&quot;&gt;&lt;linesCount val=&quot;1&quot;/&gt;&lt;lineCharCount val=&quot;68&quot;/&gt;&lt;/TableIndex&gt;&lt;/ShapeTextInfo&gt;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B7B0015E-1223-4CEB-A7EC-BD6CA1389E45}_13.png&quot;/&gt;&lt;left val=&quot;325&quot;/&gt;&lt;top val=&quot;174&quot;/&gt;&lt;width val=&quot;302&quot;/&gt;&lt;height val=&quot;114&quot;/&gt;&lt;hasText val=&quot;1&quot;/&gt;&lt;/Image&gt;&lt;/ThreeDShapeInfo&gt;"/>
  <p:tag name="PRESENTER_SHAPETEXTINFO" val="&lt;ShapeTextInfo&gt;&lt;TableIndex row=&quot;-1&quot; col=&quot;-1&quot;&gt;&lt;linesCount val=&quot;3&quot;/&gt;&lt;lineCharCount val=&quot;19&quot;/&gt;&lt;lineCharCount val=&quot;3&quot;/&gt;&lt;lineCharCount val=&quot;20&quot;/&gt;&lt;/TableIndex&gt;&lt;/ShapeTextInfo&gt;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14.PNG&quot;/&gt;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B2110892-82A7-4CBB-897B-7E8C63978FDA}_14.png&quot;/&gt;&lt;left val=&quot;129&quot;/&gt;&lt;top val=&quot;324&quot;/&gt;&lt;width val=&quot;690&quot;/&gt;&lt;height val=&quot;87&quot;/&gt;&lt;hasText val=&quot;1&quot;/&gt;&lt;/Image&gt;&lt;/ThreeDShapeInfo&gt;"/>
  <p:tag name="PRESENTER_SHAPETEXTINFO" val="&lt;ShapeTextInfo&gt;&lt;TableIndex row=&quot;-1&quot; col=&quot;-1&quot;&gt;&lt;linesCount val=&quot;2&quot;/&gt;&lt;lineCharCount val=&quot;68&quot;/&gt;&lt;lineCharCount val=&quot;61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1A0E9C4B-43B4-4AB9-90E4-CA71E5CFBAFB}_3.png&quot;/&gt;&lt;left val=&quot;67&quot;/&gt;&lt;top val=&quot;87&quot;/&gt;&lt;width val=&quot;793&quot;/&gt;&lt;height val=&quot;83&quot;/&gt;&lt;hasText val=&quot;1&quot;/&gt;&lt;/Image&gt;&lt;/ThreeDShapeInfo&gt;"/>
  <p:tag name="PRESENTER_SHAPEINFO" val="&lt;ThreeDShapeInfo&gt;&lt;uuid val=&quot;{BE2919EC-9EF0-4964-B047-620FBB9A7E17}&quot;/&gt;&lt;isInvalidForFieldText val=&quot;1&quot;/&gt;&lt;Image&gt;&lt;filename val=&quot;C:\Users\bfoltz\Documents\My Adobe Presentations\SBE13ch08\data\asimages\{BE2919EC-9EF0-4964-B047-620FBB9A7E17}_3_S.png&quot;/&gt;&lt;left val=&quot;73&quot;/&gt;&lt;top val=&quot;87&quot;/&gt;&lt;width val=&quot;787&quot;/&gt;&lt;height val=&quot;79&quot;/&gt;&lt;hasText val=&quot;0&quot;/&gt;&lt;/Image&gt;&lt;/ThreeDShapeInfo&gt;"/>
  <p:tag name="PRESENTER_SHAPETEXTINFO" val="&lt;ShapeTextInfo&gt;&lt;TableIndex row=&quot;-1&quot; col=&quot;-1&quot;&gt;&lt;linesCount val=&quot;2&quot;/&gt;&lt;lineCharCount val=&quot;71&quot;/&gt;&lt;lineCharCount val=&quot;21&quot;/&gt;&lt;/TableIndex&gt;&lt;/ShapeTextInfo&gt;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E7CB58B8-076D-43CB-BB5E-3F159A03A29E}_14.png&quot;/&gt;&lt;left val=&quot;55&quot;/&gt;&lt;top val=&quot;40&quot;/&gt;&lt;width val=&quot;827&quot;/&gt;&lt;height val=&quot;69&quot;/&gt;&lt;hasText val=&quot;1&quot;/&gt;&lt;/Image&gt;&lt;/ThreeDShapeInfo&gt;"/>
  <p:tag name="PRESENTER_SHAPETEXTINFO" val="&lt;ShapeTextInfo&gt;&lt;TableIndex row=&quot;-1&quot; col=&quot;-1&quot;&gt;&lt;linesCount val=&quot;1&quot;/&gt;&lt;lineCharCount val=&quot;49&quot;/&gt;&lt;/TableIndex&gt;&lt;/ShapeTextInfo&gt;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FF261E89-231E-47C7-874A-A0F62B476FF4}_12.png&quot;/&gt;&lt;left val=&quot;64&quot;/&gt;&lt;top val=&quot;85&quot;/&gt;&lt;width val=&quot;642&quot;/&gt;&lt;height val=&quot;59&quot;/&gt;&lt;hasText val=&quot;1&quot;/&gt;&lt;/Image&gt;&lt;/ThreeDShapeInfo&gt;"/>
  <p:tag name="PRESENTER_SHAPETEXTINFO" val="&lt;ShapeTextInfo&gt;&lt;TableIndex row=&quot;-1&quot; col=&quot;-1&quot;&gt;&lt;linesCount val=&quot;1&quot;/&gt;&lt;lineCharCount val=&quot;25&quot;/&gt;&lt;/TableIndex&gt;&lt;/ShapeTextInfo&gt;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15.PNG&quot;/&gt;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B12E307F-5BE5-49B6-BF15-02E343344516}_15.png&quot;/&gt;&lt;left val=&quot;64&quot;/&gt;&lt;top val=&quot;85&quot;/&gt;&lt;width val=&quot;837&quot;/&gt;&lt;height val=&quot;60&quot;/&gt;&lt;hasText val=&quot;1&quot;/&gt;&lt;/Image&gt;&lt;/ThreeDShapeInfo&gt;"/>
  <p:tag name="PRESENTER_SHAPETEXTINFO" val="&lt;ShapeTextInfo&gt;&lt;TableIndex row=&quot;-1&quot; col=&quot;-1&quot;&gt;&lt;linesCount val=&quot;1&quot;/&gt;&lt;lineCharCount val=&quot;20&quot;/&gt;&lt;/TableIndex&gt;&lt;/ShapeTextInfo&gt;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B5DA925E-845C-4491-B380-078DE8CBB432}_15.png&quot;/&gt;&lt;left val=&quot;110&quot;/&gt;&lt;top val=&quot;122&quot;/&gt;&lt;width val=&quot;785&quot;/&gt;&lt;height val=&quot;56&quot;/&gt;&lt;hasText val=&quot;1&quot;/&gt;&lt;/Image&gt;&lt;/ThreeDShapeInfo&gt;"/>
  <p:tag name="PRESENTER_SHAPEINFO" val="&lt;ThreeDShapeInfo&gt;&lt;uuid val=&quot;{6B7D4BEA-2E02-4BAC-81B0-2FFE3573AF68}&quot;/&gt;&lt;isInvalidForFieldText val=&quot;1&quot;/&gt;&lt;Image&gt;&lt;filename val=&quot;C:\Users\bfoltz\Documents\My Adobe Presentations\SBE13ch08\data\asimages\{6B7D4BEA-2E02-4BAC-81B0-2FFE3573AF68}_15_S.png&quot;/&gt;&lt;left val=&quot;116&quot;/&gt;&lt;top val=&quot;122&quot;/&gt;&lt;width val=&quot;779&quot;/&gt;&lt;height val=&quot;53&quot;/&gt;&lt;hasText val=&quot;0&quot;/&gt;&lt;/Image&gt;&lt;/ThreeDShapeInfo&gt;"/>
  <p:tag name="PRESENTER_SHAPETEXTINFO" val="&lt;ShapeTextInfo&gt;&lt;TableIndex row=&quot;-1&quot; col=&quot;-1&quot;&gt;&lt;linesCount val=&quot;1&quot;/&gt;&lt;lineCharCount val=&quot;58&quot;/&gt;&lt;/TableIndex&gt;&lt;/ShapeTextInfo&gt;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346514F4-95B1-46AE-A194-64525EB32480}_15.png&quot;/&gt;&lt;left val=&quot;110&quot;/&gt;&lt;top val=&quot;161&quot;/&gt;&lt;width val=&quot;775&quot;/&gt;&lt;height val=&quot;81&quot;/&gt;&lt;hasText val=&quot;1&quot;/&gt;&lt;/Image&gt;&lt;/ThreeDShapeInfo&gt;"/>
  <p:tag name="PRESENTER_SHAPEINFO" val="&lt;ThreeDShapeInfo&gt;&lt;uuid val=&quot;{C08BDB48-E22C-497D-AE72-BD18684209E5}&quot;/&gt;&lt;isInvalidForFieldText val=&quot;1&quot;/&gt;&lt;Image&gt;&lt;filename val=&quot;C:\Users\bfoltz\Documents\My Adobe Presentations\SBE13ch08\data\asimages\{C08BDB48-E22C-497D-AE72-BD18684209E5}_15_S.png&quot;/&gt;&lt;left val=&quot;116&quot;/&gt;&lt;top val=&quot;161&quot;/&gt;&lt;width val=&quot;769&quot;/&gt;&lt;height val=&quot;75&quot;/&gt;&lt;hasText val=&quot;0&quot;/&gt;&lt;/Image&gt;&lt;/ThreeDShapeInfo&gt;"/>
  <p:tag name="PRESENTER_SHAPETEXTINFO" val="&lt;ShapeTextInfo&gt;&lt;TableIndex row=&quot;-1&quot; col=&quot;-1&quot;&gt;&lt;linesCount val=&quot;2&quot;/&gt;&lt;lineCharCount val=&quot;72&quot;/&gt;&lt;lineCharCount val=&quot;41&quot;/&gt;&lt;/TableIndex&gt;&lt;/ShapeTextInfo&gt;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E786CD28-E5A7-4CAA-A373-17AF3BE659ED}_15.png&quot;/&gt;&lt;left val=&quot;55&quot;/&gt;&lt;top val=&quot;40&quot;/&gt;&lt;width val=&quot;827&quot;/&gt;&lt;height val=&quot;69&quot;/&gt;&lt;hasText val=&quot;1&quot;/&gt;&lt;/Image&gt;&lt;/ThreeDShapeInfo&gt;"/>
  <p:tag name="PRESENTER_SHAPETEXTINFO" val="&lt;ShapeTextInfo&gt;&lt;TableIndex row=&quot;-1&quot; col=&quot;-1&quot;&gt;&lt;linesCount val=&quot;1&quot;/&gt;&lt;lineCharCount val=&quot;49&quot;/&gt;&lt;/TableIndex&gt;&lt;/ShapeTextInfo&gt;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958D4918-EA28-4C44-9490-7CA4F43B2690}_16.png&quot;/&gt;&lt;left val=&quot;110&quot;/&gt;&lt;top val=&quot;203&quot;/&gt;&lt;width val=&quot;763&quot;/&gt;&lt;height val=&quot;82&quot;/&gt;&lt;hasText val=&quot;1&quot;/&gt;&lt;/Image&gt;&lt;/ThreeDShapeInfo&gt;"/>
  <p:tag name="PRESENTER_SHAPEINFO" val="&lt;ThreeDShapeInfo&gt;&lt;uuid val=&quot;{0AE9F55B-3943-45A0-BA7B-6F4BB180463C}&quot;/&gt;&lt;isInvalidForFieldText val=&quot;1&quot;/&gt;&lt;Image&gt;&lt;filename val=&quot;C:\Users\bfoltz\Documents\My Adobe Presentations\SBE13ch08\data\asimages\{0AE9F55B-3943-45A0-BA7B-6F4BB180463C}_16_S.png&quot;/&gt;&lt;left val=&quot;116&quot;/&gt;&lt;top val=&quot;203&quot;/&gt;&lt;width val=&quot;757&quot;/&gt;&lt;height val=&quot;77&quot;/&gt;&lt;hasText val=&quot;0&quot;/&gt;&lt;/Image&gt;&lt;/ThreeDShapeInfo&gt;"/>
  <p:tag name="PRESENTER_SHAPETEXTINFO" val="&lt;ShapeTextInfo&gt;&lt;TableIndex row=&quot;-1&quot; col=&quot;-1&quot;&gt;&lt;linesCount val=&quot;2&quot;/&gt;&lt;lineCharCount val=&quot;69&quot;/&gt;&lt;lineCharCount val=&quot;40&quot;/&gt;&lt;/TableIndex&gt;&lt;/ShapeTextInfo&gt;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9718CC98-4FEC-4275-9A19-D133CE40ADCA}_16.png&quot;/&gt;&lt;left val=&quot;110&quot;/&gt;&lt;top val=&quot;133&quot;/&gt;&lt;width val=&quot;785&quot;/&gt;&lt;height val=&quot;81&quot;/&gt;&lt;hasText val=&quot;1&quot;/&gt;&lt;/Image&gt;&lt;/ThreeDShapeInfo&gt;"/>
  <p:tag name="PRESENTER_SHAPEINFO" val="&lt;ThreeDShapeInfo&gt;&lt;uuid val=&quot;{8DEAAAD3-6575-44A4-9572-1A9DBC68E96A}&quot;/&gt;&lt;isInvalidForFieldText val=&quot;1&quot;/&gt;&lt;Image&gt;&lt;filename val=&quot;C:\Users\bfoltz\Documents\My Adobe Presentations\SBE13ch08\data\asimages\{8DEAAAD3-6575-44A4-9572-1A9DBC68E96A}_16_S.png&quot;/&gt;&lt;left val=&quot;116&quot;/&gt;&lt;top val=&quot;132&quot;/&gt;&lt;width val=&quot;779&quot;/&gt;&lt;height val=&quot;76&quot;/&gt;&lt;hasText val=&quot;0&quot;/&gt;&lt;/Image&gt;&lt;/ThreeDShapeInfo&gt;"/>
  <p:tag name="PRESENTER_SHAPETEXTINFO" val="&lt;ShapeTextInfo&gt;&lt;TableIndex row=&quot;-1&quot; col=&quot;-1&quot;&gt;&lt;linesCount val=&quot;2&quot;/&gt;&lt;lineCharCount val=&quot;74&quot;/&gt;&lt;lineCharCount val=&quot;40&quot;/&gt;&lt;/TableIndex&gt;&lt;/ShapeTextInfo&gt;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17.PNG&quot;/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7DF74937-BF85-43BE-BF29-FA9D05D03DBC}_3.png&quot;/&gt;&lt;left val=&quot;67&quot;/&gt;&lt;top val=&quot;162&quot;/&gt;&lt;width val=&quot;803&quot;/&gt;&lt;height val=&quot;147&quot;/&gt;&lt;hasText val=&quot;1&quot;/&gt;&lt;/Image&gt;&lt;/ThreeDShapeInfo&gt;"/>
  <p:tag name="PRESENTER_SHAPEINFO" val="&lt;ThreeDShapeInfo&gt;&lt;uuid val=&quot;{D6DFC212-1BF5-41A6-931F-A53D71CE9FCB}&quot;/&gt;&lt;isInvalidForFieldText val=&quot;1&quot;/&gt;&lt;Image&gt;&lt;filename val=&quot;C:\Users\bfoltz\Documents\My Adobe Presentations\SBE13ch08\data\asimages\{D6DFC212-1BF5-41A6-931F-A53D71CE9FCB}_3_S.png&quot;/&gt;&lt;left val=&quot;73&quot;/&gt;&lt;top val=&quot;163&quot;/&gt;&lt;width val=&quot;787&quot;/&gt;&lt;height val=&quot;147&quot;/&gt;&lt;hasText val=&quot;0&quot;/&gt;&lt;/Image&gt;&lt;/ThreeDShapeInfo&gt;"/>
  <p:tag name="PRESENTER_SHAPETEXTINFO" val="&lt;ShapeTextInfo&gt;&lt;TableIndex row=&quot;-1&quot; col=&quot;-1&quot;&gt;&lt;linesCount val=&quot;4&quot;/&gt;&lt;lineCharCount val=&quot;75&quot;/&gt;&lt;lineCharCount val=&quot;29&quot;/&gt;&lt;lineCharCount val=&quot;1&quot;/&gt;&lt;lineCharCount val=&quot;15&quot;/&gt;&lt;/TableIndex&gt;&lt;/ShapeTextInfo&gt;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7AAE45CE-CDA4-4BC7-AF60-28249BF36FC1}_17.png&quot;/&gt;&lt;left val=&quot;67&quot;/&gt;&lt;top val=&quot;88&quot;/&gt;&lt;width val=&quot;825&quot;/&gt;&lt;height val=&quot;81&quot;/&gt;&lt;hasText val=&quot;1&quot;/&gt;&lt;/Image&gt;&lt;/ThreeDShapeInfo&gt;"/>
  <p:tag name="PRESENTER_SHAPETEXTINFO" val="&lt;ShapeTextInfo&gt;&lt;TableIndex row=&quot;-1&quot; col=&quot;-1&quot;&gt;&lt;linesCount val=&quot;2&quot;/&gt;&lt;lineCharCount val=&quot;74&quot;/&gt;&lt;lineCharCount val=&quot;73&quot;/&gt;&lt;/TableIndex&gt;&lt;/ShapeTextInfo&gt;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05D50DEB-AA96-4623-85C9-514A51D843D6}_17.png&quot;/&gt;&lt;left val=&quot;67&quot;/&gt;&lt;top val=&quot;154&quot;/&gt;&lt;width val=&quot;793&quot;/&gt;&lt;height val=&quot;52&quot;/&gt;&lt;hasText val=&quot;1&quot;/&gt;&lt;/Image&gt;&lt;/ThreeDShapeInfo&gt;"/>
  <p:tag name="PRESENTER_SHAPETEXTINFO" val="&lt;ShapeTextInfo&gt;&lt;TableIndex row=&quot;-1&quot; col=&quot;-1&quot;&gt;&lt;linesCount val=&quot;1&quot;/&gt;&lt;lineCharCount val=&quot;28&quot;/&gt;&lt;/TableIndex&gt;&lt;/ShapeTextInfo&gt;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CA5E5B31-B9CD-4129-8763-9716007A9F3F}_17.png&quot;/&gt;&lt;left val=&quot;67&quot;/&gt;&lt;top val=&quot;193&quot;/&gt;&lt;width val=&quot;825&quot;/&gt;&lt;height val=&quot;70&quot;/&gt;&lt;hasText val=&quot;1&quot;/&gt;&lt;/Image&gt;&lt;/ThreeDShapeInfo&gt;"/>
  <p:tag name="PRESENTER_SHAPETEXTINFO" val="&lt;ShapeTextInfo&gt;&lt;TableIndex row=&quot;-1&quot; col=&quot;-1&quot;&gt;&lt;linesCount val=&quot;1&quot;/&gt;&lt;lineCharCount val=&quot;73&quot;/&gt;&lt;/TableIndex&gt;&lt;/ShapeTextInfo&gt;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CA856AED-66BB-46C6-A008-12318A62EA63}_17.png&quot;/&gt;&lt;left val=&quot;67&quot;/&gt;&lt;top val=&quot;232&quot;/&gt;&lt;width val=&quot;825&quot;/&gt;&lt;height val=&quot;51&quot;/&gt;&lt;hasText val=&quot;1&quot;/&gt;&lt;/Image&gt;&lt;/ThreeDShapeInfo&gt;"/>
  <p:tag name="PRESENTER_SHAPETEXTINFO" val="&lt;ShapeTextInfo&gt;&lt;TableIndex row=&quot;-1&quot; col=&quot;-1&quot;&gt;&lt;linesCount val=&quot;1&quot;/&gt;&lt;lineCharCount val=&quot;67&quot;/&gt;&lt;/TableIndex&gt;&lt;/ShapeTextInfo&gt;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CE16F86C-E1EB-4792-BB7D-02FCBB1C367F}_17.png&quot;/&gt;&lt;left val=&quot;55&quot;/&gt;&lt;top val=&quot;40&quot;/&gt;&lt;width val=&quot;827&quot;/&gt;&lt;height val=&quot;69&quot;/&gt;&lt;hasText val=&quot;1&quot;/&gt;&lt;/Image&gt;&lt;/ThreeDShapeInfo&gt;"/>
  <p:tag name="PRESENTER_SHAPETEXTINFO" val="&lt;ShapeTextInfo&gt;&lt;TableIndex row=&quot;-1&quot; col=&quot;-1&quot;&gt;&lt;linesCount val=&quot;1&quot;/&gt;&lt;lineCharCount val=&quot;49&quot;/&gt;&lt;/TableIndex&gt;&lt;/ShapeTextInfo&gt;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33F02EF0-C4D7-4118-B5B3-4D43428A93C8}_18.png&quot;/&gt;&lt;left val=&quot;67&quot;/&gt;&lt;top val=&quot;89&quot;/&gt;&lt;width val=&quot;779&quot;/&gt;&lt;height val=&quot;80&quot;/&gt;&lt;hasText val=&quot;1&quot;/&gt;&lt;/Image&gt;&lt;/ThreeDShapeInfo&gt;"/>
  <p:tag name="PRESENTER_SHAPEINFO" val="&lt;ThreeDShapeInfo&gt;&lt;uuid val=&quot;{140945F7-0B67-44E3-AC76-21E85FC287B1}&quot;/&gt;&lt;isInvalidForFieldText val=&quot;1&quot;/&gt;&lt;Image&gt;&lt;filename val=&quot;C:\Users\bfoltz\Documents\My Adobe Presentations\SBE13ch08\data\asimages\{140945F7-0B67-44E3-AC76-21E85FC287B1}_18_S.png&quot;/&gt;&lt;left val=&quot;73&quot;/&gt;&lt;top val=&quot;89&quot;/&gt;&lt;width val=&quot;774&quot;/&gt;&lt;height val=&quot;73&quot;/&gt;&lt;hasText val=&quot;0&quot;/&gt;&lt;/Image&gt;&lt;/ThreeDShapeInfo&gt;"/>
  <p:tag name="PRESENTER_SHAPETEXTINFO" val="&lt;ShapeTextInfo&gt;&lt;TableIndex row=&quot;-1&quot; col=&quot;-1&quot;&gt;&lt;linesCount val=&quot;2&quot;/&gt;&lt;lineCharCount val=&quot;74&quot;/&gt;&lt;lineCharCount val=&quot;13&quot;/&gt;&lt;/TableIndex&gt;&lt;/ShapeTextInfo&gt;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19.PNG&quot;/&gt;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07C83126-E850-4E9F-B71D-C4CB506EA07E}_19.png&quot;/&gt;&lt;left val=&quot;67&quot;/&gt;&lt;top val=&quot;84&quot;/&gt;&lt;width val=&quot;779&quot;/&gt;&lt;height val=&quot;56&quot;/&gt;&lt;hasText val=&quot;1&quot;/&gt;&lt;/Image&gt;&lt;/ThreeDShapeInfo&gt;"/>
  <p:tag name="PRESENTER_SHAPEINFO" val="&lt;ThreeDShapeInfo&gt;&lt;uuid val=&quot;{A3534002-6EB6-4D4A-8170-6FB9E855F14A}&quot;/&gt;&lt;isInvalidForFieldText val=&quot;1&quot;/&gt;&lt;Image&gt;&lt;filename val=&quot;C:\Users\bfoltz\Documents\My Adobe Presentations\SBE13ch08\data\asimages\{A3534002-6EB6-4D4A-8170-6FB9E855F14A}_19_S.png&quot;/&gt;&lt;left val=&quot;73&quot;/&gt;&lt;top val=&quot;84&quot;/&gt;&lt;width val=&quot;774&quot;/&gt;&lt;height val=&quot;54&quot;/&gt;&lt;hasText val=&quot;0&quot;/&gt;&lt;/Image&gt;&lt;/ThreeDShapeInfo&gt;"/>
  <p:tag name="PRESENTER_SHAPETEXTINFO" val="&lt;ShapeTextInfo&gt;&lt;TableIndex row=&quot;-1&quot; col=&quot;-1&quot;&gt;&lt;linesCount val=&quot;1&quot;/&gt;&lt;lineCharCount val=&quot;69&quot;/&gt;&lt;/TableIndex&gt;&lt;/ShapeTextInfo&gt;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D2DDC4FE-8189-4147-A602-655E414F84B3}_19.png&quot;/&gt;&lt;left val=&quot;67&quot;/&gt;&lt;top val=&quot;134&quot;/&gt;&lt;width val=&quot;779&quot;/&gt;&lt;height val=&quot;80&quot;/&gt;&lt;hasText val=&quot;1&quot;/&gt;&lt;/Image&gt;&lt;/ThreeDShapeInfo&gt;"/>
  <p:tag name="PRESENTER_SHAPEINFO" val="&lt;ThreeDShapeInfo&gt;&lt;uuid val=&quot;{474A8106-079D-4099-A868-11761C7EFD2B}&quot;/&gt;&lt;isInvalidForFieldText val=&quot;1&quot;/&gt;&lt;Image&gt;&lt;filename val=&quot;C:\Users\bfoltz\Documents\My Adobe Presentations\SBE13ch08\data\asimages\{474A8106-079D-4099-A868-11761C7EFD2B}_19_S.png&quot;/&gt;&lt;left val=&quot;73&quot;/&gt;&lt;top val=&quot;134&quot;/&gt;&lt;width val=&quot;774&quot;/&gt;&lt;height val=&quot;73&quot;/&gt;&lt;hasText val=&quot;0&quot;/&gt;&lt;/Image&gt;&lt;/ThreeDShapeInfo&gt;"/>
  <p:tag name="PRESENTER_SHAPETEXTINFO" val="&lt;ShapeTextInfo&gt;&lt;TableIndex row=&quot;-1&quot; col=&quot;-1&quot;&gt;&lt;linesCount val=&quot;2&quot;/&gt;&lt;lineCharCount val=&quot;74&quot;/&gt;&lt;lineCharCount val=&quot;8&quot;/&gt;&lt;/TableIndex&gt;&lt;/ShapeTextInfo&gt;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bfoltz\Documents\My Adobe Presentations\SBE13ch08\data\asimages\{2D578CF4-5419-4D1C-8F9D-DCCE3E393B32}_19.png&quot;/&gt;&lt;left val=&quot;67&quot;/&gt;&lt;top val=&quot;204&quot;/&gt;&lt;width val=&quot;779&quot;/&gt;&lt;height val=&quot;86&quot;/&gt;&lt;hasText val=&quot;1&quot;/&gt;&lt;/Image&gt;&lt;/ThreeDShapeInfo&gt;"/>
  <p:tag name="PRESENTER_SHAPEINFO" val="&lt;ThreeDShapeInfo&gt;&lt;uuid val=&quot;{122D2C99-52C8-40DA-A65B-0E2C024EAB0A}&quot;/&gt;&lt;isInvalidForFieldText val=&quot;1&quot;/&gt;&lt;Image&gt;&lt;filename val=&quot;C:\Users\bfoltz\Documents\My Adobe Presentations\SBE13ch08\data\asimages\{122D2C99-52C8-40DA-A65B-0E2C024EAB0A}_19_S.png&quot;/&gt;&lt;left val=&quot;73&quot;/&gt;&lt;top val=&quot;204&quot;/&gt;&lt;width val=&quot;774&quot;/&gt;&lt;height val=&quot;86&quot;/&gt;&lt;hasText val=&quot;0&quot;/&gt;&lt;/Image&gt;&lt;/ThreeDShapeInfo&gt;"/>
  <p:tag name="PRESENTER_SHAPETEXTINFO" val="&lt;ShapeTextInfo&gt;&lt;TableIndex row=&quot;-1&quot; col=&quot;-1&quot;&gt;&lt;linesCount val=&quot;2&quot;/&gt;&lt;lineCharCount val=&quot;64&quot;/&gt;&lt;lineCharCount val=&quot;47&quot;/&gt;&lt;/TableIndex&gt;&lt;/ShapeTextInfo&gt;"/>
</p:tagLst>
</file>

<file path=ppt/theme/theme1.xml><?xml version="1.0" encoding="utf-8"?>
<a:theme xmlns:a="http://schemas.openxmlformats.org/drawingml/2006/main" name="eStud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tudyTemplate.pptx" id="{AE74280A-B603-42B4-B05F-2B7AC7703B76}" vid="{F4A7A3A8-5CA7-4B76-85A7-4E6A94576C8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eStudy</Template>
  <TotalTime>0</TotalTime>
  <Words>2310</Words>
  <Application>Microsoft Office PowerPoint</Application>
  <PresentationFormat>On-screen Show (4:3)</PresentationFormat>
  <Paragraphs>347</Paragraphs>
  <Slides>35</Slides>
  <Notes>27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6" baseType="lpstr">
      <vt:lpstr>Arial</vt:lpstr>
      <vt:lpstr>Book Antiqua</vt:lpstr>
      <vt:lpstr>Calibri</vt:lpstr>
      <vt:lpstr>Cambria Math</vt:lpstr>
      <vt:lpstr>Monotype Sorts</vt:lpstr>
      <vt:lpstr>Symbol</vt:lpstr>
      <vt:lpstr>Times New Roman</vt:lpstr>
      <vt:lpstr>Verdana</vt:lpstr>
      <vt:lpstr>eStudy</vt:lpstr>
      <vt:lpstr>Microsoft Excel Binary Worksheet</vt:lpstr>
      <vt:lpstr>Binary Worksheet</vt:lpstr>
      <vt:lpstr>PowerPoint Presentation</vt:lpstr>
      <vt:lpstr>Interval Estimation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2017-11-07T19:55:41Z</dcterms:created>
  <dcterms:modified xsi:type="dcterms:W3CDTF">2019-03-25T20:31:11Z</dcterms:modified>
</cp:coreProperties>
</file>