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76" r:id="rId1"/>
  </p:sldMasterIdLst>
  <p:notesMasterIdLst>
    <p:notesMasterId r:id="rId53"/>
  </p:notesMasterIdLst>
  <p:handoutMasterIdLst>
    <p:handoutMasterId r:id="rId54"/>
  </p:handoutMasterIdLst>
  <p:sldIdLst>
    <p:sldId id="268" r:id="rId2"/>
    <p:sldId id="274" r:id="rId3"/>
    <p:sldId id="275" r:id="rId4"/>
    <p:sldId id="276" r:id="rId5"/>
    <p:sldId id="277" r:id="rId6"/>
    <p:sldId id="278" r:id="rId7"/>
    <p:sldId id="279" r:id="rId8"/>
    <p:sldId id="280" r:id="rId9"/>
    <p:sldId id="282" r:id="rId10"/>
    <p:sldId id="284" r:id="rId11"/>
    <p:sldId id="285" r:id="rId12"/>
    <p:sldId id="286" r:id="rId13"/>
    <p:sldId id="287" r:id="rId14"/>
    <p:sldId id="288" r:id="rId15"/>
    <p:sldId id="289" r:id="rId16"/>
    <p:sldId id="291" r:id="rId17"/>
    <p:sldId id="292" r:id="rId18"/>
    <p:sldId id="293" r:id="rId19"/>
    <p:sldId id="294" r:id="rId20"/>
    <p:sldId id="295" r:id="rId21"/>
    <p:sldId id="296" r:id="rId22"/>
    <p:sldId id="297" r:id="rId23"/>
    <p:sldId id="298" r:id="rId24"/>
    <p:sldId id="299" r:id="rId25"/>
    <p:sldId id="300" r:id="rId26"/>
    <p:sldId id="301" r:id="rId27"/>
    <p:sldId id="304" r:id="rId28"/>
    <p:sldId id="306" r:id="rId29"/>
    <p:sldId id="307" r:id="rId30"/>
    <p:sldId id="308" r:id="rId31"/>
    <p:sldId id="309" r:id="rId32"/>
    <p:sldId id="310" r:id="rId33"/>
    <p:sldId id="311" r:id="rId34"/>
    <p:sldId id="312" r:id="rId35"/>
    <p:sldId id="313" r:id="rId36"/>
    <p:sldId id="314" r:id="rId37"/>
    <p:sldId id="315" r:id="rId38"/>
    <p:sldId id="316" r:id="rId39"/>
    <p:sldId id="318" r:id="rId40"/>
    <p:sldId id="319" r:id="rId41"/>
    <p:sldId id="322" r:id="rId42"/>
    <p:sldId id="324" r:id="rId43"/>
    <p:sldId id="325" r:id="rId44"/>
    <p:sldId id="326" r:id="rId45"/>
    <p:sldId id="327" r:id="rId46"/>
    <p:sldId id="328" r:id="rId47"/>
    <p:sldId id="329" r:id="rId48"/>
    <p:sldId id="331" r:id="rId49"/>
    <p:sldId id="333" r:id="rId50"/>
    <p:sldId id="335" r:id="rId51"/>
    <p:sldId id="337"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43">
          <p15:clr>
            <a:srgbClr val="A4A3A4"/>
          </p15:clr>
        </p15:guide>
        <p15:guide id="2" pos="142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5F5F5F"/>
    <a:srgbClr val="777777"/>
    <a:srgbClr val="0000FF"/>
    <a:srgbClr val="FFFFCC"/>
    <a:srgbClr val="996633"/>
    <a:srgbClr val="339966"/>
    <a:srgbClr val="333399"/>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9" autoAdjust="0"/>
    <p:restoredTop sz="95540" autoAdjust="0"/>
  </p:normalViewPr>
  <p:slideViewPr>
    <p:cSldViewPr snapToGrid="0">
      <p:cViewPr varScale="1">
        <p:scale>
          <a:sx n="73" d="100"/>
          <a:sy n="73" d="100"/>
        </p:scale>
        <p:origin x="294" y="72"/>
      </p:cViewPr>
      <p:guideLst>
        <p:guide orient="horz" pos="3743"/>
        <p:guide pos="1422"/>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p:cViewPr>
        <p:scale>
          <a:sx n="90" d="100"/>
          <a:sy n="90" d="100"/>
        </p:scale>
        <p:origin x="-2814" y="-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3656062-D505-4836-AF54-3CB4DAD874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E011AD9-8D16-42BA-B401-68D93E83917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0D2BF6-C0F9-4370-AAC9-0C55220FB4CA}" type="datetimeFigureOut">
              <a:rPr lang="en-US" smtClean="0"/>
              <a:t>3/18/2019</a:t>
            </a:fld>
            <a:endParaRPr lang="en-US"/>
          </a:p>
        </p:txBody>
      </p:sp>
      <p:sp>
        <p:nvSpPr>
          <p:cNvPr id="4" name="Footer Placeholder 3">
            <a:extLst>
              <a:ext uri="{FF2B5EF4-FFF2-40B4-BE49-F238E27FC236}">
                <a16:creationId xmlns:a16="http://schemas.microsoft.com/office/drawing/2014/main" id="{F52CD096-219C-4E81-A6F2-CAFD835FFB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9A945DE-73A1-4703-8B3F-28EFB19134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86C0B1-35B7-4639-BFAA-194584681FD4}" type="slidenum">
              <a:rPr lang="en-US" smtClean="0"/>
              <a:t>‹#›</a:t>
            </a:fld>
            <a:endParaRPr lang="en-US"/>
          </a:p>
        </p:txBody>
      </p:sp>
    </p:spTree>
    <p:extLst>
      <p:ext uri="{BB962C8B-B14F-4D97-AF65-F5344CB8AC3E}">
        <p14:creationId xmlns:p14="http://schemas.microsoft.com/office/powerpoint/2010/main" val="1435259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F615B9B-8AAB-401E-86BB-543DBAA53047}" type="slidenum">
              <a:rPr lang="en-US"/>
              <a:pPr/>
              <a:t>‹#›</a:t>
            </a:fld>
            <a:endParaRPr lang="en-US"/>
          </a:p>
        </p:txBody>
      </p:sp>
    </p:spTree>
    <p:extLst>
      <p:ext uri="{BB962C8B-B14F-4D97-AF65-F5344CB8AC3E}">
        <p14:creationId xmlns:p14="http://schemas.microsoft.com/office/powerpoint/2010/main" val="1667502904"/>
      </p:ext>
    </p:extLst>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p:txBody>
          <a:bodyPr/>
          <a:lstStyle/>
          <a:p>
            <a:pPr>
              <a:lnSpc>
                <a:spcPct val="90000"/>
              </a:lnSpc>
            </a:pPr>
            <a:endParaRPr lang="en-US" dirty="0"/>
          </a:p>
        </p:txBody>
      </p:sp>
    </p:spTree>
    <p:extLst>
      <p:ext uri="{BB962C8B-B14F-4D97-AF65-F5344CB8AC3E}">
        <p14:creationId xmlns:p14="http://schemas.microsoft.com/office/powerpoint/2010/main" val="529885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ChangeArrowheads="1" noTextEdit="1"/>
          </p:cNvSpPr>
          <p:nvPr>
            <p:ph type="sldImg"/>
          </p:nvPr>
        </p:nvSpPr>
        <p:spPr>
          <a:xfrm>
            <a:off x="1150938" y="692150"/>
            <a:ext cx="4556125" cy="3416300"/>
          </a:xfrm>
          <a:ln/>
        </p:spPr>
      </p:sp>
      <p:sp>
        <p:nvSpPr>
          <p:cNvPr id="2467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04610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spect="1" noChangeArrowheads="1" noTextEdit="1"/>
          </p:cNvSpPr>
          <p:nvPr>
            <p:ph type="sldImg"/>
          </p:nvPr>
        </p:nvSpPr>
        <p:spPr>
          <a:xfrm>
            <a:off x="1150938" y="692150"/>
            <a:ext cx="4556125" cy="3416300"/>
          </a:xfrm>
          <a:ln/>
        </p:spPr>
      </p:sp>
      <p:sp>
        <p:nvSpPr>
          <p:cNvPr id="4280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60789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spect="1" noChangeArrowheads="1" noTextEdit="1"/>
          </p:cNvSpPr>
          <p:nvPr>
            <p:ph type="sldImg"/>
          </p:nvPr>
        </p:nvSpPr>
        <p:spPr>
          <a:xfrm>
            <a:off x="1150938" y="692150"/>
            <a:ext cx="4556125" cy="3416300"/>
          </a:xfrm>
          <a:ln/>
        </p:spPr>
      </p:sp>
      <p:sp>
        <p:nvSpPr>
          <p:cNvPr id="4218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52391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1150938" y="692150"/>
            <a:ext cx="4556125" cy="3416300"/>
          </a:xfrm>
          <a:ln/>
        </p:spPr>
      </p:sp>
      <p:sp>
        <p:nvSpPr>
          <p:cNvPr id="47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90938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spect="1" noChangeArrowheads="1" noTextEdit="1"/>
          </p:cNvSpPr>
          <p:nvPr>
            <p:ph type="sldImg"/>
          </p:nvPr>
        </p:nvSpPr>
        <p:spPr>
          <a:xfrm>
            <a:off x="1150938" y="692150"/>
            <a:ext cx="4556125" cy="3416300"/>
          </a:xfrm>
          <a:ln/>
        </p:spPr>
      </p:sp>
      <p:sp>
        <p:nvSpPr>
          <p:cNvPr id="423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44346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xfrm>
            <a:off x="1150938" y="692150"/>
            <a:ext cx="4556125" cy="3416300"/>
          </a:xfrm>
          <a:ln/>
        </p:spPr>
      </p:sp>
      <p:sp>
        <p:nvSpPr>
          <p:cNvPr id="431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4302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xfrm>
            <a:off x="1150938" y="692150"/>
            <a:ext cx="4556125" cy="3416300"/>
          </a:xfrm>
          <a:ln/>
        </p:spPr>
      </p:sp>
      <p:sp>
        <p:nvSpPr>
          <p:cNvPr id="106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894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50938" y="692150"/>
            <a:ext cx="4556125" cy="3416300"/>
          </a:xfrm>
          <a:ln/>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58997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Rot="1" noChangeAspect="1" noChangeArrowheads="1" noTextEdit="1"/>
          </p:cNvSpPr>
          <p:nvPr>
            <p:ph type="sldImg"/>
          </p:nvPr>
        </p:nvSpPr>
        <p:spPr>
          <a:xfrm>
            <a:off x="1150938" y="692150"/>
            <a:ext cx="4556125" cy="3416300"/>
          </a:xfrm>
          <a:ln/>
        </p:spPr>
      </p:sp>
      <p:sp>
        <p:nvSpPr>
          <p:cNvPr id="434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026789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Rot="1" noChangeAspect="1" noChangeArrowheads="1" noTextEdit="1"/>
          </p:cNvSpPr>
          <p:nvPr>
            <p:ph type="sldImg"/>
          </p:nvPr>
        </p:nvSpPr>
        <p:spPr>
          <a:xfrm>
            <a:off x="1150938" y="692150"/>
            <a:ext cx="4556125" cy="3416300"/>
          </a:xfrm>
          <a:ln/>
        </p:spPr>
      </p:sp>
      <p:sp>
        <p:nvSpPr>
          <p:cNvPr id="240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6567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1150938" y="692150"/>
            <a:ext cx="4556125" cy="3416300"/>
          </a:xfrm>
          <a:ln/>
        </p:spPr>
      </p:sp>
      <p:sp>
        <p:nvSpPr>
          <p:cNvPr id="368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66418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Rot="1" noChangeAspect="1" noChangeArrowheads="1" noTextEdit="1"/>
          </p:cNvSpPr>
          <p:nvPr>
            <p:ph type="sldImg"/>
          </p:nvPr>
        </p:nvSpPr>
        <p:spPr>
          <a:xfrm>
            <a:off x="1150938" y="692150"/>
            <a:ext cx="4556125" cy="3416300"/>
          </a:xfrm>
          <a:ln/>
        </p:spPr>
      </p:sp>
      <p:sp>
        <p:nvSpPr>
          <p:cNvPr id="435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42021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Rot="1" noChangeAspect="1" noChangeArrowheads="1" noTextEdit="1"/>
          </p:cNvSpPr>
          <p:nvPr>
            <p:ph type="sldImg"/>
          </p:nvPr>
        </p:nvSpPr>
        <p:spPr>
          <a:xfrm>
            <a:off x="1150938" y="692150"/>
            <a:ext cx="4556125" cy="3416300"/>
          </a:xfrm>
          <a:ln/>
        </p:spPr>
      </p:sp>
      <p:sp>
        <p:nvSpPr>
          <p:cNvPr id="438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02031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1150938" y="692150"/>
            <a:ext cx="4556125" cy="3416300"/>
          </a:xfrm>
          <a:ln/>
        </p:spPr>
      </p:sp>
      <p:sp>
        <p:nvSpPr>
          <p:cNvPr id="51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3338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1150938" y="692150"/>
            <a:ext cx="4556125" cy="3416300"/>
          </a:xfrm>
          <a:ln/>
        </p:spPr>
      </p:sp>
      <p:sp>
        <p:nvSpPr>
          <p:cNvPr id="52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40536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Grp="1" noRot="1" noChangeAspect="1" noChangeArrowheads="1" noTextEdit="1"/>
          </p:cNvSpPr>
          <p:nvPr>
            <p:ph type="sldImg"/>
          </p:nvPr>
        </p:nvSpPr>
        <p:spPr>
          <a:xfrm>
            <a:off x="1150938" y="692150"/>
            <a:ext cx="4556125" cy="3416300"/>
          </a:xfrm>
          <a:ln/>
        </p:spPr>
      </p:sp>
      <p:sp>
        <p:nvSpPr>
          <p:cNvPr id="2344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45241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xfrm>
            <a:off x="1150938" y="692150"/>
            <a:ext cx="4556125" cy="3416300"/>
          </a:xfrm>
          <a:ln/>
        </p:spPr>
      </p:sp>
      <p:sp>
        <p:nvSpPr>
          <p:cNvPr id="235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3557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Rot="1" noChangeAspect="1" noChangeArrowheads="1" noTextEdit="1"/>
          </p:cNvSpPr>
          <p:nvPr>
            <p:ph type="sldImg"/>
          </p:nvPr>
        </p:nvSpPr>
        <p:spPr>
          <a:xfrm>
            <a:off x="1150938" y="692150"/>
            <a:ext cx="4556125" cy="3416300"/>
          </a:xfrm>
          <a:ln/>
        </p:spPr>
      </p:sp>
      <p:sp>
        <p:nvSpPr>
          <p:cNvPr id="2365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354809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1150938" y="692150"/>
            <a:ext cx="4556125" cy="3416300"/>
          </a:xfrm>
          <a:ln/>
        </p:spPr>
      </p:sp>
      <p:sp>
        <p:nvSpPr>
          <p:cNvPr id="1648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0018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Rot="1" noChangeAspect="1" noChangeArrowheads="1" noTextEdit="1"/>
          </p:cNvSpPr>
          <p:nvPr>
            <p:ph type="sldImg"/>
          </p:nvPr>
        </p:nvSpPr>
        <p:spPr>
          <a:xfrm>
            <a:off x="1150938" y="692150"/>
            <a:ext cx="4556125" cy="3416300"/>
          </a:xfrm>
          <a:ln/>
        </p:spPr>
      </p:sp>
      <p:sp>
        <p:nvSpPr>
          <p:cNvPr id="2508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647439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150938" y="692150"/>
            <a:ext cx="4556125" cy="3416300"/>
          </a:xfrm>
          <a:ln/>
        </p:spPr>
      </p:sp>
      <p:sp>
        <p:nvSpPr>
          <p:cNvPr id="2181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2585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1150938" y="692150"/>
            <a:ext cx="4556125" cy="3416300"/>
          </a:xfrm>
          <a:ln/>
        </p:spPr>
      </p:sp>
      <p:sp>
        <p:nvSpPr>
          <p:cNvPr id="1955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17905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1150938" y="692150"/>
            <a:ext cx="4556125" cy="3416300"/>
          </a:xfrm>
          <a:ln/>
        </p:spPr>
      </p:sp>
      <p:sp>
        <p:nvSpPr>
          <p:cNvPr id="25190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963430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xfrm>
            <a:off x="1150938" y="692150"/>
            <a:ext cx="4556125" cy="3416300"/>
          </a:xfrm>
          <a:ln/>
        </p:spPr>
      </p:sp>
      <p:sp>
        <p:nvSpPr>
          <p:cNvPr id="2191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37938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754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13442845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775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6247077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795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3416144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81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10728077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8569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1388753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897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dirty="0"/>
          </a:p>
        </p:txBody>
      </p:sp>
    </p:spTree>
    <p:extLst>
      <p:ext uri="{BB962C8B-B14F-4D97-AF65-F5344CB8AC3E}">
        <p14:creationId xmlns:p14="http://schemas.microsoft.com/office/powerpoint/2010/main" val="37386920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9184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8695464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2979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8361809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xfrm>
            <a:off x="1150938" y="692150"/>
            <a:ext cx="4556125" cy="3416300"/>
          </a:xfrm>
          <a:ln/>
        </p:spPr>
      </p:sp>
      <p:sp>
        <p:nvSpPr>
          <p:cNvPr id="1966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8553484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0208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9655081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0413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891582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Rot="1" noChangeAspect="1"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0617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6229726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08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747282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10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21851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123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6108115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1641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26236251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2051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089775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p:spPr>
      </p:sp>
      <p:sp>
        <p:nvSpPr>
          <p:cNvPr id="3246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4122306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Rot="1" noChangeAspect="1" noChangeArrowheads="1" noTextEdit="1"/>
          </p:cNvSpPr>
          <p:nvPr>
            <p:ph type="sldImg"/>
          </p:nvPr>
        </p:nvSpPr>
        <p:spPr>
          <a:xfrm>
            <a:off x="1150938" y="692150"/>
            <a:ext cx="4556125" cy="3416300"/>
          </a:xfrm>
          <a:ln/>
        </p:spPr>
      </p:sp>
      <p:sp>
        <p:nvSpPr>
          <p:cNvPr id="4024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59404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50938" y="692150"/>
            <a:ext cx="4556125" cy="3416300"/>
          </a:xfrm>
          <a:ln/>
        </p:spPr>
      </p:sp>
      <p:sp>
        <p:nvSpPr>
          <p:cNvPr id="38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814642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50938" y="692150"/>
            <a:ext cx="4556125" cy="3416300"/>
          </a:xfrm>
          <a:ln/>
        </p:spPr>
      </p:sp>
      <p:sp>
        <p:nvSpPr>
          <p:cNvPr id="1157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00549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spect="1" noChangeArrowheads="1" noTextEdit="1"/>
          </p:cNvSpPr>
          <p:nvPr>
            <p:ph type="sldImg"/>
          </p:nvPr>
        </p:nvSpPr>
        <p:spPr>
          <a:xfrm>
            <a:off x="1150938" y="692150"/>
            <a:ext cx="4556125" cy="3416300"/>
          </a:xfrm>
          <a:ln/>
        </p:spPr>
      </p:sp>
      <p:sp>
        <p:nvSpPr>
          <p:cNvPr id="4034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270554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xfrm>
            <a:off x="1150938" y="692150"/>
            <a:ext cx="4556125" cy="3416300"/>
          </a:xfrm>
          <a:ln/>
        </p:spPr>
      </p:sp>
      <p:sp>
        <p:nvSpPr>
          <p:cNvPr id="11981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96967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Line 4"/>
          <p:cNvSpPr>
            <a:spLocks noChangeShapeType="1"/>
          </p:cNvSpPr>
          <p:nvPr/>
        </p:nvSpPr>
        <p:spPr bwMode="auto">
          <a:xfrm>
            <a:off x="0" y="793750"/>
            <a:ext cx="9144000" cy="0"/>
          </a:xfrm>
          <a:prstGeom prst="line">
            <a:avLst/>
          </a:prstGeom>
          <a:noFill/>
          <a:ln w="9525">
            <a:solidFill>
              <a:srgbClr val="3366FF"/>
            </a:solidFill>
            <a:round/>
            <a:headEnd/>
            <a:tailEnd/>
          </a:ln>
        </p:spPr>
        <p:txBody>
          <a:bodyPr/>
          <a:lstStyle/>
          <a:p>
            <a:endParaRPr lang="en-US"/>
          </a:p>
        </p:txBody>
      </p:sp>
      <p:sp>
        <p:nvSpPr>
          <p:cNvPr id="8" name="Line 5"/>
          <p:cNvSpPr>
            <a:spLocks noChangeShapeType="1"/>
          </p:cNvSpPr>
          <p:nvPr/>
        </p:nvSpPr>
        <p:spPr bwMode="auto">
          <a:xfrm>
            <a:off x="0" y="946150"/>
            <a:ext cx="9144000" cy="0"/>
          </a:xfrm>
          <a:prstGeom prst="line">
            <a:avLst/>
          </a:prstGeom>
          <a:noFill/>
          <a:ln w="28575">
            <a:solidFill>
              <a:schemeClr val="tx2">
                <a:lumMod val="60000"/>
                <a:lumOff val="40000"/>
              </a:schemeClr>
            </a:solidFill>
            <a:round/>
            <a:headEnd/>
            <a:tailEnd/>
          </a:ln>
        </p:spPr>
        <p:txBody>
          <a:bodyPr/>
          <a:lstStyle/>
          <a:p>
            <a:endParaRPr lang="en-US"/>
          </a:p>
        </p:txBody>
      </p:sp>
    </p:spTree>
    <p:extLst>
      <p:ext uri="{BB962C8B-B14F-4D97-AF65-F5344CB8AC3E}">
        <p14:creationId xmlns:p14="http://schemas.microsoft.com/office/powerpoint/2010/main" val="143613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vl2pPr>
              <a:defRPr sz="2400"/>
            </a:lvl2pPr>
            <a:lvl3pPr>
              <a:defRPr sz="2400"/>
            </a:lvl3pPr>
            <a:lvl4pPr>
              <a:defRPr sz="2400"/>
            </a:lvl4pPr>
            <a:lvl5pPr>
              <a:defRPr sz="2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C9A200E3-CC3B-4F36-A270-5195B35C52FF}"/>
              </a:ext>
            </a:extLst>
          </p:cNvPr>
          <p:cNvSpPr>
            <a:spLocks noGrp="1"/>
          </p:cNvSpPr>
          <p:nvPr>
            <p:ph type="title"/>
          </p:nvPr>
        </p:nvSpPr>
        <p:spPr>
          <a:xfrm>
            <a:off x="263869" y="1007227"/>
            <a:ext cx="4869240" cy="461355"/>
          </a:xfrm>
        </p:spPr>
        <p:txBody>
          <a:bodyPr/>
          <a:lstStyle>
            <a:lvl1pPr algn="l">
              <a:defRPr sz="2800" b="1"/>
            </a:lvl1pPr>
          </a:lstStyle>
          <a:p>
            <a:r>
              <a:rPr lang="en-US" dirty="0"/>
              <a:t>Click to edit Master title style</a:t>
            </a:r>
          </a:p>
        </p:txBody>
      </p:sp>
    </p:spTree>
    <p:extLst>
      <p:ext uri="{BB962C8B-B14F-4D97-AF65-F5344CB8AC3E}">
        <p14:creationId xmlns:p14="http://schemas.microsoft.com/office/powerpoint/2010/main" val="344011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798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1362071187"/>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49EBC64-41CB-41B8-B6DF-9B1367312BD4}" type="slidenum">
              <a:rPr lang="en-US" smtClean="0"/>
              <a:t>‹#›</a:t>
            </a:fld>
            <a:endParaRPr lang="en-US"/>
          </a:p>
        </p:txBody>
      </p:sp>
    </p:spTree>
    <p:extLst>
      <p:ext uri="{BB962C8B-B14F-4D97-AF65-F5344CB8AC3E}">
        <p14:creationId xmlns:p14="http://schemas.microsoft.com/office/powerpoint/2010/main" val="2245600667"/>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2390"/>
            <a:ext cx="7772400" cy="814387"/>
          </a:xfrm>
        </p:spPr>
        <p:txBody>
          <a:bodyPr/>
          <a:lstStyle/>
          <a:p>
            <a:r>
              <a:rPr lang="en-US"/>
              <a:t>Click to edit Master title style</a:t>
            </a:r>
          </a:p>
        </p:txBody>
      </p:sp>
      <p:sp>
        <p:nvSpPr>
          <p:cNvPr id="3" name="Chart Placeholder 2"/>
          <p:cNvSpPr>
            <a:spLocks noGrp="1"/>
          </p:cNvSpPr>
          <p:nvPr>
            <p:ph type="chart" idx="1"/>
          </p:nvPr>
        </p:nvSpPr>
        <p:spPr>
          <a:xfrm>
            <a:off x="687388" y="1104900"/>
            <a:ext cx="7772400" cy="4643438"/>
          </a:xfrm>
        </p:spPr>
        <p:txBody>
          <a:bodyPr/>
          <a:lstStyle/>
          <a:p>
            <a:endParaRPr lang="en-US"/>
          </a:p>
        </p:txBody>
      </p:sp>
    </p:spTree>
    <p:extLst>
      <p:ext uri="{BB962C8B-B14F-4D97-AF65-F5344CB8AC3E}">
        <p14:creationId xmlns:p14="http://schemas.microsoft.com/office/powerpoint/2010/main" val="906116902"/>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7"/>
          <p:cNvSpPr txBox="1">
            <a:spLocks noChangeArrowheads="1"/>
          </p:cNvSpPr>
          <p:nvPr/>
        </p:nvSpPr>
        <p:spPr bwMode="auto">
          <a:xfrm>
            <a:off x="5257800" y="6627168"/>
            <a:ext cx="3886200" cy="246221"/>
          </a:xfrm>
          <a:prstGeom prst="rect">
            <a:avLst/>
          </a:prstGeom>
          <a:noFill/>
          <a:ln w="9525">
            <a:noFill/>
            <a:miter lim="800000"/>
            <a:headEnd/>
            <a:tailEnd/>
          </a:ln>
          <a:effectLst/>
        </p:spPr>
        <p:txBody>
          <a:bodyPr wrap="square">
            <a:spAutoFit/>
          </a:bodyPr>
          <a:lstStyle/>
          <a:p>
            <a:pPr>
              <a:spcBef>
                <a:spcPct val="50000"/>
              </a:spcBef>
              <a:defRPr/>
            </a:pPr>
            <a:r>
              <a:rPr lang="en-US" sz="1000" dirty="0">
                <a:solidFill>
                  <a:schemeClr val="bg1">
                    <a:lumMod val="50000"/>
                  </a:schemeClr>
                </a:solidFill>
                <a:latin typeface="+mn-lt"/>
              </a:rPr>
              <a:t>copyright © michael .roberson@eStudy.us</a:t>
            </a:r>
            <a:r>
              <a:rPr lang="en-US" sz="1000" baseline="0" dirty="0">
                <a:solidFill>
                  <a:schemeClr val="bg1">
                    <a:lumMod val="50000"/>
                  </a:schemeClr>
                </a:solidFill>
                <a:latin typeface="+mn-lt"/>
              </a:rPr>
              <a:t> 2017</a:t>
            </a:r>
            <a:r>
              <a:rPr lang="en-US" sz="1000" dirty="0">
                <a:solidFill>
                  <a:schemeClr val="bg1">
                    <a:lumMod val="50000"/>
                  </a:schemeClr>
                </a:solidFill>
                <a:latin typeface="+mn-lt"/>
              </a:rPr>
              <a:t>, All  rights reserved</a:t>
            </a:r>
          </a:p>
        </p:txBody>
      </p:sp>
      <p:sp>
        <p:nvSpPr>
          <p:cNvPr id="8" name="Line 4"/>
          <p:cNvSpPr>
            <a:spLocks noChangeShapeType="1"/>
          </p:cNvSpPr>
          <p:nvPr/>
        </p:nvSpPr>
        <p:spPr bwMode="auto">
          <a:xfrm>
            <a:off x="0" y="793750"/>
            <a:ext cx="9144000" cy="0"/>
          </a:xfrm>
          <a:prstGeom prst="line">
            <a:avLst/>
          </a:prstGeom>
          <a:noFill/>
          <a:ln w="9525">
            <a:solidFill>
              <a:srgbClr val="0070C0"/>
            </a:solidFill>
            <a:round/>
            <a:headEnd/>
            <a:tailEnd/>
          </a:ln>
        </p:spPr>
        <p:txBody>
          <a:bodyPr/>
          <a:lstStyle/>
          <a:p>
            <a:endParaRPr lang="en-US" dirty="0"/>
          </a:p>
        </p:txBody>
      </p:sp>
      <p:sp>
        <p:nvSpPr>
          <p:cNvPr id="9" name="Line 5"/>
          <p:cNvSpPr>
            <a:spLocks noChangeShapeType="1"/>
          </p:cNvSpPr>
          <p:nvPr/>
        </p:nvSpPr>
        <p:spPr bwMode="auto">
          <a:xfrm>
            <a:off x="0" y="946150"/>
            <a:ext cx="9144000" cy="0"/>
          </a:xfrm>
          <a:prstGeom prst="line">
            <a:avLst/>
          </a:prstGeom>
          <a:noFill/>
          <a:ln w="28575">
            <a:solidFill>
              <a:srgbClr val="0070C0"/>
            </a:solidFill>
            <a:round/>
            <a:headEnd/>
            <a:tailEnd/>
          </a:ln>
        </p:spPr>
        <p:txBody>
          <a:bodyPr/>
          <a:lstStyle/>
          <a:p>
            <a:endParaRPr lang="en-US"/>
          </a:p>
        </p:txBody>
      </p:sp>
      <p:sp>
        <p:nvSpPr>
          <p:cNvPr id="10" name="Text Box 7"/>
          <p:cNvSpPr txBox="1">
            <a:spLocks noChangeArrowheads="1"/>
          </p:cNvSpPr>
          <p:nvPr/>
        </p:nvSpPr>
        <p:spPr bwMode="auto">
          <a:xfrm>
            <a:off x="228600" y="0"/>
            <a:ext cx="3657600" cy="1006475"/>
          </a:xfrm>
          <a:prstGeom prst="rect">
            <a:avLst/>
          </a:prstGeom>
          <a:noFill/>
          <a:ln w="9525">
            <a:noFill/>
            <a:miter lim="800000"/>
            <a:headEnd/>
            <a:tailEnd/>
          </a:ln>
        </p:spPr>
        <p:txBody>
          <a:bodyPr>
            <a:spAutoFit/>
          </a:bodyPr>
          <a:lstStyle/>
          <a:p>
            <a:pPr>
              <a:spcBef>
                <a:spcPct val="50000"/>
              </a:spcBef>
            </a:pPr>
            <a:r>
              <a:rPr lang="en-US" sz="6000" dirty="0">
                <a:solidFill>
                  <a:srgbClr val="0070C0"/>
                </a:solidFill>
                <a:latin typeface="+mn-lt"/>
              </a:rPr>
              <a:t>eStudy.us</a:t>
            </a:r>
          </a:p>
        </p:txBody>
      </p:sp>
    </p:spTree>
    <p:extLst>
      <p:ext uri="{BB962C8B-B14F-4D97-AF65-F5344CB8AC3E}">
        <p14:creationId xmlns:p14="http://schemas.microsoft.com/office/powerpoint/2010/main" val="368036771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2" r:id="rId3"/>
    <p:sldLayoutId id="2147483683" r:id="rId4"/>
    <p:sldLayoutId id="2147483684" r:id="rId5"/>
    <p:sldLayoutId id="2147483685" r:id="rId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3.wmf"/><Relationship Id="rId4" Type="http://schemas.openxmlformats.org/officeDocument/2006/relationships/image" Target="../media/image5.png"/><Relationship Id="rId9"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14.xml"/><Relationship Id="rId7"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40.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24.xml"/><Relationship Id="rId7" Type="http://schemas.openxmlformats.org/officeDocument/2006/relationships/image" Target="../media/image47.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45.png"/><Relationship Id="rId9" Type="http://schemas.openxmlformats.org/officeDocument/2006/relationships/image" Target="../media/image11.wmf"/></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7.xml"/><Relationship Id="rId7" Type="http://schemas.openxmlformats.org/officeDocument/2006/relationships/image" Target="../media/image61.pn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60.png"/><Relationship Id="rId5" Type="http://schemas.openxmlformats.org/officeDocument/2006/relationships/image" Target="../media/image54.png"/><Relationship Id="rId4" Type="http://schemas.openxmlformats.org/officeDocument/2006/relationships/image" Target="../media/image58.png"/><Relationship Id="rId9" Type="http://schemas.openxmlformats.org/officeDocument/2006/relationships/image" Target="../media/image12.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38.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79.png"/><Relationship Id="rId5" Type="http://schemas.openxmlformats.org/officeDocument/2006/relationships/image" Target="../media/image72.png"/><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82.png"/><Relationship Id="rId4" Type="http://schemas.openxmlformats.org/officeDocument/2006/relationships/image" Target="../media/image81.png"/></Relationships>
</file>

<file path=ppt/slides/_rels/slide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6.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88.png"/></Relationships>
</file>

<file path=ppt/slides/_rels/slide3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94.png"/></Relationships>
</file>

<file path=ppt/slides/_rels/slide3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105.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78.png"/></Relationships>
</file>

<file path=ppt/slides/_rels/slide41.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6.png"/></Relationships>
</file>

<file path=ppt/slides/_rels/slide4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114.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1.xml"/><Relationship Id="rId7" Type="http://schemas.openxmlformats.org/officeDocument/2006/relationships/image" Target="../media/image118.pn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104.png"/><Relationship Id="rId5" Type="http://schemas.openxmlformats.org/officeDocument/2006/relationships/image" Target="../media/image116.png"/><Relationship Id="rId4" Type="http://schemas.openxmlformats.org/officeDocument/2006/relationships/image" Target="../media/image115.png"/><Relationship Id="rId9" Type="http://schemas.openxmlformats.org/officeDocument/2006/relationships/image" Target="../media/image39.wmf"/></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F3D8E0-1960-4898-A0A4-050E6374E922}"/>
              </a:ext>
            </a:extLst>
          </p:cNvPr>
          <p:cNvSpPr/>
          <p:nvPr/>
        </p:nvSpPr>
        <p:spPr>
          <a:xfrm>
            <a:off x="582345" y="1113384"/>
            <a:ext cx="4404283" cy="769441"/>
          </a:xfrm>
          <a:prstGeom prst="rect">
            <a:avLst/>
          </a:prstGeom>
        </p:spPr>
        <p:txBody>
          <a:bodyPr wrap="none">
            <a:spAutoFit/>
          </a:bodyPr>
          <a:lstStyle/>
          <a:p>
            <a:r>
              <a:rPr lang="en-US" sz="4400" b="1" dirty="0">
                <a:latin typeface="+mn-lt"/>
              </a:rPr>
              <a:t>Business Statistics</a:t>
            </a:r>
          </a:p>
        </p:txBody>
      </p:sp>
      <p:sp>
        <p:nvSpPr>
          <p:cNvPr id="3" name="Rectangle 2">
            <a:extLst>
              <a:ext uri="{FF2B5EF4-FFF2-40B4-BE49-F238E27FC236}">
                <a16:creationId xmlns:a16="http://schemas.microsoft.com/office/drawing/2014/main" id="{8D2354A6-5BE7-423D-9C29-B88BD528EC91}"/>
              </a:ext>
            </a:extLst>
          </p:cNvPr>
          <p:cNvSpPr/>
          <p:nvPr/>
        </p:nvSpPr>
        <p:spPr>
          <a:xfrm>
            <a:off x="894521" y="2635951"/>
            <a:ext cx="7032929" cy="1154162"/>
          </a:xfrm>
          <a:prstGeom prst="rect">
            <a:avLst/>
          </a:prstGeom>
        </p:spPr>
        <p:txBody>
          <a:bodyPr wrap="square">
            <a:spAutoFit/>
          </a:bodyPr>
          <a:lstStyle/>
          <a:p>
            <a:pPr marL="0" marR="0">
              <a:spcBef>
                <a:spcPts val="600"/>
              </a:spcBef>
              <a:spcAft>
                <a:spcPts val="0"/>
              </a:spcAft>
            </a:pPr>
            <a:r>
              <a:rPr lang="en-US" dirty="0">
                <a:solidFill>
                  <a:srgbClr val="000000"/>
                </a:solidFill>
                <a:latin typeface="Verdana" panose="020B0604030504040204" pitchFamily="34" charset="0"/>
                <a:ea typeface="Calibri" panose="020F0502020204030204" pitchFamily="34" charset="0"/>
              </a:rPr>
              <a:t>This lecture flows well with </a:t>
            </a:r>
          </a:p>
          <a:p>
            <a:pPr marL="0" marR="0">
              <a:spcBef>
                <a:spcPts val="600"/>
              </a:spcBef>
              <a:spcAft>
                <a:spcPts val="0"/>
              </a:spcAft>
            </a:pPr>
            <a:r>
              <a:rPr lang="en-US" i="1" dirty="0">
                <a:solidFill>
                  <a:srgbClr val="000000"/>
                </a:solidFill>
                <a:latin typeface="Verdana" panose="020B0604030504040204" pitchFamily="34" charset="0"/>
                <a:ea typeface="Calibri" panose="020F0502020204030204" pitchFamily="34" charset="0"/>
              </a:rPr>
              <a:t>Statistics for Business and Economics, Anderson, Sweeney, and Williams, 13</a:t>
            </a:r>
            <a:r>
              <a:rPr lang="en-US" i="1" baseline="30000" dirty="0">
                <a:solidFill>
                  <a:srgbClr val="000000"/>
                </a:solidFill>
                <a:latin typeface="Verdana" panose="020B0604030504040204" pitchFamily="34" charset="0"/>
                <a:ea typeface="Calibri" panose="020F0502020204030204" pitchFamily="34" charset="0"/>
              </a:rPr>
              <a:t>th</a:t>
            </a:r>
            <a:r>
              <a:rPr lang="en-US" i="1" dirty="0">
                <a:solidFill>
                  <a:srgbClr val="000000"/>
                </a:solidFill>
                <a:latin typeface="Verdana" panose="020B0604030504040204" pitchFamily="34" charset="0"/>
                <a:ea typeface="Calibri" panose="020F0502020204030204" pitchFamily="34" charset="0"/>
              </a:rPr>
              <a:t> edition</a:t>
            </a:r>
            <a:r>
              <a:rPr lang="en-US" dirty="0">
                <a:solidFill>
                  <a:srgbClr val="000000"/>
                </a:solidFill>
                <a:latin typeface="Verdana" panose="020B0604030504040204" pitchFamily="34" charset="0"/>
                <a:ea typeface="Calibri" panose="020F0502020204030204" pitchFamily="34" charset="0"/>
              </a:rPr>
              <a:t>, </a:t>
            </a:r>
            <a:r>
              <a:rPr lang="en-US" b="1" dirty="0">
                <a:solidFill>
                  <a:srgbClr val="000000"/>
                </a:solidFill>
                <a:latin typeface="Verdana" panose="020B0604030504040204" pitchFamily="34" charset="0"/>
                <a:ea typeface="Calibri" panose="020F0502020204030204" pitchFamily="34" charset="0"/>
              </a:rPr>
              <a:t>chapter 7</a:t>
            </a:r>
            <a:r>
              <a:rPr lang="en-US" dirty="0">
                <a:solidFill>
                  <a:srgbClr val="000000"/>
                </a:solidFill>
                <a:latin typeface="Verdana" panose="020B0604030504040204" pitchFamily="34" charset="0"/>
                <a:ea typeface="Calibri" panose="020F0502020204030204" pitchFamily="34" charset="0"/>
              </a:rPr>
              <a:t>.</a:t>
            </a:r>
            <a:endParaRPr lang="en-US" sz="2800" dirty="0">
              <a:solidFill>
                <a:srgbClr val="000000"/>
              </a:solidFill>
              <a:effectLst/>
              <a:latin typeface="Times New Roman" panose="02020603050405020304" pitchFamily="18" charset="0"/>
              <a:ea typeface="Calibri" panose="020F0502020204030204" pitchFamily="34" charset="0"/>
            </a:endParaRPr>
          </a:p>
        </p:txBody>
      </p:sp>
      <p:sp>
        <p:nvSpPr>
          <p:cNvPr id="4" name="Rectangle 3">
            <a:extLst>
              <a:ext uri="{FF2B5EF4-FFF2-40B4-BE49-F238E27FC236}">
                <a16:creationId xmlns:a16="http://schemas.microsoft.com/office/drawing/2014/main" id="{401A4484-8D43-493F-8A52-9E2163D5FC6F}"/>
              </a:ext>
            </a:extLst>
          </p:cNvPr>
          <p:cNvSpPr/>
          <p:nvPr/>
        </p:nvSpPr>
        <p:spPr>
          <a:xfrm>
            <a:off x="831099" y="1736168"/>
            <a:ext cx="4871590" cy="461665"/>
          </a:xfrm>
          <a:prstGeom prst="rect">
            <a:avLst/>
          </a:prstGeom>
        </p:spPr>
        <p:txBody>
          <a:bodyPr wrap="none">
            <a:spAutoFit/>
          </a:bodyPr>
          <a:lstStyle/>
          <a:p>
            <a:r>
              <a:rPr lang="en-US" sz="2400" b="1" dirty="0">
                <a:latin typeface="+mn-lt"/>
              </a:rPr>
              <a:t>Sampling and Sampling Distributions</a:t>
            </a:r>
          </a:p>
        </p:txBody>
      </p:sp>
    </p:spTree>
  </p:cSld>
  <p:clrMapOvr>
    <a:masterClrMapping/>
  </p:clrMapOvr>
  <mc:AlternateContent xmlns:mc="http://schemas.openxmlformats.org/markup-compatibility/2006" xmlns:p14="http://schemas.microsoft.com/office/powerpoint/2010/main">
    <mc:Choice Requires="p14">
      <p:transition p14:dur="0" advTm="1309"/>
    </mc:Choice>
    <mc:Fallback xmlns="">
      <p:transition advTm="13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52" name="Text Box 16"/>
          <p:cNvSpPr txBox="1">
            <a:spLocks noChangeArrowheads="1"/>
          </p:cNvSpPr>
          <p:nvPr/>
        </p:nvSpPr>
        <p:spPr bwMode="auto">
          <a:xfrm>
            <a:off x="682411" y="2607675"/>
            <a:ext cx="7740650" cy="592342"/>
          </a:xfrm>
          <a:prstGeom prst="rect">
            <a:avLst/>
          </a:prstGeom>
          <a:noFill/>
          <a:ln w="12700">
            <a:noFill/>
            <a:miter lim="800000"/>
            <a:headEnd/>
            <a:tailEnd/>
          </a:ln>
          <a:effectLst/>
        </p:spPr>
        <p:txBody>
          <a:bodyPr wrap="square">
            <a:spAutoFit/>
          </a:bodyPr>
          <a:lstStyle/>
          <a:p>
            <a:pPr marL="257827" indent="-257827">
              <a:lnSpc>
                <a:spcPct val="90000"/>
              </a:lnSpc>
              <a:spcBef>
                <a:spcPct val="20000"/>
              </a:spcBef>
              <a:buSzPct val="100000"/>
              <a:buFont typeface="Arial" panose="020B0604020202020204" pitchFamily="34" charset="0"/>
              <a:buChar char="•"/>
            </a:pPr>
            <a:r>
              <a:rPr lang="en-US" dirty="0">
                <a:solidFill>
                  <a:srgbClr val="000000"/>
                </a:solidFill>
                <a:latin typeface="+mn-lt"/>
                <a:cs typeface="Arial" panose="020B0604020202020204" pitchFamily="34" charset="0"/>
              </a:rPr>
              <a:t>A random sample from an infinite population is a sample selected such that the following conditions are satisfied.</a:t>
            </a:r>
          </a:p>
        </p:txBody>
      </p:sp>
      <p:sp>
        <p:nvSpPr>
          <p:cNvPr id="116753" name="Text Box 17"/>
          <p:cNvSpPr txBox="1">
            <a:spLocks noChangeArrowheads="1"/>
          </p:cNvSpPr>
          <p:nvPr/>
        </p:nvSpPr>
        <p:spPr bwMode="auto">
          <a:xfrm>
            <a:off x="614012" y="3217497"/>
            <a:ext cx="7799387" cy="342338"/>
          </a:xfrm>
          <a:prstGeom prst="rect">
            <a:avLst/>
          </a:prstGeom>
          <a:noFill/>
          <a:ln w="12700">
            <a:noFill/>
            <a:miter lim="800000"/>
            <a:headEnd/>
            <a:tailEnd/>
          </a:ln>
          <a:effectLst/>
        </p:spPr>
        <p:txBody>
          <a:bodyPr wrap="square">
            <a:spAutoFit/>
          </a:bodyPr>
          <a:lstStyle/>
          <a:p>
            <a:pPr marL="601595" lvl="1" indent="-257827">
              <a:lnSpc>
                <a:spcPct val="90000"/>
              </a:lnSpc>
              <a:spcBef>
                <a:spcPct val="20000"/>
              </a:spcBef>
              <a:buSzPct val="100000"/>
              <a:buFont typeface="Arial" panose="020B0604020202020204" pitchFamily="34" charset="0"/>
              <a:buChar char="•"/>
            </a:pPr>
            <a:r>
              <a:rPr lang="en-US" dirty="0">
                <a:solidFill>
                  <a:srgbClr val="000000"/>
                </a:solidFill>
                <a:latin typeface="+mn-lt"/>
                <a:cs typeface="Arial" panose="020B0604020202020204" pitchFamily="34" charset="0"/>
              </a:rPr>
              <a:t>Each element selected comes from the population of interest.</a:t>
            </a:r>
          </a:p>
        </p:txBody>
      </p:sp>
      <p:sp>
        <p:nvSpPr>
          <p:cNvPr id="8" name="Text Box 10"/>
          <p:cNvSpPr txBox="1">
            <a:spLocks noChangeArrowheads="1"/>
          </p:cNvSpPr>
          <p:nvPr/>
        </p:nvSpPr>
        <p:spPr bwMode="auto">
          <a:xfrm>
            <a:off x="668123" y="1671015"/>
            <a:ext cx="7754937" cy="925638"/>
          </a:xfrm>
          <a:prstGeom prst="rect">
            <a:avLst/>
          </a:prstGeom>
          <a:noFill/>
          <a:ln w="12700">
            <a:noFill/>
            <a:miter lim="800000"/>
            <a:headEnd/>
            <a:tailEnd/>
          </a:ln>
          <a:effectLst/>
        </p:spPr>
        <p:txBody>
          <a:bodyPr wrap="square">
            <a:spAutoFit/>
          </a:bodyPr>
          <a:lstStyle/>
          <a:p>
            <a:pPr marL="257827" indent="-257827">
              <a:buSzPct val="100000"/>
              <a:buFont typeface="Arial" panose="020B0604020202020204" pitchFamily="34" charset="0"/>
              <a:buChar char="•"/>
            </a:pPr>
            <a:r>
              <a:rPr lang="en-US" dirty="0">
                <a:solidFill>
                  <a:srgbClr val="000000"/>
                </a:solidFill>
                <a:latin typeface="+mn-lt"/>
                <a:cs typeface="Arial" panose="020B0604020202020204" pitchFamily="34" charset="0"/>
              </a:rPr>
              <a:t>In the case of an infinite population, we must select a </a:t>
            </a:r>
            <a:r>
              <a:rPr lang="en-US" b="1" dirty="0">
                <a:solidFill>
                  <a:srgbClr val="000000"/>
                </a:solidFill>
                <a:latin typeface="+mn-lt"/>
                <a:cs typeface="Arial" panose="020B0604020202020204" pitchFamily="34" charset="0"/>
              </a:rPr>
              <a:t>random sample </a:t>
            </a:r>
            <a:r>
              <a:rPr lang="en-US" dirty="0">
                <a:solidFill>
                  <a:srgbClr val="000000"/>
                </a:solidFill>
                <a:latin typeface="+mn-lt"/>
                <a:cs typeface="Arial" panose="020B0604020202020204" pitchFamily="34" charset="0"/>
              </a:rPr>
              <a:t>in order to make valid statistical inferences about the population from which the sample is taken.</a:t>
            </a:r>
          </a:p>
        </p:txBody>
      </p:sp>
      <p:sp>
        <p:nvSpPr>
          <p:cNvPr id="9" name="Text Box 17"/>
          <p:cNvSpPr txBox="1">
            <a:spLocks noChangeArrowheads="1"/>
          </p:cNvSpPr>
          <p:nvPr/>
        </p:nvSpPr>
        <p:spPr bwMode="auto">
          <a:xfrm>
            <a:off x="607449" y="3566878"/>
            <a:ext cx="7797462" cy="342338"/>
          </a:xfrm>
          <a:prstGeom prst="rect">
            <a:avLst/>
          </a:prstGeom>
          <a:noFill/>
          <a:ln w="12700">
            <a:noFill/>
            <a:miter lim="800000"/>
            <a:headEnd/>
            <a:tailEnd/>
          </a:ln>
          <a:effectLst/>
        </p:spPr>
        <p:txBody>
          <a:bodyPr wrap="square">
            <a:spAutoFit/>
          </a:bodyPr>
          <a:lstStyle/>
          <a:p>
            <a:pPr marL="601595" lvl="1" indent="-257827">
              <a:lnSpc>
                <a:spcPct val="90000"/>
              </a:lnSpc>
              <a:spcBef>
                <a:spcPct val="20000"/>
              </a:spcBef>
              <a:buSzPct val="100000"/>
              <a:buFont typeface="Arial" panose="020B0604020202020204" pitchFamily="34" charset="0"/>
              <a:buChar char="•"/>
            </a:pPr>
            <a:r>
              <a:rPr lang="en-US" dirty="0">
                <a:solidFill>
                  <a:srgbClr val="000000"/>
                </a:solidFill>
                <a:latin typeface="+mn-lt"/>
                <a:cs typeface="Arial" panose="020B0604020202020204" pitchFamily="34" charset="0"/>
              </a:rPr>
              <a:t>Each element is selected independently.</a:t>
            </a:r>
          </a:p>
        </p:txBody>
      </p:sp>
      <p:sp>
        <p:nvSpPr>
          <p:cNvPr id="10" name="Rectangle 4"/>
          <p:cNvSpPr>
            <a:spLocks noChangeArrowheads="1"/>
          </p:cNvSpPr>
          <p:nvPr/>
        </p:nvSpPr>
        <p:spPr bwMode="auto">
          <a:xfrm>
            <a:off x="528908" y="1016008"/>
            <a:ext cx="7772400" cy="426107"/>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Sampling from an Infinite Population</a:t>
            </a:r>
          </a:p>
        </p:txBody>
      </p:sp>
    </p:spTree>
    <p:extLst>
      <p:ext uri="{BB962C8B-B14F-4D97-AF65-F5344CB8AC3E}">
        <p14:creationId xmlns:p14="http://schemas.microsoft.com/office/powerpoint/2010/main" val="185760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673267" y="2904699"/>
            <a:ext cx="7688262" cy="53462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i="1" dirty="0">
                <a:solidFill>
                  <a:srgbClr val="000000"/>
                </a:solidFill>
                <a:latin typeface="+mn-lt"/>
                <a:cs typeface="Arial" panose="020B0604020202020204" pitchFamily="34" charset="0"/>
              </a:rPr>
              <a:t>s</a:t>
            </a:r>
            <a:r>
              <a:rPr lang="en-US" sz="1805" dirty="0">
                <a:solidFill>
                  <a:srgbClr val="000000"/>
                </a:solidFill>
                <a:latin typeface="+mn-lt"/>
                <a:cs typeface="Arial" panose="020B0604020202020204" pitchFamily="34" charset="0"/>
              </a:rPr>
              <a:t> is the point estimator of the population standard deviation </a:t>
            </a:r>
            <a:r>
              <a:rPr lang="en-US" sz="1805" i="1" dirty="0">
                <a:solidFill>
                  <a:srgbClr val="000000"/>
                </a:solidFill>
                <a:latin typeface="Symbol" panose="05050102010706020507" pitchFamily="18" charset="2"/>
                <a:cs typeface="Arial" panose="020B0604020202020204" pitchFamily="34" charset="0"/>
              </a:rPr>
              <a:t></a:t>
            </a:r>
            <a:r>
              <a:rPr lang="en-US" sz="1805" dirty="0">
                <a:solidFill>
                  <a:srgbClr val="000000"/>
                </a:solidFill>
                <a:latin typeface="+mn-lt"/>
                <a:cs typeface="Arial" panose="020B0604020202020204" pitchFamily="34" charset="0"/>
              </a:rPr>
              <a:t>.</a:t>
            </a:r>
          </a:p>
        </p:txBody>
      </p:sp>
      <p:sp>
        <p:nvSpPr>
          <p:cNvPr id="245764" name="Rectangle 4"/>
          <p:cNvSpPr>
            <a:spLocks noChangeArrowheads="1"/>
          </p:cNvSpPr>
          <p:nvPr/>
        </p:nvSpPr>
        <p:spPr bwMode="auto">
          <a:xfrm>
            <a:off x="673267" y="1945602"/>
            <a:ext cx="7688263" cy="82320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In point estimation we use the data from the sample to compute a value of a sample statistic that serves as an estimate of a population parameter.</a:t>
            </a:r>
          </a:p>
        </p:txBody>
      </p:sp>
      <p:sp>
        <p:nvSpPr>
          <p:cNvPr id="245768" name="Rectangle 8"/>
          <p:cNvSpPr>
            <a:spLocks noChangeArrowheads="1"/>
          </p:cNvSpPr>
          <p:nvPr/>
        </p:nvSpPr>
        <p:spPr bwMode="auto">
          <a:xfrm>
            <a:off x="589129" y="985307"/>
            <a:ext cx="7772400" cy="61230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Point Estimation</a:t>
            </a:r>
          </a:p>
        </p:txBody>
      </p:sp>
      <mc:AlternateContent xmlns:mc="http://schemas.openxmlformats.org/markup-compatibility/2006" xmlns:a14="http://schemas.microsoft.com/office/drawing/2010/main">
        <mc:Choice Requires="a14">
          <p:sp>
            <p:nvSpPr>
              <p:cNvPr id="245763" name="Rectangle 3"/>
              <p:cNvSpPr>
                <a:spLocks noChangeArrowheads="1"/>
              </p:cNvSpPr>
              <p:nvPr/>
            </p:nvSpPr>
            <p:spPr bwMode="auto">
              <a:xfrm>
                <a:off x="673267" y="2571032"/>
                <a:ext cx="7688262" cy="545767"/>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We refer to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as the point estimator of the population mean </a:t>
                </a:r>
                <a:r>
                  <a:rPr lang="en-US" sz="1805" i="1" dirty="0">
                    <a:solidFill>
                      <a:srgbClr val="000000"/>
                    </a:solidFill>
                    <a:latin typeface="Symbol" panose="05050102010706020507" pitchFamily="18" charset="2"/>
                    <a:cs typeface="Arial" panose="020B0604020202020204" pitchFamily="34" charset="0"/>
                  </a:rPr>
                  <a:t></a:t>
                </a:r>
                <a:r>
                  <a:rPr lang="en-US" sz="1805" dirty="0">
                    <a:solidFill>
                      <a:srgbClr val="000000"/>
                    </a:solidFill>
                    <a:latin typeface="+mn-lt"/>
                    <a:cs typeface="Arial" panose="020B0604020202020204" pitchFamily="34" charset="0"/>
                  </a:rPr>
                  <a:t>.</a:t>
                </a:r>
              </a:p>
            </p:txBody>
          </p:sp>
        </mc:Choice>
        <mc:Fallback xmlns="">
          <p:sp>
            <p:nvSpPr>
              <p:cNvPr id="245763" name="Rectangle 3"/>
              <p:cNvSpPr>
                <a:spLocks noRot="1" noChangeAspect="1" noMove="1" noResize="1" noEditPoints="1" noAdjustHandles="1" noChangeArrowheads="1" noChangeShapeType="1" noTextEdit="1"/>
              </p:cNvSpPr>
              <p:nvPr/>
            </p:nvSpPr>
            <p:spPr bwMode="auto">
              <a:xfrm>
                <a:off x="673267" y="2571032"/>
                <a:ext cx="7688262" cy="545767"/>
              </a:xfrm>
              <a:prstGeom prst="rect">
                <a:avLst/>
              </a:prstGeom>
              <a:blipFill>
                <a:blip r:embed="rId3"/>
                <a:stretch>
                  <a:fillRect l="-316"/>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771" name="Rectangle 11"/>
              <p:cNvSpPr>
                <a:spLocks noChangeArrowheads="1"/>
              </p:cNvSpPr>
              <p:nvPr/>
            </p:nvSpPr>
            <p:spPr bwMode="auto">
              <a:xfrm>
                <a:off x="673267" y="3343402"/>
                <a:ext cx="7688262" cy="464301"/>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a14:m>
                <a:r>
                  <a:rPr lang="en-US" sz="1805" dirty="0">
                    <a:solidFill>
                      <a:srgbClr val="000000"/>
                    </a:solidFill>
                    <a:latin typeface="+mn-lt"/>
                    <a:cs typeface="Arial" panose="020B0604020202020204" pitchFamily="34" charset="0"/>
                  </a:rPr>
                  <a:t> is the point estimator of the population proportion </a:t>
                </a:r>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a:t>
                </a:r>
              </a:p>
            </p:txBody>
          </p:sp>
        </mc:Choice>
        <mc:Fallback xmlns="">
          <p:sp>
            <p:nvSpPr>
              <p:cNvPr id="245771" name="Rectangle 11"/>
              <p:cNvSpPr>
                <a:spLocks noRot="1" noChangeAspect="1" noMove="1" noResize="1" noEditPoints="1" noAdjustHandles="1" noChangeArrowheads="1" noChangeShapeType="1" noTextEdit="1"/>
              </p:cNvSpPr>
              <p:nvPr/>
            </p:nvSpPr>
            <p:spPr bwMode="auto">
              <a:xfrm>
                <a:off x="673267" y="3343402"/>
                <a:ext cx="7688262" cy="464301"/>
              </a:xfrm>
              <a:prstGeom prst="rect">
                <a:avLst/>
              </a:prstGeom>
              <a:blipFill>
                <a:blip r:embed="rId4"/>
                <a:stretch>
                  <a:fillRect l="-316" b="-6173"/>
                </a:stretch>
              </a:blipFill>
              <a:ln w="12700">
                <a:noFill/>
                <a:miter lim="800000"/>
                <a:headEnd/>
                <a:tailEnd/>
              </a:ln>
              <a:effectLst/>
            </p:spPr>
            <p:txBody>
              <a:bodyPr/>
              <a:lstStyle/>
              <a:p>
                <a:r>
                  <a:rPr lang="en-US">
                    <a:noFill/>
                  </a:rPr>
                  <a:t> </a:t>
                </a:r>
              </a:p>
            </p:txBody>
          </p:sp>
        </mc:Fallback>
      </mc:AlternateContent>
      <p:sp>
        <p:nvSpPr>
          <p:cNvPr id="245779" name="Rectangle 19"/>
          <p:cNvSpPr>
            <a:spLocks noChangeArrowheads="1"/>
          </p:cNvSpPr>
          <p:nvPr/>
        </p:nvSpPr>
        <p:spPr bwMode="auto">
          <a:xfrm>
            <a:off x="673267" y="1612235"/>
            <a:ext cx="7688263" cy="464301"/>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Point estimation is a form of statistical inference.</a:t>
            </a:r>
          </a:p>
        </p:txBody>
      </p:sp>
    </p:spTree>
    <p:extLst>
      <p:ext uri="{BB962C8B-B14F-4D97-AF65-F5344CB8AC3E}">
        <p14:creationId xmlns:p14="http://schemas.microsoft.com/office/powerpoint/2010/main" val="1756845302"/>
      </p:ext>
    </p:extLst>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ChangeArrowheads="1"/>
          </p:cNvSpPr>
          <p:nvPr/>
        </p:nvSpPr>
        <p:spPr bwMode="auto">
          <a:xfrm>
            <a:off x="1020764" y="2068323"/>
            <a:ext cx="7642225" cy="1116657"/>
          </a:xfrm>
          <a:prstGeom prst="rect">
            <a:avLst/>
          </a:prstGeom>
          <a:noFill/>
          <a:ln w="12700">
            <a:noFill/>
            <a:miter lim="800000"/>
            <a:headEnd/>
            <a:tailEnd/>
          </a:ln>
          <a:effectLst/>
        </p:spPr>
        <p:txBody>
          <a:bodyPr lIns="68034" tIns="33420" rIns="68034" bIns="33420"/>
          <a:lstStyle/>
          <a:p>
            <a:pPr>
              <a:lnSpc>
                <a:spcPct val="90000"/>
              </a:lnSpc>
              <a:spcBef>
                <a:spcPct val="20000"/>
              </a:spcBef>
              <a:buSzPct val="75000"/>
            </a:pPr>
            <a:r>
              <a:rPr lang="en-US" sz="1805" dirty="0">
                <a:solidFill>
                  <a:srgbClr val="000000"/>
                </a:solidFill>
                <a:latin typeface="+mn-lt"/>
                <a:cs typeface="Arial" panose="020B0604020202020204" pitchFamily="34" charset="0"/>
              </a:rPr>
              <a:t>Recall Statistics State University received 500 applications from prospective students.  The application form contains a variety of information including the individual’s Aptitude Test (AT) score and whether or not the individual desires on-campus housing.</a:t>
            </a:r>
          </a:p>
        </p:txBody>
      </p:sp>
      <p:sp>
        <p:nvSpPr>
          <p:cNvPr id="424963" name="Rectangle 3"/>
          <p:cNvSpPr>
            <a:spLocks noChangeArrowheads="1"/>
          </p:cNvSpPr>
          <p:nvPr/>
        </p:nvSpPr>
        <p:spPr bwMode="auto">
          <a:xfrm>
            <a:off x="670549" y="1653541"/>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105" dirty="0">
                <a:solidFill>
                  <a:srgbClr val="000000"/>
                </a:solidFill>
                <a:latin typeface="+mn-lt"/>
                <a:cs typeface="Arial" panose="020B0604020202020204" pitchFamily="34" charset="0"/>
              </a:rPr>
              <a:t>Example:  Statistics State University</a:t>
            </a:r>
          </a:p>
        </p:txBody>
      </p:sp>
      <p:sp>
        <p:nvSpPr>
          <p:cNvPr id="424969" name="Rectangle 9"/>
          <p:cNvSpPr>
            <a:spLocks noChangeArrowheads="1"/>
          </p:cNvSpPr>
          <p:nvPr/>
        </p:nvSpPr>
        <p:spPr bwMode="auto">
          <a:xfrm>
            <a:off x="1019175" y="3230649"/>
            <a:ext cx="7567613" cy="858581"/>
          </a:xfrm>
          <a:prstGeom prst="rect">
            <a:avLst/>
          </a:prstGeom>
          <a:noFill/>
          <a:ln w="12700">
            <a:noFill/>
            <a:miter lim="800000"/>
            <a:headEnd/>
            <a:tailEnd/>
          </a:ln>
          <a:effectLst/>
        </p:spPr>
        <p:txBody>
          <a:bodyPr lIns="68034" tIns="33420" rIns="68034" bIns="33420"/>
          <a:lstStyle/>
          <a:p>
            <a:pPr>
              <a:lnSpc>
                <a:spcPct val="90000"/>
              </a:lnSpc>
              <a:spcBef>
                <a:spcPct val="20000"/>
              </a:spcBef>
              <a:buSzPct val="75000"/>
            </a:pPr>
            <a:r>
              <a:rPr lang="en-US" sz="1805" dirty="0">
                <a:solidFill>
                  <a:srgbClr val="000000"/>
                </a:solidFill>
                <a:latin typeface="+mn-lt"/>
                <a:cs typeface="Arial" panose="020B0604020202020204" pitchFamily="34" charset="0"/>
              </a:rPr>
              <a:t>At a meeting in a few hours, the Dean of Admissions would like to announce the average AT score and the proportion of applicants that want to live on campus, for the population of 500 applicants.</a:t>
            </a:r>
          </a:p>
        </p:txBody>
      </p:sp>
      <p:sp>
        <p:nvSpPr>
          <p:cNvPr id="7" name="Rectangle 8"/>
          <p:cNvSpPr>
            <a:spLocks noChangeArrowheads="1"/>
          </p:cNvSpPr>
          <p:nvPr/>
        </p:nvSpPr>
        <p:spPr bwMode="auto">
          <a:xfrm>
            <a:off x="584617" y="989800"/>
            <a:ext cx="7772400" cy="61230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Point Estimation</a:t>
            </a:r>
          </a:p>
        </p:txBody>
      </p:sp>
    </p:spTree>
    <p:extLst>
      <p:ext uri="{BB962C8B-B14F-4D97-AF65-F5344CB8AC3E}">
        <p14:creationId xmlns:p14="http://schemas.microsoft.com/office/powerpoint/2010/main" val="2754845811"/>
      </p:ext>
    </p:extLst>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105" name="Rectangle 265"/>
          <p:cNvSpPr>
            <a:spLocks noChangeArrowheads="1"/>
          </p:cNvSpPr>
          <p:nvPr/>
        </p:nvSpPr>
        <p:spPr bwMode="auto">
          <a:xfrm>
            <a:off x="670549" y="1653541"/>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105" dirty="0">
                <a:solidFill>
                  <a:srgbClr val="000000"/>
                </a:solidFill>
                <a:latin typeface="+mn-lt"/>
                <a:cs typeface="Arial" panose="020B0604020202020204" pitchFamily="34" charset="0"/>
              </a:rPr>
              <a:t>Example: Statistics State University</a:t>
            </a:r>
          </a:p>
        </p:txBody>
      </p:sp>
      <p:sp>
        <p:nvSpPr>
          <p:cNvPr id="420113" name="Rectangle 273"/>
          <p:cNvSpPr>
            <a:spLocks noChangeArrowheads="1"/>
          </p:cNvSpPr>
          <p:nvPr/>
        </p:nvSpPr>
        <p:spPr bwMode="auto">
          <a:xfrm>
            <a:off x="1028700" y="2068985"/>
            <a:ext cx="7427913" cy="1650718"/>
          </a:xfrm>
          <a:prstGeom prst="rect">
            <a:avLst/>
          </a:prstGeom>
          <a:noFill/>
          <a:ln w="12700">
            <a:noFill/>
            <a:miter lim="800000"/>
            <a:headEnd/>
            <a:tailEnd/>
          </a:ln>
          <a:effectLst/>
        </p:spPr>
        <p:txBody>
          <a:bodyPr lIns="68034" tIns="33420" rIns="68034" bIns="33420"/>
          <a:lstStyle/>
          <a:p>
            <a:pPr>
              <a:lnSpc>
                <a:spcPct val="110000"/>
              </a:lnSpc>
              <a:spcBef>
                <a:spcPct val="20000"/>
              </a:spcBef>
              <a:buSzPct val="75000"/>
            </a:pPr>
            <a:r>
              <a:rPr lang="en-US" sz="1805" dirty="0">
                <a:solidFill>
                  <a:srgbClr val="000000"/>
                </a:solidFill>
                <a:latin typeface="+mn-lt"/>
                <a:cs typeface="Arial" panose="020B0604020202020204" pitchFamily="34" charset="0"/>
              </a:rPr>
              <a:t>The Director decides to estimate the values of the population parameters of interest based on sample statistics.  The sample of 30 applicants is selected using computer-generated random numbers.</a:t>
            </a:r>
          </a:p>
        </p:txBody>
      </p:sp>
      <p:sp>
        <p:nvSpPr>
          <p:cNvPr id="6" name="Rectangle 8"/>
          <p:cNvSpPr>
            <a:spLocks noChangeArrowheads="1"/>
          </p:cNvSpPr>
          <p:nvPr/>
        </p:nvSpPr>
        <p:spPr bwMode="auto">
          <a:xfrm>
            <a:off x="567033" y="942806"/>
            <a:ext cx="7772400" cy="61230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Point Estimation</a:t>
            </a:r>
          </a:p>
        </p:txBody>
      </p:sp>
      <p:graphicFrame>
        <p:nvGraphicFramePr>
          <p:cNvPr id="5" name="Object 4">
            <a:extLst>
              <a:ext uri="{FF2B5EF4-FFF2-40B4-BE49-F238E27FC236}">
                <a16:creationId xmlns:a16="http://schemas.microsoft.com/office/drawing/2014/main" id="{ECFDDB61-90C9-4FCA-98A8-C688AC02BBEC}"/>
              </a:ext>
            </a:extLst>
          </p:cNvPr>
          <p:cNvGraphicFramePr>
            <a:graphicFrameLocks noChangeAspect="1"/>
          </p:cNvGraphicFramePr>
          <p:nvPr>
            <p:extLst>
              <p:ext uri="{D42A27DB-BD31-4B8C-83A1-F6EECF244321}">
                <p14:modId xmlns:p14="http://schemas.microsoft.com/office/powerpoint/2010/main" val="2759853187"/>
              </p:ext>
            </p:extLst>
          </p:nvPr>
        </p:nvGraphicFramePr>
        <p:xfrm>
          <a:off x="7672388" y="5616755"/>
          <a:ext cx="914400" cy="771525"/>
        </p:xfrm>
        <a:graphic>
          <a:graphicData uri="http://schemas.openxmlformats.org/presentationml/2006/ole">
            <mc:AlternateContent xmlns:mc="http://schemas.openxmlformats.org/markup-compatibility/2006">
              <mc:Choice xmlns:v="urn:schemas-microsoft-com:vml" Requires="v">
                <p:oleObj spid="_x0000_s2083" name="Binary Worksheet" showAsIcon="1" r:id="rId4" imgW="914400" imgH="771480" progId="Excel.SheetBinaryMacroEnabled.12">
                  <p:embed/>
                </p:oleObj>
              </mc:Choice>
              <mc:Fallback>
                <p:oleObj name="Binary Worksheet" showAsIcon="1" r:id="rId4" imgW="914400" imgH="771480" progId="Excel.SheetBinaryMacroEnabled.12">
                  <p:embed/>
                  <p:pic>
                    <p:nvPicPr>
                      <p:cNvPr id="2" name="Object 1">
                        <a:extLst>
                          <a:ext uri="{FF2B5EF4-FFF2-40B4-BE49-F238E27FC236}">
                            <a16:creationId xmlns:a16="http://schemas.microsoft.com/office/drawing/2014/main" id="{27AF887B-0CC0-4A17-BA7D-3FF89C5B7467}"/>
                          </a:ext>
                        </a:extLst>
                      </p:cNvPr>
                      <p:cNvPicPr/>
                      <p:nvPr/>
                    </p:nvPicPr>
                    <p:blipFill>
                      <a:blip r:embed="rId5"/>
                      <a:stretch>
                        <a:fillRect/>
                      </a:stretch>
                    </p:blipFill>
                    <p:spPr>
                      <a:xfrm>
                        <a:off x="7672388" y="561675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085343319"/>
      </p:ext>
    </p:extLst>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802" name="Rectangle 442"/>
              <p:cNvSpPr>
                <a:spLocks noChangeArrowheads="1"/>
              </p:cNvSpPr>
              <p:nvPr/>
            </p:nvSpPr>
            <p:spPr bwMode="auto">
              <a:xfrm>
                <a:off x="671450" y="1663275"/>
                <a:ext cx="6038851" cy="383138"/>
              </a:xfrm>
              <a:prstGeom prst="rect">
                <a:avLst/>
              </a:prstGeom>
              <a:noFill/>
              <a:ln w="12700">
                <a:noFill/>
                <a:miter lim="800000"/>
                <a:headEnd/>
                <a:tailEnd/>
              </a:ln>
              <a:effectLst/>
            </p:spPr>
            <p:txBody>
              <a:bodyPr lIns="68034" tIns="33420" rIns="68034" bIns="33420"/>
              <a:lstStyle/>
              <a:p>
                <a:pPr marL="257827" indent="-257827">
                  <a:spcBef>
                    <a:spcPct val="20000"/>
                  </a:spcBef>
                  <a:buSzPct val="100000"/>
                  <a:buFont typeface="Arial" panose="020B0604020202020204" pitchFamily="34" charset="0"/>
                  <a:buChar char="•"/>
                </a:pPr>
                <a14:m>
                  <m:oMath xmlns:m="http://schemas.openxmlformats.org/officeDocument/2006/math">
                    <m:acc>
                      <m:accPr>
                        <m:chr m:val="̅"/>
                        <m:ctrlPr>
                          <a:rPr lang="en-US" sz="1805" i="1" smtClean="0">
                            <a:solidFill>
                              <a:srgbClr val="000000"/>
                            </a:solidFill>
                            <a:latin typeface="Cambria Math" panose="02040503050406030204" pitchFamily="18" charset="0"/>
                          </a:rPr>
                        </m:ctrlPr>
                      </m:accPr>
                      <m:e>
                        <m:r>
                          <a:rPr lang="en-US" sz="1805" i="1">
                            <a:solidFill>
                              <a:srgbClr val="000000"/>
                            </a:solidFill>
                            <a:latin typeface="Cambria Math"/>
                          </a:rPr>
                          <m:t>𝑥</m:t>
                        </m:r>
                      </m:e>
                    </m:acc>
                    <m:r>
                      <a:rPr lang="en-US" sz="1805" i="1">
                        <a:solidFill>
                          <a:srgbClr val="000000"/>
                        </a:solidFill>
                        <a:latin typeface="Cambria Math"/>
                      </a:rPr>
                      <m:t> </m:t>
                    </m:r>
                    <m:r>
                      <a:rPr lang="en-US" sz="1805" b="0" i="1" smtClean="0">
                        <a:solidFill>
                          <a:srgbClr val="000000"/>
                        </a:solidFill>
                        <a:latin typeface="Cambria Math" panose="02040503050406030204" pitchFamily="18" charset="0"/>
                      </a:rPr>
                      <m:t>"</m:t>
                    </m:r>
                    <m:r>
                      <a:rPr lang="en-US" sz="1805" b="0" i="1" smtClean="0">
                        <a:solidFill>
                          <a:srgbClr val="000000"/>
                        </a:solidFill>
                        <a:latin typeface="Cambria Math" panose="02040503050406030204" pitchFamily="18" charset="0"/>
                      </a:rPr>
                      <m:t>𝑚𝑒𝑎𝑛</m:t>
                    </m:r>
                    <m:r>
                      <a:rPr lang="en-US" sz="1805" b="0" i="1" smtClean="0">
                        <a:solidFill>
                          <a:srgbClr val="000000"/>
                        </a:solidFill>
                        <a:latin typeface="Cambria Math" panose="02040503050406030204" pitchFamily="18" charset="0"/>
                      </a:rPr>
                      <m:t> </m:t>
                    </m:r>
                    <m:r>
                      <a:rPr lang="en-US" sz="1805" b="0" i="1" smtClean="0">
                        <a:solidFill>
                          <a:srgbClr val="000000"/>
                        </a:solidFill>
                        <a:latin typeface="Cambria Math" panose="02040503050406030204" pitchFamily="18" charset="0"/>
                      </a:rPr>
                      <m:t>𝐴𝑇</m:t>
                    </m:r>
                    <m:r>
                      <a:rPr lang="en-US" sz="1805" b="0" i="1" smtClean="0">
                        <a:solidFill>
                          <a:srgbClr val="000000"/>
                        </a:solidFill>
                        <a:latin typeface="Cambria Math" panose="02040503050406030204" pitchFamily="18" charset="0"/>
                      </a:rPr>
                      <m:t> </m:t>
                    </m:r>
                    <m:r>
                      <a:rPr lang="en-US" sz="1805" b="0" i="1" smtClean="0">
                        <a:solidFill>
                          <a:srgbClr val="000000"/>
                        </a:solidFill>
                        <a:latin typeface="Cambria Math" panose="02040503050406030204" pitchFamily="18" charset="0"/>
                      </a:rPr>
                      <m:t>𝑠𝑐𝑜𝑟𝑒</m:t>
                    </m:r>
                    <m:r>
                      <a:rPr lang="en-US" sz="1805" b="0" i="1" smtClean="0">
                        <a:solidFill>
                          <a:srgbClr val="000000"/>
                        </a:solidFill>
                        <a:latin typeface="Cambria Math" panose="02040503050406030204" pitchFamily="18" charset="0"/>
                      </a:rPr>
                      <m:t>"</m:t>
                    </m:r>
                  </m:oMath>
                </a14:m>
                <a:r>
                  <a:rPr lang="en-US" sz="1805" i="1" dirty="0">
                    <a:solidFill>
                      <a:srgbClr val="000000"/>
                    </a:solidFill>
                    <a:latin typeface="+mn-lt"/>
                    <a:cs typeface="Arial" panose="020B0604020202020204" pitchFamily="34" charset="0"/>
                  </a:rPr>
                  <a:t> </a:t>
                </a:r>
                <a:r>
                  <a:rPr lang="en-US" sz="1805" dirty="0">
                    <a:solidFill>
                      <a:srgbClr val="000000"/>
                    </a:solidFill>
                    <a:latin typeface="+mn-lt"/>
                    <a:cs typeface="Arial" panose="020B0604020202020204" pitchFamily="34" charset="0"/>
                  </a:rPr>
                  <a:t>as Point Estimator of </a:t>
                </a:r>
                <a:r>
                  <a:rPr lang="en-US" sz="1805" i="1" dirty="0">
                    <a:solidFill>
                      <a:srgbClr val="000000"/>
                    </a:solidFill>
                    <a:latin typeface="Symbol" panose="05050102010706020507" pitchFamily="18" charset="2"/>
                    <a:cs typeface="Arial" panose="020B0604020202020204" pitchFamily="34" charset="0"/>
                  </a:rPr>
                  <a:t></a:t>
                </a:r>
                <a:endParaRPr lang="en-US" sz="1805" dirty="0">
                  <a:solidFill>
                    <a:srgbClr val="000000"/>
                  </a:solidFill>
                  <a:latin typeface="Symbol" panose="05050102010706020507" pitchFamily="18" charset="2"/>
                  <a:cs typeface="Arial" panose="020B0604020202020204" pitchFamily="34" charset="0"/>
                </a:endParaRPr>
              </a:p>
            </p:txBody>
          </p:sp>
        </mc:Choice>
        <mc:Fallback xmlns="">
          <p:sp>
            <p:nvSpPr>
              <p:cNvPr id="15802" name="Rectangle 442"/>
              <p:cNvSpPr>
                <a:spLocks noRot="1" noChangeAspect="1" noMove="1" noResize="1" noEditPoints="1" noAdjustHandles="1" noChangeArrowheads="1" noChangeShapeType="1" noTextEdit="1"/>
              </p:cNvSpPr>
              <p:nvPr/>
            </p:nvSpPr>
            <p:spPr bwMode="auto">
              <a:xfrm>
                <a:off x="671450" y="1663275"/>
                <a:ext cx="6038851" cy="383138"/>
              </a:xfrm>
              <a:prstGeom prst="rect">
                <a:avLst/>
              </a:prstGeom>
              <a:blipFill>
                <a:blip r:embed="rId4"/>
                <a:stretch>
                  <a:fillRect l="-1009" t="-14286" b="-19048"/>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04" name="Rectangle 444"/>
              <p:cNvSpPr>
                <a:spLocks noChangeArrowheads="1"/>
              </p:cNvSpPr>
              <p:nvPr/>
            </p:nvSpPr>
            <p:spPr bwMode="auto">
              <a:xfrm>
                <a:off x="674971" y="3805349"/>
                <a:ext cx="4457700" cy="383138"/>
              </a:xfrm>
              <a:prstGeom prst="rect">
                <a:avLst/>
              </a:prstGeom>
              <a:noFill/>
              <a:ln w="12700">
                <a:noFill/>
                <a:miter lim="800000"/>
                <a:headEnd/>
                <a:tailEnd/>
              </a:ln>
              <a:effectLst/>
            </p:spPr>
            <p:txBody>
              <a:bodyPr lIns="68034" tIns="33420" rIns="68034" bIns="33420"/>
              <a:lstStyle/>
              <a:p>
                <a:pPr marL="257827" indent="-257827">
                  <a:spcBef>
                    <a:spcPct val="20000"/>
                  </a:spcBef>
                  <a:buSzPct val="100000"/>
                  <a:buFont typeface="Arial" panose="020B0604020202020204" pitchFamily="34" charset="0"/>
                  <a:buChar char="•"/>
                </a:pP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r>
                      <a:rPr lang="en-US" sz="1805" i="1">
                        <a:solidFill>
                          <a:srgbClr val="000000"/>
                        </a:solidFill>
                        <a:latin typeface="Cambria Math"/>
                      </a:rPr>
                      <m:t>  </m:t>
                    </m:r>
                  </m:oMath>
                </a14:m>
                <a:r>
                  <a:rPr lang="en-US" sz="1805" dirty="0">
                    <a:solidFill>
                      <a:srgbClr val="000000"/>
                    </a:solidFill>
                    <a:latin typeface="+mn-lt"/>
                    <a:cs typeface="Arial" panose="020B0604020202020204" pitchFamily="34" charset="0"/>
                  </a:rPr>
                  <a:t>as Point Estimator of </a:t>
                </a:r>
                <a:r>
                  <a:rPr lang="en-US" sz="1805" i="1" dirty="0">
                    <a:solidFill>
                      <a:srgbClr val="000000"/>
                    </a:solidFill>
                    <a:latin typeface="+mn-lt"/>
                    <a:cs typeface="Arial" panose="020B0604020202020204" pitchFamily="34" charset="0"/>
                  </a:rPr>
                  <a:t>p</a:t>
                </a:r>
                <a:endParaRPr lang="en-US" sz="1805" dirty="0">
                  <a:solidFill>
                    <a:srgbClr val="000000"/>
                  </a:solidFill>
                  <a:latin typeface="+mn-lt"/>
                  <a:cs typeface="Arial" panose="020B0604020202020204" pitchFamily="34" charset="0"/>
                </a:endParaRPr>
              </a:p>
            </p:txBody>
          </p:sp>
        </mc:Choice>
        <mc:Fallback xmlns="">
          <p:sp>
            <p:nvSpPr>
              <p:cNvPr id="15804" name="Rectangle 444"/>
              <p:cNvSpPr>
                <a:spLocks noRot="1" noChangeAspect="1" noMove="1" noResize="1" noEditPoints="1" noAdjustHandles="1" noChangeArrowheads="1" noChangeShapeType="1" noTextEdit="1"/>
              </p:cNvSpPr>
              <p:nvPr/>
            </p:nvSpPr>
            <p:spPr bwMode="auto">
              <a:xfrm>
                <a:off x="674971" y="3805349"/>
                <a:ext cx="4457700" cy="383138"/>
              </a:xfrm>
              <a:prstGeom prst="rect">
                <a:avLst/>
              </a:prstGeom>
              <a:blipFill>
                <a:blip r:embed="rId5"/>
                <a:stretch>
                  <a:fillRect l="-1505" t="-11111" b="-17460"/>
                </a:stretch>
              </a:blipFill>
              <a:ln w="12700">
                <a:noFill/>
                <a:miter lim="800000"/>
                <a:headEnd/>
                <a:tailEnd/>
              </a:ln>
              <a:effectLst/>
            </p:spPr>
            <p:txBody>
              <a:bodyPr/>
              <a:lstStyle/>
              <a:p>
                <a:r>
                  <a:rPr lang="en-US">
                    <a:noFill/>
                  </a:rPr>
                  <a:t> </a:t>
                </a:r>
              </a:p>
            </p:txBody>
          </p:sp>
        </mc:Fallback>
      </mc:AlternateContent>
      <p:sp>
        <p:nvSpPr>
          <p:cNvPr id="15801" name="Text Box 441"/>
          <p:cNvSpPr txBox="1">
            <a:spLocks noChangeArrowheads="1"/>
          </p:cNvSpPr>
          <p:nvPr/>
        </p:nvSpPr>
        <p:spPr bwMode="auto">
          <a:xfrm>
            <a:off x="654571" y="4774684"/>
            <a:ext cx="6537300" cy="647870"/>
          </a:xfrm>
          <a:prstGeom prst="rect">
            <a:avLst/>
          </a:prstGeom>
          <a:noFill/>
          <a:ln w="12700">
            <a:noFill/>
            <a:miter lim="800000"/>
            <a:headEnd/>
            <a:tailEnd/>
          </a:ln>
          <a:effectLst/>
        </p:spPr>
        <p:txBody>
          <a:bodyPr wrap="square">
            <a:spAutoFit/>
          </a:bodyPr>
          <a:lstStyle/>
          <a:p>
            <a:pPr algn="l"/>
            <a:r>
              <a:rPr lang="en-US" sz="1805" i="1" dirty="0">
                <a:solidFill>
                  <a:srgbClr val="000000"/>
                </a:solidFill>
                <a:latin typeface="+mn-lt"/>
                <a:cs typeface="Arial" panose="020B0604020202020204" pitchFamily="34" charset="0"/>
              </a:rPr>
              <a:t>Note:  Different random numbers would have identified a different sample which would have resulted in different point estimates.</a:t>
            </a:r>
          </a:p>
        </p:txBody>
      </p:sp>
      <p:sp>
        <p:nvSpPr>
          <p:cNvPr id="15803" name="Rectangle 443"/>
          <p:cNvSpPr>
            <a:spLocks noChangeArrowheads="1"/>
          </p:cNvSpPr>
          <p:nvPr/>
        </p:nvSpPr>
        <p:spPr bwMode="auto">
          <a:xfrm>
            <a:off x="679937" y="2519696"/>
            <a:ext cx="6286501" cy="368815"/>
          </a:xfrm>
          <a:prstGeom prst="rect">
            <a:avLst/>
          </a:prstGeom>
          <a:noFill/>
          <a:ln w="12700">
            <a:noFill/>
            <a:miter lim="800000"/>
            <a:headEnd/>
            <a:tailEnd/>
          </a:ln>
          <a:effectLst/>
        </p:spPr>
        <p:txBody>
          <a:bodyPr lIns="68034" tIns="33420" rIns="68034" bIns="33420"/>
          <a:lstStyle/>
          <a:p>
            <a:pPr marL="257827" indent="-257827">
              <a:spcBef>
                <a:spcPct val="20000"/>
              </a:spcBef>
              <a:buSzPct val="100000"/>
              <a:buFont typeface="Arial" panose="020B0604020202020204" pitchFamily="34" charset="0"/>
              <a:buChar char="•"/>
            </a:pPr>
            <a:r>
              <a:rPr lang="en-US" sz="1805" i="1" dirty="0">
                <a:solidFill>
                  <a:srgbClr val="000000"/>
                </a:solidFill>
                <a:latin typeface="+mn-lt"/>
                <a:cs typeface="Arial" panose="020B0604020202020204" pitchFamily="34" charset="0"/>
              </a:rPr>
              <a:t>s</a:t>
            </a:r>
            <a:r>
              <a:rPr lang="en-US" sz="1805" dirty="0">
                <a:solidFill>
                  <a:srgbClr val="000000"/>
                </a:solidFill>
                <a:latin typeface="+mn-lt"/>
                <a:cs typeface="Arial" panose="020B0604020202020204" pitchFamily="34" charset="0"/>
              </a:rPr>
              <a:t>  as Point Estimator of </a:t>
            </a:r>
            <a:r>
              <a:rPr lang="en-US" sz="1805" i="1" dirty="0">
                <a:solidFill>
                  <a:srgbClr val="000000"/>
                </a:solidFill>
                <a:latin typeface="Symbol" panose="05050102010706020507" pitchFamily="18" charset="2"/>
                <a:cs typeface="Arial" panose="020B0604020202020204" pitchFamily="34" charset="0"/>
              </a:rPr>
              <a:t></a:t>
            </a:r>
            <a:endParaRPr lang="en-US" sz="1805" dirty="0">
              <a:solidFill>
                <a:srgbClr val="000000"/>
              </a:solidFill>
              <a:latin typeface="Symbol" panose="05050102010706020507" pitchFamily="18" charset="2"/>
              <a:cs typeface="Arial" panose="020B0604020202020204"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3437643" y="2061981"/>
                <a:ext cx="2373920" cy="504497"/>
              </a:xfrm>
              <a:prstGeom prst="rect">
                <a:avLst/>
              </a:prstGeom>
              <a:noFill/>
              <a:effectLst/>
            </p:spPr>
            <p:txBody>
              <a:bodyPr wrap="none" rtlCol="0">
                <a:spAutoFit/>
              </a:bodyPr>
              <a:lstStyle/>
              <a:p>
                <a14:m>
                  <m:oMath xmlns:m="http://schemas.openxmlformats.org/officeDocument/2006/math">
                    <m:acc>
                      <m:accPr>
                        <m:chr m:val="̅"/>
                        <m:ctrlPr>
                          <a:rPr lang="en-US" sz="1805" i="1" smtClean="0">
                            <a:solidFill>
                              <a:srgbClr val="000000"/>
                            </a:solidFill>
                            <a:latin typeface="Cambria Math" panose="02040503050406030204" pitchFamily="18" charset="0"/>
                          </a:rPr>
                        </m:ctrlPr>
                      </m:accPr>
                      <m:e>
                        <m:r>
                          <a:rPr lang="en-US" sz="1805" i="1">
                            <a:solidFill>
                              <a:srgbClr val="000000"/>
                            </a:solidFill>
                            <a:latin typeface="Cambria Math"/>
                          </a:rPr>
                          <m:t>𝑥</m:t>
                        </m:r>
                      </m:e>
                    </m:acc>
                    <m:r>
                      <a:rPr lang="en-US" sz="1805" i="1">
                        <a:solidFill>
                          <a:srgbClr val="000000"/>
                        </a:solidFill>
                        <a:latin typeface="Cambria Math"/>
                      </a:rPr>
                      <m:t>=</m:t>
                    </m:r>
                    <m:f>
                      <m:fPr>
                        <m:ctrlPr>
                          <a:rPr lang="en-US" sz="1805" i="1">
                            <a:solidFill>
                              <a:srgbClr val="000000"/>
                            </a:solidFill>
                            <a:latin typeface="Cambria Math" panose="02040503050406030204" pitchFamily="18" charset="0"/>
                          </a:rPr>
                        </m:ctrlPr>
                      </m:fPr>
                      <m:num>
                        <m:nary>
                          <m:naryPr>
                            <m:chr m:val="∑"/>
                            <m:subHide m:val="on"/>
                            <m:supHide m:val="on"/>
                            <m:ctrlPr>
                              <a:rPr lang="en-US" sz="1805" i="1">
                                <a:solidFill>
                                  <a:srgbClr val="000000"/>
                                </a:solidFill>
                                <a:latin typeface="Cambria Math" panose="02040503050406030204" pitchFamily="18" charset="0"/>
                              </a:rPr>
                            </m:ctrlPr>
                          </m:naryPr>
                          <m:sub/>
                          <m:sup/>
                          <m:e>
                            <m:sSub>
                              <m:sSubPr>
                                <m:ctrlPr>
                                  <a:rPr lang="en-US" sz="1805" i="1">
                                    <a:solidFill>
                                      <a:srgbClr val="000000"/>
                                    </a:solidFill>
                                    <a:latin typeface="Cambria Math" panose="02040503050406030204" pitchFamily="18" charset="0"/>
                                  </a:rPr>
                                </m:ctrlPr>
                              </m:sSubPr>
                              <m:e>
                                <m:r>
                                  <a:rPr lang="en-US" sz="1805" i="1">
                                    <a:solidFill>
                                      <a:srgbClr val="000000"/>
                                    </a:solidFill>
                                    <a:latin typeface="Cambria Math"/>
                                  </a:rPr>
                                  <m:t>𝑥</m:t>
                                </m:r>
                              </m:e>
                              <m:sub>
                                <m:r>
                                  <a:rPr lang="en-US" sz="1805" i="1">
                                    <a:solidFill>
                                      <a:srgbClr val="000000"/>
                                    </a:solidFill>
                                    <a:latin typeface="Cambria Math"/>
                                  </a:rPr>
                                  <m:t>𝑖</m:t>
                                </m:r>
                              </m:sub>
                            </m:sSub>
                          </m:e>
                        </m:nary>
                      </m:num>
                      <m:den>
                        <m:r>
                          <a:rPr lang="en-US" sz="1805" i="1">
                            <a:solidFill>
                              <a:srgbClr val="000000"/>
                            </a:solidFill>
                            <a:latin typeface="Cambria Math" panose="02040503050406030204" pitchFamily="18" charset="0"/>
                            <a:ea typeface="Cambria Math" panose="02040503050406030204" pitchFamily="18" charset="0"/>
                          </a:rPr>
                          <m:t>𝓃</m:t>
                        </m:r>
                      </m:den>
                    </m:f>
                  </m:oMath>
                </a14:m>
                <a:r>
                  <a:rPr lang="en-US" sz="1805" dirty="0">
                    <a:solidFill>
                      <a:srgbClr val="000000"/>
                    </a:solidFill>
                    <a:latin typeface="+mn-lt"/>
                    <a:cs typeface="Arial" panose="020B0604020202020204" pitchFamily="34" charset="0"/>
                  </a:rPr>
                  <a:t>= </a:t>
                </a:r>
                <a14:m>
                  <m:oMath xmlns:m="http://schemas.openxmlformats.org/officeDocument/2006/math">
                    <m:f>
                      <m:fPr>
                        <m:ctrlPr>
                          <a:rPr lang="en-US" sz="1805" i="1" dirty="0">
                            <a:solidFill>
                              <a:srgbClr val="000000"/>
                            </a:solidFill>
                            <a:latin typeface="Cambria Math" panose="02040503050406030204" pitchFamily="18" charset="0"/>
                          </a:rPr>
                        </m:ctrlPr>
                      </m:fPr>
                      <m:num>
                        <m:r>
                          <a:rPr lang="en-US" sz="1805" b="0" i="1" dirty="0" smtClean="0">
                            <a:solidFill>
                              <a:srgbClr val="000000"/>
                            </a:solidFill>
                            <a:latin typeface="Cambria Math" panose="02040503050406030204" pitchFamily="18" charset="0"/>
                          </a:rPr>
                          <m:t>20,844</m:t>
                        </m:r>
                      </m:num>
                      <m:den>
                        <m:r>
                          <a:rPr lang="en-US" sz="1805" i="1" dirty="0">
                            <a:solidFill>
                              <a:srgbClr val="000000"/>
                            </a:solidFill>
                            <a:latin typeface="Cambria Math"/>
                          </a:rPr>
                          <m:t>30</m:t>
                        </m:r>
                      </m:den>
                    </m:f>
                  </m:oMath>
                </a14:m>
                <a:r>
                  <a:rPr lang="en-US" sz="1805" dirty="0">
                    <a:solidFill>
                      <a:srgbClr val="000000"/>
                    </a:solidFill>
                    <a:latin typeface="+mn-lt"/>
                    <a:cs typeface="Arial" panose="020B0604020202020204" pitchFamily="34" charset="0"/>
                  </a:rPr>
                  <a:t> = 694.8</a:t>
                </a:r>
              </a:p>
            </p:txBody>
          </p:sp>
        </mc:Choice>
        <mc:Fallback xmlns="">
          <p:sp>
            <p:nvSpPr>
              <p:cNvPr id="2" name="TextBox 1"/>
              <p:cNvSpPr txBox="1">
                <a:spLocks noRot="1" noChangeAspect="1" noMove="1" noResize="1" noEditPoints="1" noAdjustHandles="1" noChangeArrowheads="1" noChangeShapeType="1" noTextEdit="1"/>
              </p:cNvSpPr>
              <p:nvPr/>
            </p:nvSpPr>
            <p:spPr>
              <a:xfrm>
                <a:off x="3437643" y="2061981"/>
                <a:ext cx="2373920" cy="504497"/>
              </a:xfrm>
              <a:prstGeom prst="rect">
                <a:avLst/>
              </a:prstGeom>
              <a:blipFill>
                <a:blip r:embed="rId6"/>
                <a:stretch>
                  <a:fillRect t="-63855" r="-1285" b="-56627"/>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573888" y="4196074"/>
                <a:ext cx="1658467" cy="370101"/>
              </a:xfrm>
              <a:prstGeom prst="rect">
                <a:avLst/>
              </a:prstGeom>
              <a:noFill/>
              <a:effectLst/>
            </p:spPr>
            <p:txBody>
              <a:bodyPr wrap="none" rtlCol="0">
                <a:spAutoFit/>
              </a:bodyPr>
              <a:lstStyle/>
              <a:p>
                <a14:m>
                  <m:oMath xmlns:m="http://schemas.openxmlformats.org/officeDocument/2006/math">
                    <m:acc>
                      <m:accPr>
                        <m:chr m:val="̅"/>
                        <m:ctrlPr>
                          <a:rPr lang="en-US" sz="1805" i="1" smtClean="0">
                            <a:solidFill>
                              <a:srgbClr val="000000"/>
                            </a:solidFill>
                            <a:latin typeface="Cambria Math" panose="02040503050406030204" pitchFamily="18" charset="0"/>
                          </a:rPr>
                        </m:ctrlPr>
                      </m:accPr>
                      <m:e>
                        <m:r>
                          <a:rPr lang="en-US" sz="1805" i="1">
                            <a:solidFill>
                              <a:srgbClr val="000000"/>
                            </a:solidFill>
                            <a:latin typeface="Cambria Math"/>
                          </a:rPr>
                          <m:t>𝑝</m:t>
                        </m:r>
                      </m:e>
                    </m:acc>
                  </m:oMath>
                </a14:m>
                <a:r>
                  <a:rPr lang="en-US" sz="1805" dirty="0">
                    <a:solidFill>
                      <a:srgbClr val="000000"/>
                    </a:solidFill>
                    <a:latin typeface="+mn-lt"/>
                    <a:cs typeface="Arial" panose="020B0604020202020204" pitchFamily="34" charset="0"/>
                  </a:rPr>
                  <a:t> =</a:t>
                </a:r>
                <a14:m>
                  <m:oMath xmlns:m="http://schemas.openxmlformats.org/officeDocument/2006/math">
                    <m:f>
                      <m:fPr>
                        <m:type m:val="skw"/>
                        <m:ctrlPr>
                          <a:rPr lang="en-US" sz="1805" i="1" dirty="0">
                            <a:solidFill>
                              <a:srgbClr val="000000"/>
                            </a:solidFill>
                            <a:latin typeface="Cambria Math" panose="02040503050406030204" pitchFamily="18" charset="0"/>
                          </a:rPr>
                        </m:ctrlPr>
                      </m:fPr>
                      <m:num>
                        <m:r>
                          <a:rPr lang="en-US" sz="1805" i="1" dirty="0">
                            <a:solidFill>
                              <a:srgbClr val="000000"/>
                            </a:solidFill>
                            <a:latin typeface="Cambria Math"/>
                          </a:rPr>
                          <m:t> </m:t>
                        </m:r>
                        <m:r>
                          <a:rPr lang="en-US" sz="1805" b="0" i="1" dirty="0" smtClean="0">
                            <a:solidFill>
                              <a:srgbClr val="000000"/>
                            </a:solidFill>
                            <a:latin typeface="Cambria Math" panose="02040503050406030204" pitchFamily="18" charset="0"/>
                          </a:rPr>
                          <m:t>16</m:t>
                        </m:r>
                      </m:num>
                      <m:den>
                        <m:r>
                          <a:rPr lang="en-US" sz="1805" i="1" dirty="0">
                            <a:solidFill>
                              <a:srgbClr val="000000"/>
                            </a:solidFill>
                            <a:latin typeface="Cambria Math"/>
                          </a:rPr>
                          <m:t>30</m:t>
                        </m:r>
                      </m:den>
                    </m:f>
                    <m:r>
                      <a:rPr lang="en-US" sz="1805" i="1" dirty="0">
                        <a:solidFill>
                          <a:srgbClr val="000000"/>
                        </a:solidFill>
                        <a:latin typeface="Cambria Math"/>
                        <a:ea typeface="Cambria Math" panose="02040503050406030204" pitchFamily="18" charset="0"/>
                      </a:rPr>
                      <m:t>≈</m:t>
                    </m:r>
                    <m:r>
                      <a:rPr lang="en-US" sz="1805" i="1" dirty="0">
                        <a:solidFill>
                          <a:srgbClr val="000000"/>
                        </a:solidFill>
                        <a:latin typeface="Cambria Math"/>
                      </a:rPr>
                      <m:t> .</m:t>
                    </m:r>
                    <m:r>
                      <a:rPr lang="en-US" sz="1805" b="0" i="1" dirty="0" smtClean="0">
                        <a:solidFill>
                          <a:srgbClr val="000000"/>
                        </a:solidFill>
                        <a:latin typeface="Cambria Math" panose="02040503050406030204" pitchFamily="18" charset="0"/>
                      </a:rPr>
                      <m:t>53</m:t>
                    </m:r>
                  </m:oMath>
                </a14:m>
                <a:endParaRPr lang="en-US" sz="1805" dirty="0">
                  <a:solidFill>
                    <a:srgbClr val="000000"/>
                  </a:solidFill>
                  <a:latin typeface="+mn-lt"/>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573888" y="4196074"/>
                <a:ext cx="1658467" cy="370101"/>
              </a:xfrm>
              <a:prstGeom prst="rect">
                <a:avLst/>
              </a:prstGeom>
              <a:blipFill>
                <a:blip r:embed="rId7"/>
                <a:stretch>
                  <a:fillRect t="-116393" b="-175410"/>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642239" y="2895217"/>
                <a:ext cx="4358116" cy="920317"/>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5" i="1" smtClean="0">
                          <a:solidFill>
                            <a:srgbClr val="000000"/>
                          </a:solidFill>
                          <a:latin typeface="Cambria Math"/>
                        </a:rPr>
                        <m:t>𝑠</m:t>
                      </m:r>
                      <m:r>
                        <a:rPr lang="en-US" sz="1805" i="1" smtClean="0">
                          <a:solidFill>
                            <a:srgbClr val="000000"/>
                          </a:solidFill>
                          <a:latin typeface="Cambria Math"/>
                        </a:rPr>
                        <m:t>=</m:t>
                      </m:r>
                      <m:rad>
                        <m:radPr>
                          <m:degHide m:val="on"/>
                          <m:ctrlPr>
                            <a:rPr lang="en-US" sz="1805" i="1">
                              <a:solidFill>
                                <a:srgbClr val="000000"/>
                              </a:solidFill>
                              <a:latin typeface="Cambria Math" panose="02040503050406030204" pitchFamily="18" charset="0"/>
                            </a:rPr>
                          </m:ctrlPr>
                        </m:radPr>
                        <m:deg/>
                        <m:e>
                          <m:f>
                            <m:fPr>
                              <m:ctrlPr>
                                <a:rPr lang="en-US" sz="1805" i="1">
                                  <a:solidFill>
                                    <a:srgbClr val="000000"/>
                                  </a:solidFill>
                                  <a:latin typeface="Cambria Math" panose="02040503050406030204" pitchFamily="18" charset="0"/>
                                </a:rPr>
                              </m:ctrlPr>
                            </m:fPr>
                            <m:num>
                              <m:nary>
                                <m:naryPr>
                                  <m:chr m:val="∑"/>
                                  <m:subHide m:val="on"/>
                                  <m:supHide m:val="on"/>
                                  <m:ctrlPr>
                                    <a:rPr lang="en-US" sz="1805" i="1">
                                      <a:solidFill>
                                        <a:srgbClr val="000000"/>
                                      </a:solidFill>
                                      <a:latin typeface="Cambria Math" panose="02040503050406030204" pitchFamily="18" charset="0"/>
                                    </a:rPr>
                                  </m:ctrlPr>
                                </m:naryPr>
                                <m:sub/>
                                <m:sup/>
                                <m:e>
                                  <m:r>
                                    <a:rPr lang="en-US" sz="1805" i="1">
                                      <a:solidFill>
                                        <a:srgbClr val="000000"/>
                                      </a:solidFill>
                                      <a:latin typeface="Cambria Math"/>
                                    </a:rPr>
                                    <m:t>(</m:t>
                                  </m:r>
                                  <m:sSub>
                                    <m:sSubPr>
                                      <m:ctrlPr>
                                        <a:rPr lang="en-US" sz="1805" i="1">
                                          <a:solidFill>
                                            <a:srgbClr val="000000"/>
                                          </a:solidFill>
                                          <a:latin typeface="Cambria Math" panose="02040503050406030204" pitchFamily="18" charset="0"/>
                                        </a:rPr>
                                      </m:ctrlPr>
                                    </m:sSubPr>
                                    <m:e>
                                      <m:r>
                                        <a:rPr lang="en-US" sz="1805" i="1">
                                          <a:solidFill>
                                            <a:srgbClr val="000000"/>
                                          </a:solidFill>
                                          <a:latin typeface="Cambria Math"/>
                                        </a:rPr>
                                        <m:t>𝑥</m:t>
                                      </m:r>
                                    </m:e>
                                    <m:sub>
                                      <m:r>
                                        <a:rPr lang="en-US" sz="1805" i="1">
                                          <a:solidFill>
                                            <a:srgbClr val="000000"/>
                                          </a:solidFill>
                                          <a:latin typeface="Cambria Math"/>
                                        </a:rPr>
                                        <m:t>𝑖</m:t>
                                      </m:r>
                                    </m:sub>
                                  </m:sSub>
                                  <m:r>
                                    <a:rPr lang="en-US" sz="1805" i="1">
                                      <a:solidFill>
                                        <a:srgbClr val="000000"/>
                                      </a:solidFill>
                                      <a:latin typeface="Cambria Math"/>
                                    </a:rPr>
                                    <m:t>−</m:t>
                                  </m:r>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sSup>
                                    <m:sSupPr>
                                      <m:ctrlPr>
                                        <a:rPr lang="en-US" sz="1805" i="1">
                                          <a:solidFill>
                                            <a:srgbClr val="000000"/>
                                          </a:solidFill>
                                          <a:latin typeface="Cambria Math" panose="02040503050406030204" pitchFamily="18" charset="0"/>
                                        </a:rPr>
                                      </m:ctrlPr>
                                    </m:sSupPr>
                                    <m:e>
                                      <m:r>
                                        <a:rPr lang="en-US" sz="1805" i="1">
                                          <a:solidFill>
                                            <a:srgbClr val="000000"/>
                                          </a:solidFill>
                                          <a:latin typeface="Cambria Math"/>
                                        </a:rPr>
                                        <m:t>)</m:t>
                                      </m:r>
                                    </m:e>
                                    <m:sup>
                                      <m:r>
                                        <a:rPr lang="en-US" sz="1805" i="1">
                                          <a:solidFill>
                                            <a:srgbClr val="000000"/>
                                          </a:solidFill>
                                          <a:latin typeface="Cambria Math"/>
                                        </a:rPr>
                                        <m:t>2</m:t>
                                      </m:r>
                                    </m:sup>
                                  </m:sSup>
                                </m:e>
                              </m:nary>
                            </m:num>
                            <m:den>
                              <m:r>
                                <a:rPr lang="en-US" sz="1805" i="1">
                                  <a:solidFill>
                                    <a:srgbClr val="000000"/>
                                  </a:solidFill>
                                  <a:latin typeface="Cambria Math"/>
                                  <a:ea typeface="Cambria Math" panose="02040503050406030204" pitchFamily="18" charset="0"/>
                                </a:rPr>
                                <m:t>𝓃</m:t>
                              </m:r>
                              <m:r>
                                <a:rPr lang="en-US" sz="1805" i="1">
                                  <a:solidFill>
                                    <a:srgbClr val="000000"/>
                                  </a:solidFill>
                                  <a:latin typeface="Cambria Math" panose="02040503050406030204" pitchFamily="18" charset="0"/>
                                  <a:ea typeface="Cambria Math" panose="02040503050406030204" pitchFamily="18" charset="0"/>
                                </a:rPr>
                                <m:t>−1</m:t>
                              </m:r>
                            </m:den>
                          </m:f>
                        </m:e>
                      </m:rad>
                      <m:r>
                        <a:rPr lang="en-US" sz="1805" i="1">
                          <a:solidFill>
                            <a:srgbClr val="000000"/>
                          </a:solidFill>
                          <a:latin typeface="Cambria Math"/>
                        </a:rPr>
                        <m:t>=</m:t>
                      </m:r>
                      <m:rad>
                        <m:radPr>
                          <m:degHide m:val="on"/>
                          <m:ctrlPr>
                            <a:rPr lang="en-US" sz="1805" i="1">
                              <a:solidFill>
                                <a:srgbClr val="000000"/>
                              </a:solidFill>
                              <a:latin typeface="Cambria Math" panose="02040503050406030204" pitchFamily="18" charset="0"/>
                            </a:rPr>
                          </m:ctrlPr>
                        </m:radPr>
                        <m:deg/>
                        <m:e>
                          <m:f>
                            <m:fPr>
                              <m:ctrlPr>
                                <a:rPr lang="en-US" sz="1805" i="1">
                                  <a:solidFill>
                                    <a:srgbClr val="000000"/>
                                  </a:solidFill>
                                  <a:latin typeface="Cambria Math" panose="02040503050406030204" pitchFamily="18" charset="0"/>
                                </a:rPr>
                              </m:ctrlPr>
                            </m:fPr>
                            <m:num>
                              <m:r>
                                <a:rPr lang="en-US" sz="1805" b="0" i="1" smtClean="0">
                                  <a:solidFill>
                                    <a:srgbClr val="000000"/>
                                  </a:solidFill>
                                  <a:latin typeface="Cambria Math" panose="02040503050406030204" pitchFamily="18" charset="0"/>
                                </a:rPr>
                                <m:t>359,704.8</m:t>
                              </m:r>
                            </m:num>
                            <m:den>
                              <m:r>
                                <a:rPr lang="en-US" sz="1805" i="1">
                                  <a:solidFill>
                                    <a:srgbClr val="000000"/>
                                  </a:solidFill>
                                  <a:latin typeface="Cambria Math"/>
                                </a:rPr>
                                <m:t>29</m:t>
                              </m:r>
                            </m:den>
                          </m:f>
                        </m:e>
                      </m:rad>
                      <m:r>
                        <a:rPr lang="en-US" sz="1805" i="1" smtClean="0">
                          <a:solidFill>
                            <a:srgbClr val="000000"/>
                          </a:solidFill>
                          <a:latin typeface="Cambria Math" panose="02040503050406030204" pitchFamily="18" charset="0"/>
                          <a:ea typeface="Cambria Math" panose="02040503050406030204" pitchFamily="18" charset="0"/>
                        </a:rPr>
                        <m:t>≈</m:t>
                      </m:r>
                      <m:r>
                        <a:rPr lang="en-US" sz="1805" b="0" i="1" smtClean="0">
                          <a:solidFill>
                            <a:srgbClr val="000000"/>
                          </a:solidFill>
                          <a:latin typeface="Cambria Math" panose="02040503050406030204" pitchFamily="18" charset="0"/>
                        </a:rPr>
                        <m:t>111.37</m:t>
                      </m:r>
                    </m:oMath>
                  </m:oMathPara>
                </a14:m>
                <a:endParaRPr lang="en-US" sz="1805" dirty="0">
                  <a:solidFill>
                    <a:srgbClr val="000000"/>
                  </a:solidFill>
                  <a:latin typeface="+mn-lt"/>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642239" y="2895217"/>
                <a:ext cx="4358116" cy="920317"/>
              </a:xfrm>
              <a:prstGeom prst="rect">
                <a:avLst/>
              </a:prstGeom>
              <a:blipFill>
                <a:blip r:embed="rId8"/>
                <a:stretch>
                  <a:fillRect/>
                </a:stretch>
              </a:blipFill>
              <a:effectLst/>
            </p:spPr>
            <p:txBody>
              <a:bodyPr/>
              <a:lstStyle/>
              <a:p>
                <a:r>
                  <a:rPr lang="en-US">
                    <a:noFill/>
                  </a:rPr>
                  <a:t> </a:t>
                </a:r>
              </a:p>
            </p:txBody>
          </p:sp>
        </mc:Fallback>
      </mc:AlternateContent>
      <p:sp>
        <p:nvSpPr>
          <p:cNvPr id="12" name="Rectangle 8"/>
          <p:cNvSpPr>
            <a:spLocks noChangeArrowheads="1"/>
          </p:cNvSpPr>
          <p:nvPr/>
        </p:nvSpPr>
        <p:spPr bwMode="auto">
          <a:xfrm>
            <a:off x="654571" y="979403"/>
            <a:ext cx="7772400" cy="61230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Point Estimation</a:t>
            </a:r>
          </a:p>
        </p:txBody>
      </p:sp>
      <p:sp>
        <p:nvSpPr>
          <p:cNvPr id="5" name="TextBox 4">
            <a:extLst>
              <a:ext uri="{FF2B5EF4-FFF2-40B4-BE49-F238E27FC236}">
                <a16:creationId xmlns:a16="http://schemas.microsoft.com/office/drawing/2014/main" id="{2CCC16F6-5B89-443C-BEEE-3E4DA308FC64}"/>
              </a:ext>
            </a:extLst>
          </p:cNvPr>
          <p:cNvSpPr txBox="1"/>
          <p:nvPr/>
        </p:nvSpPr>
        <p:spPr>
          <a:xfrm>
            <a:off x="7076544" y="2061981"/>
            <a:ext cx="1926269" cy="369332"/>
          </a:xfrm>
          <a:prstGeom prst="rect">
            <a:avLst/>
          </a:prstGeom>
          <a:noFill/>
        </p:spPr>
        <p:txBody>
          <a:bodyPr wrap="square" rtlCol="0">
            <a:spAutoFit/>
          </a:bodyPr>
          <a:lstStyle/>
          <a:p>
            <a:r>
              <a:rPr lang="en-US" dirty="0">
                <a:latin typeface="+mn-lt"/>
              </a:rPr>
              <a:t>In excel, =mean()</a:t>
            </a:r>
          </a:p>
        </p:txBody>
      </p:sp>
      <p:sp>
        <p:nvSpPr>
          <p:cNvPr id="11" name="TextBox 10">
            <a:extLst>
              <a:ext uri="{FF2B5EF4-FFF2-40B4-BE49-F238E27FC236}">
                <a16:creationId xmlns:a16="http://schemas.microsoft.com/office/drawing/2014/main" id="{E26FF546-4B4F-49BE-9813-BDAB1ED4016D}"/>
              </a:ext>
            </a:extLst>
          </p:cNvPr>
          <p:cNvSpPr txBox="1"/>
          <p:nvPr/>
        </p:nvSpPr>
        <p:spPr>
          <a:xfrm>
            <a:off x="7041354" y="3225883"/>
            <a:ext cx="1926269" cy="369332"/>
          </a:xfrm>
          <a:prstGeom prst="rect">
            <a:avLst/>
          </a:prstGeom>
          <a:noFill/>
        </p:spPr>
        <p:txBody>
          <a:bodyPr wrap="square" rtlCol="0">
            <a:spAutoFit/>
          </a:bodyPr>
          <a:lstStyle/>
          <a:p>
            <a:r>
              <a:rPr lang="en-US" dirty="0">
                <a:latin typeface="+mn-lt"/>
              </a:rPr>
              <a:t>In excel, =</a:t>
            </a:r>
            <a:r>
              <a:rPr lang="en-US" dirty="0" err="1">
                <a:latin typeface="+mn-lt"/>
              </a:rPr>
              <a:t>stdev.s</a:t>
            </a:r>
            <a:r>
              <a:rPr lang="en-US" dirty="0">
                <a:latin typeface="+mn-lt"/>
              </a:rPr>
              <a:t>()</a:t>
            </a:r>
          </a:p>
        </p:txBody>
      </p:sp>
      <p:graphicFrame>
        <p:nvGraphicFramePr>
          <p:cNvPr id="7" name="Object 6">
            <a:extLst>
              <a:ext uri="{FF2B5EF4-FFF2-40B4-BE49-F238E27FC236}">
                <a16:creationId xmlns:a16="http://schemas.microsoft.com/office/drawing/2014/main" id="{C30F9DD1-7360-4A67-A1CF-207B3A8139D8}"/>
              </a:ext>
            </a:extLst>
          </p:cNvPr>
          <p:cNvGraphicFramePr>
            <a:graphicFrameLocks noChangeAspect="1"/>
          </p:cNvGraphicFramePr>
          <p:nvPr>
            <p:extLst>
              <p:ext uri="{D42A27DB-BD31-4B8C-83A1-F6EECF244321}">
                <p14:modId xmlns:p14="http://schemas.microsoft.com/office/powerpoint/2010/main" val="1721558669"/>
              </p:ext>
            </p:extLst>
          </p:nvPr>
        </p:nvGraphicFramePr>
        <p:xfrm>
          <a:off x="7876095" y="5720450"/>
          <a:ext cx="914400" cy="771525"/>
        </p:xfrm>
        <a:graphic>
          <a:graphicData uri="http://schemas.openxmlformats.org/presentationml/2006/ole">
            <mc:AlternateContent xmlns:mc="http://schemas.openxmlformats.org/markup-compatibility/2006">
              <mc:Choice xmlns:v="urn:schemas-microsoft-com:vml" Requires="v">
                <p:oleObj spid="_x0000_s3106" name="Binary Worksheet" showAsIcon="1" r:id="rId9" imgW="914400" imgH="771480" progId="Excel.SheetBinaryMacroEnabled.12">
                  <p:embed/>
                </p:oleObj>
              </mc:Choice>
              <mc:Fallback>
                <p:oleObj name="Binary Worksheet" showAsIcon="1" r:id="rId9" imgW="914400" imgH="771480" progId="Excel.SheetBinaryMacroEnabled.12">
                  <p:embed/>
                  <p:pic>
                    <p:nvPicPr>
                      <p:cNvPr id="0" name=""/>
                      <p:cNvPicPr/>
                      <p:nvPr/>
                    </p:nvPicPr>
                    <p:blipFill>
                      <a:blip r:embed="rId10"/>
                      <a:stretch>
                        <a:fillRect/>
                      </a:stretch>
                    </p:blipFill>
                    <p:spPr>
                      <a:xfrm>
                        <a:off x="7876095" y="57204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167940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25" name="Rectangle 9"/>
          <p:cNvSpPr>
            <a:spLocks noChangeArrowheads="1"/>
          </p:cNvSpPr>
          <p:nvPr/>
        </p:nvSpPr>
        <p:spPr bwMode="auto">
          <a:xfrm>
            <a:off x="1000397" y="2274542"/>
            <a:ext cx="5334001" cy="377171"/>
          </a:xfrm>
          <a:prstGeom prst="rect">
            <a:avLst/>
          </a:prstGeom>
          <a:noFill/>
          <a:ln w="12700">
            <a:noFill/>
            <a:miter lim="800000"/>
            <a:headEnd/>
            <a:tailEnd/>
          </a:ln>
          <a:effectLst/>
        </p:spPr>
        <p:txBody>
          <a:bodyPr lIns="68034" tIns="33420" rIns="68034" bIns="33420"/>
          <a:lstStyle/>
          <a:p>
            <a:pPr marL="257827" indent="-257827">
              <a:spcBef>
                <a:spcPct val="20000"/>
              </a:spcBef>
              <a:buSzPct val="100000"/>
              <a:buFont typeface="Arial" panose="020B0604020202020204" pitchFamily="34" charset="0"/>
              <a:buChar char="•"/>
            </a:pPr>
            <a:r>
              <a:rPr lang="en-US" sz="1805" dirty="0">
                <a:solidFill>
                  <a:srgbClr val="000000"/>
                </a:solidFill>
                <a:latin typeface="+mn-lt"/>
                <a:cs typeface="Arial" panose="020B0604020202020204" pitchFamily="34" charset="0"/>
              </a:rPr>
              <a:t>Population Mean AT Score</a:t>
            </a:r>
          </a:p>
        </p:txBody>
      </p:sp>
      <p:sp>
        <p:nvSpPr>
          <p:cNvPr id="418826" name="Rectangle 10"/>
          <p:cNvSpPr>
            <a:spLocks noChangeArrowheads="1"/>
          </p:cNvSpPr>
          <p:nvPr/>
        </p:nvSpPr>
        <p:spPr bwMode="auto">
          <a:xfrm>
            <a:off x="1008335" y="3511001"/>
            <a:ext cx="7353301" cy="391494"/>
          </a:xfrm>
          <a:prstGeom prst="rect">
            <a:avLst/>
          </a:prstGeom>
          <a:noFill/>
          <a:ln w="12700">
            <a:noFill/>
            <a:miter lim="800000"/>
            <a:headEnd/>
            <a:tailEnd/>
          </a:ln>
          <a:effectLst/>
        </p:spPr>
        <p:txBody>
          <a:bodyPr lIns="68034" tIns="33420" rIns="68034" bIns="33420"/>
          <a:lstStyle/>
          <a:p>
            <a:pPr marL="257827" indent="-257827">
              <a:spcBef>
                <a:spcPct val="20000"/>
              </a:spcBef>
              <a:buSzPct val="100000"/>
              <a:buFont typeface="Arial" panose="020B0604020202020204" pitchFamily="34" charset="0"/>
              <a:buChar char="•"/>
            </a:pPr>
            <a:r>
              <a:rPr lang="en-US" sz="1805" dirty="0">
                <a:solidFill>
                  <a:srgbClr val="000000"/>
                </a:solidFill>
                <a:latin typeface="+mn-lt"/>
                <a:cs typeface="Arial" panose="020B0604020202020204" pitchFamily="34" charset="0"/>
              </a:rPr>
              <a:t>Population Standard Deviation for AT Score</a:t>
            </a:r>
          </a:p>
        </p:txBody>
      </p:sp>
      <p:sp>
        <p:nvSpPr>
          <p:cNvPr id="418827" name="Rectangle 11"/>
          <p:cNvSpPr>
            <a:spLocks noChangeArrowheads="1"/>
          </p:cNvSpPr>
          <p:nvPr/>
        </p:nvSpPr>
        <p:spPr bwMode="auto">
          <a:xfrm>
            <a:off x="1008334" y="5007951"/>
            <a:ext cx="7670529" cy="377171"/>
          </a:xfrm>
          <a:prstGeom prst="rect">
            <a:avLst/>
          </a:prstGeom>
          <a:noFill/>
          <a:ln w="12700">
            <a:noFill/>
            <a:miter lim="800000"/>
            <a:headEnd/>
            <a:tailEnd/>
          </a:ln>
          <a:effectLst/>
        </p:spPr>
        <p:txBody>
          <a:bodyPr lIns="68034" tIns="33420" rIns="68034" bIns="33420"/>
          <a:lstStyle/>
          <a:p>
            <a:pPr marL="257827" indent="-257827">
              <a:spcBef>
                <a:spcPct val="20000"/>
              </a:spcBef>
              <a:buSzPct val="100000"/>
              <a:buFont typeface="Arial" panose="020B0604020202020204" pitchFamily="34" charset="0"/>
              <a:buChar char="•"/>
            </a:pPr>
            <a:r>
              <a:rPr lang="en-US" sz="1805">
                <a:solidFill>
                  <a:srgbClr val="000000"/>
                </a:solidFill>
                <a:latin typeface="+mn-lt"/>
                <a:cs typeface="Arial" panose="020B0604020202020204" pitchFamily="34" charset="0"/>
              </a:rPr>
              <a:t>Population </a:t>
            </a:r>
            <a:r>
              <a:rPr lang="en-US" sz="1805" dirty="0">
                <a:solidFill>
                  <a:srgbClr val="000000"/>
                </a:solidFill>
                <a:latin typeface="+mn-lt"/>
                <a:cs typeface="Arial" panose="020B0604020202020204" pitchFamily="34" charset="0"/>
              </a:rPr>
              <a:t>proportion</a:t>
            </a:r>
            <a:r>
              <a:rPr lang="en-US" sz="1805">
                <a:solidFill>
                  <a:srgbClr val="000000"/>
                </a:solidFill>
                <a:latin typeface="+mn-lt"/>
                <a:cs typeface="Arial" panose="020B0604020202020204" pitchFamily="34" charset="0"/>
              </a:rPr>
              <a:t> wanting On-Campus </a:t>
            </a:r>
            <a:r>
              <a:rPr lang="en-US" sz="1805" dirty="0">
                <a:solidFill>
                  <a:srgbClr val="000000"/>
                </a:solidFill>
                <a:latin typeface="+mn-lt"/>
                <a:cs typeface="Arial" panose="020B0604020202020204" pitchFamily="34" charset="0"/>
              </a:rPr>
              <a:t>Housing</a:t>
            </a:r>
          </a:p>
        </p:txBody>
      </p:sp>
      <p:sp>
        <p:nvSpPr>
          <p:cNvPr id="418828" name="Rectangle 12"/>
          <p:cNvSpPr>
            <a:spLocks noChangeArrowheads="1"/>
          </p:cNvSpPr>
          <p:nvPr/>
        </p:nvSpPr>
        <p:spPr bwMode="auto">
          <a:xfrm>
            <a:off x="672079" y="1697120"/>
            <a:ext cx="7962900" cy="647581"/>
          </a:xfrm>
          <a:prstGeom prst="rect">
            <a:avLst/>
          </a:prstGeom>
          <a:noFill/>
          <a:ln w="12700">
            <a:noFill/>
            <a:miter lim="800000"/>
            <a:headEnd/>
            <a:tailEnd/>
          </a:ln>
          <a:effectLst/>
        </p:spPr>
        <p:txBody>
          <a:bodyPr lIns="68034" tIns="33420" rIns="68034" bIns="33420"/>
          <a:lstStyle/>
          <a:p>
            <a:pPr marL="257827" indent="-257827">
              <a:lnSpc>
                <a:spcPct val="90000"/>
              </a:lnSpc>
              <a:spcBef>
                <a:spcPct val="20000"/>
              </a:spcBef>
              <a:buSzPct val="100000"/>
              <a:buFont typeface="Arial" panose="020B0604020202020204" pitchFamily="34" charset="0"/>
              <a:buChar char="•"/>
            </a:pPr>
            <a:r>
              <a:rPr lang="en-US" sz="1805" dirty="0">
                <a:solidFill>
                  <a:srgbClr val="000000"/>
                </a:solidFill>
                <a:latin typeface="+mn-lt"/>
                <a:cs typeface="Arial" panose="020B0604020202020204" pitchFamily="34" charset="0"/>
              </a:rPr>
              <a:t>Once all the data for the 500 applicants were entered in the database of the college , the values of the population parameters of interest were calculated.</a:t>
            </a:r>
          </a:p>
        </p:txBody>
      </p:sp>
      <mc:AlternateContent xmlns:mc="http://schemas.openxmlformats.org/markup-compatibility/2006" xmlns:a14="http://schemas.microsoft.com/office/drawing/2010/main">
        <mc:Choice Requires="a14">
          <p:sp>
            <p:nvSpPr>
              <p:cNvPr id="2" name="TextBox 1"/>
              <p:cNvSpPr txBox="1"/>
              <p:nvPr/>
            </p:nvSpPr>
            <p:spPr>
              <a:xfrm>
                <a:off x="3634541" y="2559864"/>
                <a:ext cx="3177793" cy="629403"/>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5" i="1" smtClean="0">
                          <a:solidFill>
                            <a:srgbClr val="000000"/>
                          </a:solidFill>
                          <a:latin typeface="Cambria Math"/>
                          <a:ea typeface="Cambria Math"/>
                        </a:rPr>
                        <m:t>𝜇</m:t>
                      </m:r>
                      <m:r>
                        <a:rPr lang="en-US" sz="1805" i="1" smtClean="0">
                          <a:solidFill>
                            <a:srgbClr val="000000"/>
                          </a:solidFill>
                          <a:latin typeface="Cambria Math"/>
                          <a:ea typeface="Cambria Math"/>
                        </a:rPr>
                        <m:t>=</m:t>
                      </m:r>
                      <m:f>
                        <m:fPr>
                          <m:ctrlPr>
                            <a:rPr lang="en-US" sz="1805" i="1">
                              <a:solidFill>
                                <a:srgbClr val="000000"/>
                              </a:solidFill>
                              <a:latin typeface="Cambria Math" panose="02040503050406030204" pitchFamily="18" charset="0"/>
                              <a:ea typeface="Cambria Math"/>
                            </a:rPr>
                          </m:ctrlPr>
                        </m:fPr>
                        <m:num>
                          <m:nary>
                            <m:naryPr>
                              <m:chr m:val="∑"/>
                              <m:subHide m:val="on"/>
                              <m:supHide m:val="on"/>
                              <m:ctrlPr>
                                <a:rPr lang="en-US" sz="1805" i="1" smtClean="0">
                                  <a:solidFill>
                                    <a:srgbClr val="000000"/>
                                  </a:solidFill>
                                  <a:latin typeface="Cambria Math" panose="02040503050406030204" pitchFamily="18" charset="0"/>
                                  <a:ea typeface="Cambria Math"/>
                                </a:rPr>
                              </m:ctrlPr>
                            </m:naryPr>
                            <m:sub/>
                            <m:sup/>
                            <m:e>
                              <m:sSub>
                                <m:sSubPr>
                                  <m:ctrlPr>
                                    <a:rPr lang="en-US" sz="1805" i="1">
                                      <a:solidFill>
                                        <a:srgbClr val="000000"/>
                                      </a:solidFill>
                                      <a:latin typeface="Cambria Math" panose="02040503050406030204" pitchFamily="18" charset="0"/>
                                      <a:ea typeface="Cambria Math"/>
                                    </a:rPr>
                                  </m:ctrlPr>
                                </m:sSubPr>
                                <m:e>
                                  <m:r>
                                    <a:rPr lang="en-US" sz="1805" i="1">
                                      <a:solidFill>
                                        <a:srgbClr val="000000"/>
                                      </a:solidFill>
                                      <a:latin typeface="Cambria Math"/>
                                      <a:ea typeface="Cambria Math"/>
                                    </a:rPr>
                                    <m:t>𝑥</m:t>
                                  </m:r>
                                </m:e>
                                <m:sub>
                                  <m:r>
                                    <a:rPr lang="en-US" sz="1805" i="1">
                                      <a:solidFill>
                                        <a:srgbClr val="000000"/>
                                      </a:solidFill>
                                      <a:latin typeface="Cambria Math"/>
                                      <a:ea typeface="Cambria Math"/>
                                    </a:rPr>
                                    <m:t>𝑖</m:t>
                                  </m:r>
                                </m:sub>
                              </m:sSub>
                            </m:e>
                          </m:nary>
                        </m:num>
                        <m:den>
                          <m:r>
                            <a:rPr lang="en-US" sz="1805" b="0" i="1" smtClean="0">
                              <a:solidFill>
                                <a:srgbClr val="000000"/>
                              </a:solidFill>
                              <a:latin typeface="Cambria Math" panose="02040503050406030204" pitchFamily="18" charset="0"/>
                              <a:ea typeface="Cambria Math"/>
                            </a:rPr>
                            <m:t>𝑁</m:t>
                          </m:r>
                        </m:den>
                      </m:f>
                      <m:r>
                        <a:rPr lang="en-US" sz="1805" i="1">
                          <a:solidFill>
                            <a:srgbClr val="000000"/>
                          </a:solidFill>
                          <a:latin typeface="Cambria Math"/>
                          <a:ea typeface="Cambria Math"/>
                        </a:rPr>
                        <m:t>=</m:t>
                      </m:r>
                      <m:f>
                        <m:fPr>
                          <m:ctrlPr>
                            <a:rPr lang="en-US" sz="1805" i="1">
                              <a:solidFill>
                                <a:srgbClr val="000000"/>
                              </a:solidFill>
                              <a:latin typeface="Cambria Math" panose="02040503050406030204" pitchFamily="18" charset="0"/>
                              <a:ea typeface="Cambria Math"/>
                            </a:rPr>
                          </m:ctrlPr>
                        </m:fPr>
                        <m:num>
                          <m:r>
                            <a:rPr lang="en-US" sz="1805" b="0" i="1" smtClean="0">
                              <a:solidFill>
                                <a:srgbClr val="000000"/>
                              </a:solidFill>
                              <a:latin typeface="Cambria Math" panose="02040503050406030204" pitchFamily="18" charset="0"/>
                              <a:ea typeface="Cambria Math"/>
                            </a:rPr>
                            <m:t>348,754</m:t>
                          </m:r>
                        </m:num>
                        <m:den>
                          <m:r>
                            <a:rPr lang="en-US" sz="1805" b="0" i="1" smtClean="0">
                              <a:solidFill>
                                <a:srgbClr val="000000"/>
                              </a:solidFill>
                              <a:latin typeface="Cambria Math" panose="02040503050406030204" pitchFamily="18" charset="0"/>
                              <a:ea typeface="Cambria Math"/>
                            </a:rPr>
                            <m:t>500</m:t>
                          </m:r>
                        </m:den>
                      </m:f>
                      <m:r>
                        <a:rPr lang="en-US" sz="1805" i="1" smtClean="0">
                          <a:solidFill>
                            <a:srgbClr val="000000"/>
                          </a:solidFill>
                          <a:latin typeface="Cambria Math" panose="02040503050406030204" pitchFamily="18" charset="0"/>
                          <a:ea typeface="Cambria Math" panose="02040503050406030204" pitchFamily="18" charset="0"/>
                        </a:rPr>
                        <m:t>≈</m:t>
                      </m:r>
                      <m:r>
                        <a:rPr lang="en-US" sz="1805" b="0" i="1" smtClean="0">
                          <a:solidFill>
                            <a:srgbClr val="000000"/>
                          </a:solidFill>
                          <a:latin typeface="Cambria Math" panose="02040503050406030204" pitchFamily="18" charset="0"/>
                          <a:ea typeface="Cambria Math"/>
                        </a:rPr>
                        <m:t>697.51</m:t>
                      </m:r>
                    </m:oMath>
                  </m:oMathPara>
                </a14:m>
                <a:endParaRPr lang="en-US" sz="1805" dirty="0">
                  <a:solidFill>
                    <a:srgbClr val="000000"/>
                  </a:solidFill>
                  <a:latin typeface="+mn-lt"/>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634541" y="2559864"/>
                <a:ext cx="3177793" cy="629403"/>
              </a:xfrm>
              <a:prstGeom prst="rect">
                <a:avLst/>
              </a:prstGeom>
              <a:blipFill>
                <a:blip r:embed="rId4"/>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319727" y="3834197"/>
                <a:ext cx="4282647" cy="924036"/>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5" i="1" smtClean="0">
                          <a:solidFill>
                            <a:srgbClr val="000000"/>
                          </a:solidFill>
                          <a:latin typeface="Cambria Math"/>
                          <a:ea typeface="Cambria Math"/>
                        </a:rPr>
                        <m:t>𝜎</m:t>
                      </m:r>
                      <m:r>
                        <a:rPr lang="en-US" sz="1805" i="1" smtClean="0">
                          <a:solidFill>
                            <a:srgbClr val="000000"/>
                          </a:solidFill>
                          <a:latin typeface="Cambria Math"/>
                          <a:ea typeface="Cambria Math"/>
                        </a:rPr>
                        <m:t>=</m:t>
                      </m:r>
                      <m:rad>
                        <m:radPr>
                          <m:degHide m:val="on"/>
                          <m:ctrlPr>
                            <a:rPr lang="en-US" sz="1805" i="1">
                              <a:solidFill>
                                <a:srgbClr val="000000"/>
                              </a:solidFill>
                              <a:latin typeface="Cambria Math" panose="02040503050406030204" pitchFamily="18" charset="0"/>
                              <a:ea typeface="Cambria Math"/>
                            </a:rPr>
                          </m:ctrlPr>
                        </m:radPr>
                        <m:deg/>
                        <m:e>
                          <m:f>
                            <m:fPr>
                              <m:ctrlPr>
                                <a:rPr lang="en-US" sz="1805" i="1">
                                  <a:solidFill>
                                    <a:srgbClr val="000000"/>
                                  </a:solidFill>
                                  <a:latin typeface="Cambria Math" panose="02040503050406030204" pitchFamily="18" charset="0"/>
                                  <a:ea typeface="Cambria Math"/>
                                </a:rPr>
                              </m:ctrlPr>
                            </m:fPr>
                            <m:num>
                              <m:nary>
                                <m:naryPr>
                                  <m:chr m:val="∑"/>
                                  <m:subHide m:val="on"/>
                                  <m:supHide m:val="on"/>
                                  <m:ctrlPr>
                                    <a:rPr lang="en-US" sz="1805" i="1">
                                      <a:solidFill>
                                        <a:srgbClr val="000000"/>
                                      </a:solidFill>
                                      <a:latin typeface="Cambria Math" panose="02040503050406030204" pitchFamily="18" charset="0"/>
                                      <a:ea typeface="Cambria Math"/>
                                    </a:rPr>
                                  </m:ctrlPr>
                                </m:naryPr>
                                <m:sub/>
                                <m:sup/>
                                <m:e>
                                  <m:sSub>
                                    <m:sSubPr>
                                      <m:ctrlPr>
                                        <a:rPr lang="en-US" sz="1805" i="1">
                                          <a:solidFill>
                                            <a:srgbClr val="000000"/>
                                          </a:solidFill>
                                          <a:latin typeface="Cambria Math" panose="02040503050406030204" pitchFamily="18" charset="0"/>
                                          <a:ea typeface="Cambria Math"/>
                                        </a:rPr>
                                      </m:ctrlPr>
                                    </m:sSubPr>
                                    <m:e>
                                      <m:r>
                                        <a:rPr lang="en-US" sz="1805" i="1">
                                          <a:solidFill>
                                            <a:srgbClr val="000000"/>
                                          </a:solidFill>
                                          <a:latin typeface="Cambria Math"/>
                                          <a:ea typeface="Cambria Math"/>
                                        </a:rPr>
                                        <m:t>(</m:t>
                                      </m:r>
                                      <m:r>
                                        <a:rPr lang="en-US" sz="1805" i="1">
                                          <a:solidFill>
                                            <a:srgbClr val="000000"/>
                                          </a:solidFill>
                                          <a:latin typeface="Cambria Math"/>
                                          <a:ea typeface="Cambria Math"/>
                                        </a:rPr>
                                        <m:t>𝑥</m:t>
                                      </m:r>
                                    </m:e>
                                    <m:sub>
                                      <m:r>
                                        <a:rPr lang="en-US" sz="1805" i="1">
                                          <a:solidFill>
                                            <a:srgbClr val="000000"/>
                                          </a:solidFill>
                                          <a:latin typeface="Cambria Math"/>
                                          <a:ea typeface="Cambria Math"/>
                                        </a:rPr>
                                        <m:t>𝑖</m:t>
                                      </m:r>
                                    </m:sub>
                                  </m:sSub>
                                  <m:r>
                                    <a:rPr lang="en-US" sz="1805" i="1">
                                      <a:solidFill>
                                        <a:srgbClr val="000000"/>
                                      </a:solidFill>
                                      <a:latin typeface="Cambria Math"/>
                                      <a:ea typeface="Cambria Math"/>
                                    </a:rPr>
                                    <m:t>−</m:t>
                                  </m:r>
                                  <m:r>
                                    <a:rPr lang="en-US" sz="1805" i="1">
                                      <a:solidFill>
                                        <a:srgbClr val="000000"/>
                                      </a:solidFill>
                                      <a:latin typeface="Cambria Math"/>
                                      <a:ea typeface="Cambria Math"/>
                                    </a:rPr>
                                    <m:t>𝜇</m:t>
                                  </m:r>
                                  <m:sSup>
                                    <m:sSupPr>
                                      <m:ctrlPr>
                                        <a:rPr lang="en-US" sz="1805" i="1">
                                          <a:solidFill>
                                            <a:srgbClr val="000000"/>
                                          </a:solidFill>
                                          <a:latin typeface="Cambria Math" panose="02040503050406030204" pitchFamily="18" charset="0"/>
                                          <a:ea typeface="Cambria Math"/>
                                        </a:rPr>
                                      </m:ctrlPr>
                                    </m:sSupPr>
                                    <m:e>
                                      <m:r>
                                        <a:rPr lang="en-US" sz="1805" i="1">
                                          <a:solidFill>
                                            <a:srgbClr val="000000"/>
                                          </a:solidFill>
                                          <a:latin typeface="Cambria Math"/>
                                          <a:ea typeface="Cambria Math"/>
                                        </a:rPr>
                                        <m:t>)</m:t>
                                      </m:r>
                                    </m:e>
                                    <m:sup>
                                      <m:r>
                                        <a:rPr lang="en-US" sz="1805" i="1">
                                          <a:solidFill>
                                            <a:srgbClr val="000000"/>
                                          </a:solidFill>
                                          <a:latin typeface="Cambria Math"/>
                                          <a:ea typeface="Cambria Math"/>
                                        </a:rPr>
                                        <m:t>2</m:t>
                                      </m:r>
                                    </m:sup>
                                  </m:sSup>
                                </m:e>
                              </m:nary>
                            </m:num>
                            <m:den>
                              <m:r>
                                <a:rPr lang="en-US" sz="1805" b="0" i="1" smtClean="0">
                                  <a:solidFill>
                                    <a:srgbClr val="000000"/>
                                  </a:solidFill>
                                  <a:latin typeface="Cambria Math" panose="02040503050406030204" pitchFamily="18" charset="0"/>
                                  <a:ea typeface="Cambria Math"/>
                                </a:rPr>
                                <m:t>𝑁</m:t>
                              </m:r>
                            </m:den>
                          </m:f>
                        </m:e>
                      </m:rad>
                      <m:r>
                        <a:rPr lang="en-US" sz="1805" i="1" smtClean="0">
                          <a:solidFill>
                            <a:srgbClr val="000000"/>
                          </a:solidFill>
                          <a:latin typeface="Cambria Math"/>
                          <a:ea typeface="Cambria Math"/>
                        </a:rPr>
                        <m:t>=</m:t>
                      </m:r>
                      <m:rad>
                        <m:radPr>
                          <m:degHide m:val="on"/>
                          <m:ctrlPr>
                            <a:rPr lang="en-US" sz="1805" i="1">
                              <a:solidFill>
                                <a:srgbClr val="000000"/>
                              </a:solidFill>
                              <a:latin typeface="Cambria Math" panose="02040503050406030204" pitchFamily="18" charset="0"/>
                              <a:ea typeface="Cambria Math"/>
                            </a:rPr>
                          </m:ctrlPr>
                        </m:radPr>
                        <m:deg/>
                        <m:e>
                          <m:f>
                            <m:fPr>
                              <m:ctrlPr>
                                <a:rPr lang="en-US" sz="1805" i="1">
                                  <a:solidFill>
                                    <a:srgbClr val="000000"/>
                                  </a:solidFill>
                                  <a:latin typeface="Cambria Math" panose="02040503050406030204" pitchFamily="18" charset="0"/>
                                  <a:ea typeface="Cambria Math"/>
                                </a:rPr>
                              </m:ctrlPr>
                            </m:fPr>
                            <m:num>
                              <m:r>
                                <a:rPr lang="en-US" sz="1805" b="0" i="1" smtClean="0">
                                  <a:solidFill>
                                    <a:srgbClr val="000000"/>
                                  </a:solidFill>
                                  <a:latin typeface="Cambria Math" panose="02040503050406030204" pitchFamily="18" charset="0"/>
                                  <a:ea typeface="Cambria Math"/>
                                </a:rPr>
                                <m:t>6,476,461</m:t>
                              </m:r>
                            </m:num>
                            <m:den>
                              <m:r>
                                <a:rPr lang="en-US" sz="1805" b="0" i="1" smtClean="0">
                                  <a:solidFill>
                                    <a:srgbClr val="000000"/>
                                  </a:solidFill>
                                  <a:latin typeface="Cambria Math" panose="02040503050406030204" pitchFamily="18" charset="0"/>
                                  <a:ea typeface="Cambria Math"/>
                                </a:rPr>
                                <m:t>500</m:t>
                              </m:r>
                            </m:den>
                          </m:f>
                        </m:e>
                      </m:rad>
                      <m:r>
                        <a:rPr lang="en-US" sz="1805" i="1" smtClean="0">
                          <a:solidFill>
                            <a:srgbClr val="000000"/>
                          </a:solidFill>
                          <a:latin typeface="Cambria Math" panose="02040503050406030204" pitchFamily="18" charset="0"/>
                          <a:ea typeface="Cambria Math" panose="02040503050406030204" pitchFamily="18" charset="0"/>
                        </a:rPr>
                        <m:t>≈</m:t>
                      </m:r>
                      <m:r>
                        <a:rPr lang="en-US" sz="1805" b="0" i="1" smtClean="0">
                          <a:solidFill>
                            <a:srgbClr val="000000"/>
                          </a:solidFill>
                          <a:latin typeface="Cambria Math" panose="02040503050406030204" pitchFamily="18" charset="0"/>
                          <a:ea typeface="Cambria Math"/>
                        </a:rPr>
                        <m:t>113.81</m:t>
                      </m:r>
                    </m:oMath>
                  </m:oMathPara>
                </a14:m>
                <a:endParaRPr lang="en-US" sz="1805" dirty="0">
                  <a:solidFill>
                    <a:srgbClr val="000000"/>
                  </a:solidFill>
                  <a:latin typeface="+mn-lt"/>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319727" y="3834197"/>
                <a:ext cx="4282647" cy="924036"/>
              </a:xfrm>
              <a:prstGeom prst="rect">
                <a:avLst/>
              </a:prstGeom>
              <a:blipFill>
                <a:blip r:embed="rId5"/>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556288" y="5398641"/>
                <a:ext cx="2132315" cy="370101"/>
              </a:xfrm>
              <a:prstGeom prst="rect">
                <a:avLst/>
              </a:prstGeom>
              <a:noFill/>
              <a:effectLst/>
            </p:spPr>
            <p:txBody>
              <a:bodyPr wrap="none" rtlCol="0">
                <a:spAutoFit/>
              </a:bodyPr>
              <a:lstStyle/>
              <a:p>
                <a14:m>
                  <m:oMath xmlns:m="http://schemas.openxmlformats.org/officeDocument/2006/math">
                    <m:r>
                      <a:rPr lang="en-US" sz="1805" i="1">
                        <a:solidFill>
                          <a:srgbClr val="000000"/>
                        </a:solidFill>
                        <a:latin typeface="Cambria Math"/>
                      </a:rPr>
                      <m:t>𝑝</m:t>
                    </m:r>
                    <m:r>
                      <a:rPr lang="en-US" sz="1805" i="1">
                        <a:solidFill>
                          <a:srgbClr val="000000"/>
                        </a:solidFill>
                        <a:latin typeface="Cambria Math"/>
                      </a:rPr>
                      <m:t>=648/900</m:t>
                    </m:r>
                  </m:oMath>
                </a14:m>
                <a:r>
                  <a:rPr lang="en-US" sz="1805" dirty="0">
                    <a:solidFill>
                      <a:srgbClr val="000000"/>
                    </a:solidFill>
                    <a:latin typeface="+mn-lt"/>
                    <a:cs typeface="Arial" panose="020B0604020202020204" pitchFamily="34" charset="0"/>
                  </a:rPr>
                  <a:t> = .506</a:t>
                </a:r>
              </a:p>
            </p:txBody>
          </p:sp>
        </mc:Choice>
        <mc:Fallback xmlns="">
          <p:sp>
            <p:nvSpPr>
              <p:cNvPr id="4" name="TextBox 3"/>
              <p:cNvSpPr txBox="1">
                <a:spLocks noRot="1" noChangeAspect="1" noMove="1" noResize="1" noEditPoints="1" noAdjustHandles="1" noChangeArrowheads="1" noChangeShapeType="1" noTextEdit="1"/>
              </p:cNvSpPr>
              <p:nvPr/>
            </p:nvSpPr>
            <p:spPr>
              <a:xfrm>
                <a:off x="3556288" y="5398641"/>
                <a:ext cx="2132315" cy="370101"/>
              </a:xfrm>
              <a:prstGeom prst="rect">
                <a:avLst/>
              </a:prstGeom>
              <a:blipFill>
                <a:blip r:embed="rId6"/>
                <a:stretch>
                  <a:fillRect t="-10000" r="-1714" b="-26667"/>
                </a:stretch>
              </a:blipFill>
              <a:effectLst/>
            </p:spPr>
            <p:txBody>
              <a:bodyPr/>
              <a:lstStyle/>
              <a:p>
                <a:r>
                  <a:rPr lang="en-US">
                    <a:noFill/>
                  </a:rPr>
                  <a:t> </a:t>
                </a:r>
              </a:p>
            </p:txBody>
          </p:sp>
        </mc:Fallback>
      </mc:AlternateContent>
      <p:sp>
        <p:nvSpPr>
          <p:cNvPr id="11" name="Rectangle 8"/>
          <p:cNvSpPr>
            <a:spLocks noChangeArrowheads="1"/>
          </p:cNvSpPr>
          <p:nvPr/>
        </p:nvSpPr>
        <p:spPr bwMode="auto">
          <a:xfrm>
            <a:off x="589236" y="1016019"/>
            <a:ext cx="7772400" cy="61230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Point Estimation</a:t>
            </a:r>
          </a:p>
        </p:txBody>
      </p:sp>
      <p:graphicFrame>
        <p:nvGraphicFramePr>
          <p:cNvPr id="5" name="Object 4">
            <a:extLst>
              <a:ext uri="{FF2B5EF4-FFF2-40B4-BE49-F238E27FC236}">
                <a16:creationId xmlns:a16="http://schemas.microsoft.com/office/drawing/2014/main" id="{639D68AC-06D0-4F2F-9BB7-FA9F6CEF9FBF}"/>
              </a:ext>
            </a:extLst>
          </p:cNvPr>
          <p:cNvGraphicFramePr>
            <a:graphicFrameLocks noChangeAspect="1"/>
          </p:cNvGraphicFramePr>
          <p:nvPr>
            <p:extLst>
              <p:ext uri="{D42A27DB-BD31-4B8C-83A1-F6EECF244321}">
                <p14:modId xmlns:p14="http://schemas.microsoft.com/office/powerpoint/2010/main" val="1987938162"/>
              </p:ext>
            </p:extLst>
          </p:nvPr>
        </p:nvGraphicFramePr>
        <p:xfrm>
          <a:off x="7904436" y="5738390"/>
          <a:ext cx="914400" cy="771525"/>
        </p:xfrm>
        <a:graphic>
          <a:graphicData uri="http://schemas.openxmlformats.org/presentationml/2006/ole">
            <mc:AlternateContent xmlns:mc="http://schemas.openxmlformats.org/markup-compatibility/2006">
              <mc:Choice xmlns:v="urn:schemas-microsoft-com:vml" Requires="v">
                <p:oleObj spid="_x0000_s4125" name="Binary Worksheet" showAsIcon="1" r:id="rId7" imgW="914400" imgH="771480" progId="Excel.SheetBinaryMacroEnabled.12">
                  <p:embed/>
                </p:oleObj>
              </mc:Choice>
              <mc:Fallback>
                <p:oleObj name="Binary Worksheet" showAsIcon="1" r:id="rId7" imgW="914400" imgH="771480" progId="Excel.SheetBinaryMacroEnabled.12">
                  <p:embed/>
                  <p:pic>
                    <p:nvPicPr>
                      <p:cNvPr id="0" name=""/>
                      <p:cNvPicPr/>
                      <p:nvPr/>
                    </p:nvPicPr>
                    <p:blipFill>
                      <a:blip r:embed="rId8"/>
                      <a:stretch>
                        <a:fillRect/>
                      </a:stretch>
                    </p:blipFill>
                    <p:spPr>
                      <a:xfrm>
                        <a:off x="7904436" y="573839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9575143"/>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ChangeArrowheads="1"/>
          </p:cNvSpPr>
          <p:nvPr/>
        </p:nvSpPr>
        <p:spPr bwMode="auto">
          <a:xfrm>
            <a:off x="668504" y="1050865"/>
            <a:ext cx="7772400" cy="490561"/>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Practical Advice</a:t>
            </a:r>
          </a:p>
        </p:txBody>
      </p:sp>
      <p:sp>
        <p:nvSpPr>
          <p:cNvPr id="430083" name="Rectangle 3"/>
          <p:cNvSpPr>
            <a:spLocks noChangeArrowheads="1"/>
          </p:cNvSpPr>
          <p:nvPr/>
        </p:nvSpPr>
        <p:spPr bwMode="auto">
          <a:xfrm>
            <a:off x="673267" y="1466033"/>
            <a:ext cx="7689850" cy="76030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The </a:t>
            </a:r>
            <a:r>
              <a:rPr lang="en-US" b="1" dirty="0">
                <a:solidFill>
                  <a:srgbClr val="000000"/>
                </a:solidFill>
                <a:latin typeface="+mn-lt"/>
                <a:cs typeface="Arial" panose="020B0604020202020204" pitchFamily="34" charset="0"/>
              </a:rPr>
              <a:t>target population </a:t>
            </a:r>
            <a:r>
              <a:rPr lang="en-US" dirty="0">
                <a:solidFill>
                  <a:srgbClr val="000000"/>
                </a:solidFill>
                <a:latin typeface="+mn-lt"/>
                <a:cs typeface="Arial" panose="020B0604020202020204" pitchFamily="34" charset="0"/>
              </a:rPr>
              <a:t>is the population we want to make inferences about.</a:t>
            </a:r>
          </a:p>
        </p:txBody>
      </p:sp>
      <p:sp>
        <p:nvSpPr>
          <p:cNvPr id="430084" name="Rectangle 4"/>
          <p:cNvSpPr>
            <a:spLocks noChangeArrowheads="1"/>
          </p:cNvSpPr>
          <p:nvPr/>
        </p:nvSpPr>
        <p:spPr bwMode="auto">
          <a:xfrm>
            <a:off x="673266" y="2740240"/>
            <a:ext cx="7625951" cy="1108302"/>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Whenever a sample is used to make inferences about a population, we should make sure that the targeted population and the sampled population are in close agreement.</a:t>
            </a:r>
          </a:p>
        </p:txBody>
      </p:sp>
      <p:sp>
        <p:nvSpPr>
          <p:cNvPr id="430087" name="Rectangle 7"/>
          <p:cNvSpPr>
            <a:spLocks noChangeArrowheads="1"/>
          </p:cNvSpPr>
          <p:nvPr/>
        </p:nvSpPr>
        <p:spPr bwMode="auto">
          <a:xfrm>
            <a:off x="668504" y="2107380"/>
            <a:ext cx="7694613" cy="76030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The </a:t>
            </a:r>
            <a:r>
              <a:rPr lang="en-US" b="1" dirty="0">
                <a:solidFill>
                  <a:srgbClr val="000000"/>
                </a:solidFill>
                <a:latin typeface="+mn-lt"/>
                <a:cs typeface="Arial" panose="020B0604020202020204" pitchFamily="34" charset="0"/>
              </a:rPr>
              <a:t>sampled population </a:t>
            </a:r>
            <a:r>
              <a:rPr lang="en-US" dirty="0">
                <a:solidFill>
                  <a:srgbClr val="000000"/>
                </a:solidFill>
                <a:latin typeface="+mn-lt"/>
                <a:cs typeface="Arial" panose="020B0604020202020204" pitchFamily="34" charset="0"/>
              </a:rPr>
              <a:t>is the population from which the sample is actually taken.</a:t>
            </a:r>
          </a:p>
        </p:txBody>
      </p:sp>
    </p:spTree>
    <p:extLst>
      <p:ext uri="{BB962C8B-B14F-4D97-AF65-F5344CB8AC3E}">
        <p14:creationId xmlns:p14="http://schemas.microsoft.com/office/powerpoint/2010/main" val="889504190"/>
      </p:ext>
    </p:extLst>
  </p:cSld>
  <p:clrMapOvr>
    <a:masterClrMapping/>
  </p:clrMapOvr>
  <p:transition>
    <p:zo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5" name="Rectangle 7"/>
          <p:cNvSpPr>
            <a:spLocks noChangeArrowheads="1"/>
          </p:cNvSpPr>
          <p:nvPr/>
        </p:nvSpPr>
        <p:spPr bwMode="auto">
          <a:xfrm>
            <a:off x="854075" y="4040338"/>
            <a:ext cx="3622675" cy="1061090"/>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pPr marL="343769" indent="-343769"/>
            <a:endParaRPr lang="en-US" sz="1805">
              <a:solidFill>
                <a:srgbClr val="000000"/>
              </a:solidFill>
              <a:latin typeface="Arial" panose="020B0604020202020204" pitchFamily="34" charset="0"/>
              <a:cs typeface="Arial" panose="020B0604020202020204" pitchFamily="34" charset="0"/>
            </a:endParaRPr>
          </a:p>
        </p:txBody>
      </p:sp>
      <p:sp>
        <p:nvSpPr>
          <p:cNvPr id="94211" name="Rectangle 3"/>
          <p:cNvSpPr>
            <a:spLocks noGrp="1" noChangeArrowheads="1"/>
          </p:cNvSpPr>
          <p:nvPr>
            <p:ph idx="1"/>
          </p:nvPr>
        </p:nvSpPr>
        <p:spPr>
          <a:xfrm>
            <a:off x="672760" y="1694997"/>
            <a:ext cx="7772400" cy="457140"/>
          </a:xfrm>
        </p:spPr>
        <p:txBody>
          <a:bodyPr>
            <a:normAutofit lnSpcReduction="10000"/>
          </a:bodyPr>
          <a:lstStyle/>
          <a:p>
            <a:pPr marL="254246" indent="-254246"/>
            <a:r>
              <a:rPr lang="en-US" dirty="0"/>
              <a:t>Process of Statistical Inference</a:t>
            </a:r>
          </a:p>
        </p:txBody>
      </p:sp>
      <p:sp>
        <p:nvSpPr>
          <p:cNvPr id="94212" name="Oval 4"/>
          <p:cNvSpPr>
            <a:spLocks noChangeArrowheads="1"/>
          </p:cNvSpPr>
          <p:nvPr/>
        </p:nvSpPr>
        <p:spPr bwMode="auto">
          <a:xfrm>
            <a:off x="1362075" y="2442137"/>
            <a:ext cx="2357438" cy="1095704"/>
          </a:xfrm>
          <a:prstGeom prst="ellipse">
            <a:avLst/>
          </a:prstGeom>
          <a:solidFill>
            <a:schemeClr val="bg2"/>
          </a:solidFill>
          <a:ln w="12700">
            <a:solidFill>
              <a:srgbClr val="000000"/>
            </a:solidFill>
            <a:round/>
            <a:headEnd/>
            <a:tailEnd/>
          </a:ln>
          <a:effectLst/>
          <a:scene3d>
            <a:camera prst="orthographicFront">
              <a:rot lat="0" lon="0" rev="0"/>
            </a:camera>
            <a:lightRig rig="balanced" dir="t">
              <a:rot lat="0" lon="0" rev="8700000"/>
            </a:lightRig>
          </a:scene3d>
          <a:sp3d/>
        </p:spPr>
        <p:txBody>
          <a:bodyPr wrap="none" anchor="ctr"/>
          <a:lstStyle/>
          <a:p>
            <a:pPr marL="343769" indent="-343769"/>
            <a:r>
              <a:rPr lang="en-US">
                <a:solidFill>
                  <a:srgbClr val="000000"/>
                </a:solidFill>
                <a:effectLst/>
                <a:latin typeface="Arial" panose="020B0604020202020204" pitchFamily="34" charset="0"/>
                <a:cs typeface="Arial" panose="020B0604020202020204" pitchFamily="34" charset="0"/>
              </a:rPr>
              <a:t>  </a:t>
            </a:r>
            <a:endParaRPr lang="en-US" sz="1805">
              <a:solidFill>
                <a:srgbClr val="000000"/>
              </a:solidFill>
              <a:latin typeface="Arial" panose="020B0604020202020204" pitchFamily="34" charset="0"/>
              <a:cs typeface="Arial" panose="020B0604020202020204" pitchFamily="34" charset="0"/>
            </a:endParaRPr>
          </a:p>
        </p:txBody>
      </p:sp>
      <p:sp>
        <p:nvSpPr>
          <p:cNvPr id="94213" name="Rectangle 5"/>
          <p:cNvSpPr>
            <a:spLocks noChangeArrowheads="1"/>
          </p:cNvSpPr>
          <p:nvPr/>
        </p:nvSpPr>
        <p:spPr bwMode="auto">
          <a:xfrm>
            <a:off x="4568825" y="2495848"/>
            <a:ext cx="3703638" cy="1001411"/>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pPr marL="343769" indent="-343769"/>
            <a:endParaRPr lang="en-US" sz="1805">
              <a:solidFill>
                <a:srgbClr val="000000"/>
              </a:solidFill>
              <a:latin typeface="Arial" panose="020B0604020202020204" pitchFamily="34" charset="0"/>
              <a:cs typeface="Arial" panose="020B0604020202020204" pitchFamily="34" charset="0"/>
            </a:endParaRPr>
          </a:p>
        </p:txBody>
      </p:sp>
      <p:sp>
        <p:nvSpPr>
          <p:cNvPr id="94216" name="Line 8"/>
          <p:cNvSpPr>
            <a:spLocks noChangeShapeType="1"/>
          </p:cNvSpPr>
          <p:nvPr/>
        </p:nvSpPr>
        <p:spPr bwMode="auto">
          <a:xfrm>
            <a:off x="3727451" y="2995956"/>
            <a:ext cx="835025" cy="0"/>
          </a:xfrm>
          <a:prstGeom prst="line">
            <a:avLst/>
          </a:prstGeom>
          <a:noFill/>
          <a:ln w="19050">
            <a:solidFill>
              <a:schemeClr val="tx1"/>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94217" name="Line 9"/>
          <p:cNvSpPr>
            <a:spLocks noChangeShapeType="1"/>
          </p:cNvSpPr>
          <p:nvPr/>
        </p:nvSpPr>
        <p:spPr bwMode="auto">
          <a:xfrm>
            <a:off x="6805613" y="3494872"/>
            <a:ext cx="0" cy="549046"/>
          </a:xfrm>
          <a:prstGeom prst="line">
            <a:avLst/>
          </a:prstGeom>
          <a:noFill/>
          <a:ln w="19050">
            <a:solidFill>
              <a:schemeClr val="tx1"/>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94218" name="Line 10"/>
          <p:cNvSpPr>
            <a:spLocks noChangeShapeType="1"/>
          </p:cNvSpPr>
          <p:nvPr/>
        </p:nvSpPr>
        <p:spPr bwMode="auto">
          <a:xfrm flipH="1">
            <a:off x="4481514" y="4570286"/>
            <a:ext cx="788987" cy="0"/>
          </a:xfrm>
          <a:prstGeom prst="line">
            <a:avLst/>
          </a:prstGeom>
          <a:noFill/>
          <a:ln w="19050">
            <a:solidFill>
              <a:schemeClr val="tx1"/>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94219" name="Line 11"/>
          <p:cNvSpPr>
            <a:spLocks noChangeShapeType="1"/>
          </p:cNvSpPr>
          <p:nvPr/>
        </p:nvSpPr>
        <p:spPr bwMode="auto">
          <a:xfrm flipV="1">
            <a:off x="2533650" y="3540229"/>
            <a:ext cx="0" cy="508464"/>
          </a:xfrm>
          <a:prstGeom prst="line">
            <a:avLst/>
          </a:prstGeom>
          <a:noFill/>
          <a:ln w="19050">
            <a:solidFill>
              <a:schemeClr val="tx1"/>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94214" name="Rectangle 6"/>
          <p:cNvSpPr>
            <a:spLocks noChangeArrowheads="1"/>
          </p:cNvSpPr>
          <p:nvPr/>
        </p:nvSpPr>
        <p:spPr bwMode="auto">
          <a:xfrm>
            <a:off x="5287963" y="4047500"/>
            <a:ext cx="2981325" cy="1051542"/>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pPr marL="343769" indent="-343769">
              <a:lnSpc>
                <a:spcPct val="90000"/>
              </a:lnSpc>
            </a:pPr>
            <a:endParaRPr lang="en-US">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4228" name="Text Box 20"/>
              <p:cNvSpPr txBox="1">
                <a:spLocks noChangeArrowheads="1"/>
              </p:cNvSpPr>
              <p:nvPr/>
            </p:nvSpPr>
            <p:spPr bwMode="auto">
              <a:xfrm>
                <a:off x="1452339" y="4121503"/>
                <a:ext cx="2463880" cy="925638"/>
              </a:xfrm>
              <a:prstGeom prst="rect">
                <a:avLst/>
              </a:prstGeom>
              <a:noFill/>
              <a:ln w="12700">
                <a:noFill/>
                <a:miter lim="800000"/>
                <a:headEnd/>
                <a:tailEnd/>
              </a:ln>
              <a:effectLst/>
            </p:spPr>
            <p:txBody>
              <a:bodyPr wrap="none">
                <a:spAutoFit/>
              </a:bodyPr>
              <a:lstStyle/>
              <a:p>
                <a:r>
                  <a:rPr lang="en-US" sz="1805" dirty="0">
                    <a:solidFill>
                      <a:srgbClr val="000000"/>
                    </a:solidFill>
                    <a:latin typeface="+mn-lt"/>
                    <a:cs typeface="Arial" panose="020B0604020202020204" pitchFamily="34" charset="0"/>
                  </a:rPr>
                  <a:t>The value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is used to</a:t>
                </a:r>
              </a:p>
              <a:p>
                <a:r>
                  <a:rPr lang="en-US" sz="1805" dirty="0">
                    <a:solidFill>
                      <a:srgbClr val="000000"/>
                    </a:solidFill>
                    <a:latin typeface="+mn-lt"/>
                    <a:cs typeface="Arial" panose="020B0604020202020204" pitchFamily="34" charset="0"/>
                  </a:rPr>
                  <a:t>make inferences about</a:t>
                </a:r>
              </a:p>
              <a:p>
                <a:r>
                  <a:rPr lang="en-US" sz="1805" dirty="0">
                    <a:solidFill>
                      <a:srgbClr val="000000"/>
                    </a:solidFill>
                    <a:latin typeface="+mn-lt"/>
                    <a:cs typeface="Arial" panose="020B0604020202020204" pitchFamily="34" charset="0"/>
                  </a:rPr>
                  <a:t>the value of </a:t>
                </a:r>
                <a:r>
                  <a:rPr lang="en-US" sz="1805" i="1" dirty="0">
                    <a:solidFill>
                      <a:srgbClr val="000000"/>
                    </a:solidFill>
                    <a:latin typeface="Symbol" panose="05050102010706020507" pitchFamily="18" charset="2"/>
                    <a:cs typeface="Arial" panose="020B0604020202020204" pitchFamily="34" charset="0"/>
                  </a:rPr>
                  <a:t>m</a:t>
                </a:r>
                <a:r>
                  <a:rPr lang="en-US" sz="1805" dirty="0">
                    <a:solidFill>
                      <a:srgbClr val="000000"/>
                    </a:solidFill>
                    <a:latin typeface="+mn-lt"/>
                    <a:cs typeface="Arial" panose="020B0604020202020204" pitchFamily="34" charset="0"/>
                  </a:rPr>
                  <a:t>.</a:t>
                </a:r>
              </a:p>
            </p:txBody>
          </p:sp>
        </mc:Choice>
        <mc:Fallback xmlns="">
          <p:sp>
            <p:nvSpPr>
              <p:cNvPr id="94228" name="Text Box 20"/>
              <p:cNvSpPr txBox="1">
                <a:spLocks noRot="1" noChangeAspect="1" noMove="1" noResize="1" noEditPoints="1" noAdjustHandles="1" noChangeArrowheads="1" noChangeShapeType="1" noTextEdit="1"/>
              </p:cNvSpPr>
              <p:nvPr/>
            </p:nvSpPr>
            <p:spPr bwMode="auto">
              <a:xfrm>
                <a:off x="1452339" y="4121503"/>
                <a:ext cx="2463880" cy="925638"/>
              </a:xfrm>
              <a:prstGeom prst="rect">
                <a:avLst/>
              </a:prstGeom>
              <a:blipFill>
                <a:blip r:embed="rId3"/>
                <a:stretch>
                  <a:fillRect l="-1980" t="-3289" r="-1485" b="-9868"/>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230" name="Text Box 22"/>
              <p:cNvSpPr txBox="1">
                <a:spLocks noChangeArrowheads="1"/>
              </p:cNvSpPr>
              <p:nvPr/>
            </p:nvSpPr>
            <p:spPr bwMode="auto">
              <a:xfrm>
                <a:off x="5779397" y="4114340"/>
                <a:ext cx="2052741" cy="925638"/>
              </a:xfrm>
              <a:prstGeom prst="rect">
                <a:avLst/>
              </a:prstGeom>
              <a:noFill/>
              <a:ln w="12700">
                <a:noFill/>
                <a:miter lim="800000"/>
                <a:headEnd/>
                <a:tailEnd/>
              </a:ln>
              <a:effectLst/>
            </p:spPr>
            <p:txBody>
              <a:bodyPr wrap="none">
                <a:spAutoFit/>
              </a:bodyPr>
              <a:lstStyle/>
              <a:p>
                <a:r>
                  <a:rPr lang="en-US" sz="1805" dirty="0">
                    <a:solidFill>
                      <a:srgbClr val="000000"/>
                    </a:solidFill>
                    <a:latin typeface="+mn-lt"/>
                    <a:cs typeface="Arial" panose="020B0604020202020204" pitchFamily="34" charset="0"/>
                  </a:rPr>
                  <a:t>The sample data </a:t>
                </a:r>
              </a:p>
              <a:p>
                <a:r>
                  <a:rPr lang="en-US" sz="1805" dirty="0">
                    <a:solidFill>
                      <a:srgbClr val="000000"/>
                    </a:solidFill>
                    <a:latin typeface="+mn-lt"/>
                    <a:cs typeface="Arial" panose="020B0604020202020204" pitchFamily="34" charset="0"/>
                  </a:rPr>
                  <a:t>provide a value for</a:t>
                </a:r>
              </a:p>
              <a:p>
                <a:r>
                  <a:rPr lang="en-US" sz="1805" dirty="0">
                    <a:solidFill>
                      <a:srgbClr val="000000"/>
                    </a:solidFill>
                    <a:latin typeface="+mn-lt"/>
                    <a:cs typeface="Arial" panose="020B0604020202020204" pitchFamily="34" charset="0"/>
                  </a:rPr>
                  <a:t>the sample mean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dirty="0">
                    <a:solidFill>
                      <a:srgbClr val="000000"/>
                    </a:solidFill>
                    <a:effectLst/>
                    <a:latin typeface="+mn-lt"/>
                    <a:cs typeface="Arial" panose="020B0604020202020204" pitchFamily="34" charset="0"/>
                  </a:rPr>
                  <a:t>.</a:t>
                </a:r>
              </a:p>
            </p:txBody>
          </p:sp>
        </mc:Choice>
        <mc:Fallback xmlns="">
          <p:sp>
            <p:nvSpPr>
              <p:cNvPr id="94230" name="Text Box 22"/>
              <p:cNvSpPr txBox="1">
                <a:spLocks noRot="1" noChangeAspect="1" noMove="1" noResize="1" noEditPoints="1" noAdjustHandles="1" noChangeArrowheads="1" noChangeShapeType="1" noTextEdit="1"/>
              </p:cNvSpPr>
              <p:nvPr/>
            </p:nvSpPr>
            <p:spPr bwMode="auto">
              <a:xfrm>
                <a:off x="5779397" y="4114340"/>
                <a:ext cx="2052741" cy="925638"/>
              </a:xfrm>
              <a:prstGeom prst="rect">
                <a:avLst/>
              </a:prstGeom>
              <a:blipFill>
                <a:blip r:embed="rId4"/>
                <a:stretch>
                  <a:fillRect l="-2374" t="-3947" r="-9199" b="-9868"/>
                </a:stretch>
              </a:blipFill>
              <a:ln w="12700">
                <a:noFill/>
                <a:miter lim="800000"/>
                <a:headEnd/>
                <a:tailEnd/>
              </a:ln>
              <a:effectLst/>
            </p:spPr>
            <p:txBody>
              <a:bodyPr/>
              <a:lstStyle/>
              <a:p>
                <a:r>
                  <a:rPr lang="en-US">
                    <a:noFill/>
                  </a:rPr>
                  <a:t> </a:t>
                </a:r>
              </a:p>
            </p:txBody>
          </p:sp>
        </mc:Fallback>
      </mc:AlternateContent>
      <p:sp>
        <p:nvSpPr>
          <p:cNvPr id="94233" name="Text Box 25"/>
          <p:cNvSpPr txBox="1">
            <a:spLocks noChangeArrowheads="1"/>
          </p:cNvSpPr>
          <p:nvPr/>
        </p:nvSpPr>
        <p:spPr bwMode="auto">
          <a:xfrm>
            <a:off x="5200662" y="2538817"/>
            <a:ext cx="2505879" cy="925638"/>
          </a:xfrm>
          <a:prstGeom prst="rect">
            <a:avLst/>
          </a:prstGeom>
          <a:noFill/>
          <a:ln w="12700">
            <a:noFill/>
            <a:miter lim="800000"/>
            <a:headEnd/>
            <a:tailEnd/>
          </a:ln>
          <a:effectLst/>
        </p:spPr>
        <p:txBody>
          <a:bodyPr wrap="none">
            <a:spAutoFit/>
          </a:bodyPr>
          <a:lstStyle/>
          <a:p>
            <a:r>
              <a:rPr lang="en-US" sz="1805">
                <a:solidFill>
                  <a:srgbClr val="000000"/>
                </a:solidFill>
                <a:latin typeface="+mn-lt"/>
                <a:cs typeface="Arial" panose="020B0604020202020204" pitchFamily="34" charset="0"/>
              </a:rPr>
              <a:t>A simple random sample</a:t>
            </a:r>
          </a:p>
          <a:p>
            <a:r>
              <a:rPr lang="en-US" sz="1805">
                <a:solidFill>
                  <a:srgbClr val="000000"/>
                </a:solidFill>
                <a:latin typeface="+mn-lt"/>
                <a:cs typeface="Arial" panose="020B0604020202020204" pitchFamily="34" charset="0"/>
              </a:rPr>
              <a:t>of </a:t>
            </a:r>
            <a:r>
              <a:rPr lang="en-US" sz="1805" i="1">
                <a:solidFill>
                  <a:srgbClr val="000000"/>
                </a:solidFill>
                <a:latin typeface="+mn-lt"/>
                <a:cs typeface="Arial" panose="020B0604020202020204" pitchFamily="34" charset="0"/>
              </a:rPr>
              <a:t>n</a:t>
            </a:r>
            <a:r>
              <a:rPr lang="en-US" sz="1805">
                <a:solidFill>
                  <a:srgbClr val="000000"/>
                </a:solidFill>
                <a:latin typeface="+mn-lt"/>
                <a:cs typeface="Arial" panose="020B0604020202020204" pitchFamily="34" charset="0"/>
              </a:rPr>
              <a:t> elements is selected</a:t>
            </a:r>
          </a:p>
          <a:p>
            <a:r>
              <a:rPr lang="en-US" sz="1805">
                <a:solidFill>
                  <a:srgbClr val="000000"/>
                </a:solidFill>
                <a:latin typeface="+mn-lt"/>
                <a:cs typeface="Arial" panose="020B0604020202020204" pitchFamily="34" charset="0"/>
              </a:rPr>
              <a:t>from the population.</a:t>
            </a:r>
            <a:endParaRPr lang="en-US">
              <a:solidFill>
                <a:srgbClr val="000000"/>
              </a:solidFill>
              <a:effectLst/>
              <a:latin typeface="+mn-lt"/>
              <a:cs typeface="Arial" panose="020B0604020202020204" pitchFamily="34" charset="0"/>
            </a:endParaRPr>
          </a:p>
        </p:txBody>
      </p:sp>
      <p:sp>
        <p:nvSpPr>
          <p:cNvPr id="94234" name="Text Box 26"/>
          <p:cNvSpPr txBox="1">
            <a:spLocks noChangeArrowheads="1"/>
          </p:cNvSpPr>
          <p:nvPr/>
        </p:nvSpPr>
        <p:spPr bwMode="auto">
          <a:xfrm>
            <a:off x="1892871" y="2513167"/>
            <a:ext cx="1535485" cy="924099"/>
          </a:xfrm>
          <a:prstGeom prst="rect">
            <a:avLst/>
          </a:prstGeom>
          <a:noFill/>
          <a:ln w="12700">
            <a:noFill/>
            <a:miter lim="800000"/>
            <a:headEnd/>
            <a:tailEnd/>
          </a:ln>
          <a:effectLst/>
        </p:spPr>
        <p:txBody>
          <a:bodyPr wrap="none">
            <a:spAutoFit/>
          </a:bodyPr>
          <a:lstStyle/>
          <a:p>
            <a:r>
              <a:rPr lang="en-US" sz="1805" dirty="0">
                <a:solidFill>
                  <a:srgbClr val="000000"/>
                </a:solidFill>
                <a:latin typeface="+mn-lt"/>
                <a:cs typeface="Arial" panose="020B0604020202020204" pitchFamily="34" charset="0"/>
              </a:rPr>
              <a:t>Population </a:t>
            </a:r>
          </a:p>
          <a:p>
            <a:r>
              <a:rPr lang="en-US" dirty="0">
                <a:solidFill>
                  <a:srgbClr val="000000"/>
                </a:solidFill>
                <a:effectLst/>
                <a:latin typeface="+mn-lt"/>
                <a:cs typeface="Arial" panose="020B0604020202020204" pitchFamily="34" charset="0"/>
              </a:rPr>
              <a:t>Mean </a:t>
            </a:r>
            <a:r>
              <a:rPr lang="en-US" sz="1504" i="1" dirty="0">
                <a:solidFill>
                  <a:srgbClr val="000000"/>
                </a:solidFill>
                <a:latin typeface="Symbol" panose="05050102010706020507" pitchFamily="18" charset="2"/>
                <a:cs typeface="Arial" panose="020B0604020202020204" pitchFamily="34" charset="0"/>
              </a:rPr>
              <a:t>m </a:t>
            </a:r>
            <a:endParaRPr lang="en-US" sz="1805" dirty="0">
              <a:solidFill>
                <a:srgbClr val="000000"/>
              </a:solidFill>
              <a:latin typeface="+mn-lt"/>
              <a:cs typeface="Arial" panose="020B0604020202020204" pitchFamily="34" charset="0"/>
            </a:endParaRPr>
          </a:p>
          <a:p>
            <a:r>
              <a:rPr lang="en-US" dirty="0">
                <a:solidFill>
                  <a:srgbClr val="000000"/>
                </a:solidFill>
                <a:effectLst/>
                <a:latin typeface="+mn-lt"/>
                <a:cs typeface="Arial" panose="020B0604020202020204" pitchFamily="34" charset="0"/>
              </a:rPr>
              <a:t>is determined </a:t>
            </a:r>
          </a:p>
        </p:txBody>
      </p:sp>
      <mc:AlternateContent xmlns:mc="http://schemas.openxmlformats.org/markup-compatibility/2006" xmlns:a14="http://schemas.microsoft.com/office/drawing/2010/main">
        <mc:Choice Requires="a14">
          <p:sp>
            <p:nvSpPr>
              <p:cNvPr id="94244" name="Text Box 36"/>
              <p:cNvSpPr txBox="1">
                <a:spLocks noChangeArrowheads="1"/>
              </p:cNvSpPr>
              <p:nvPr/>
            </p:nvSpPr>
            <p:spPr bwMode="auto">
              <a:xfrm>
                <a:off x="557555" y="973892"/>
                <a:ext cx="5482005" cy="462563"/>
              </a:xfrm>
              <a:prstGeom prst="rect">
                <a:avLst/>
              </a:prstGeom>
              <a:noFill/>
              <a:ln w="12700">
                <a:noFill/>
                <a:miter lim="800000"/>
                <a:headEnd/>
                <a:tailEnd/>
              </a:ln>
              <a:effectLst/>
            </p:spPr>
            <p:txBody>
              <a:bodyPr wrap="square">
                <a:spAutoFit/>
              </a:bodyP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𝒙</m:t>
                        </m:r>
                      </m:e>
                    </m:acc>
                  </m:oMath>
                </a14:m>
                <a:r>
                  <a:rPr lang="en-US" sz="2400" b="1" dirty="0">
                    <a:latin typeface="+mn-lt"/>
                    <a:cs typeface="Arial" panose="020B0604020202020204" pitchFamily="34" charset="0"/>
                  </a:rPr>
                  <a:t>    </a:t>
                </a:r>
              </a:p>
            </p:txBody>
          </p:sp>
        </mc:Choice>
        <mc:Fallback xmlns="">
          <p:sp>
            <p:nvSpPr>
              <p:cNvPr id="94244" name="Text Box 36"/>
              <p:cNvSpPr txBox="1">
                <a:spLocks noRot="1" noChangeAspect="1" noMove="1" noResize="1" noEditPoints="1" noAdjustHandles="1" noChangeArrowheads="1" noChangeShapeType="1" noTextEdit="1"/>
              </p:cNvSpPr>
              <p:nvPr/>
            </p:nvSpPr>
            <p:spPr bwMode="auto">
              <a:xfrm>
                <a:off x="557555" y="973892"/>
                <a:ext cx="5482005" cy="462563"/>
              </a:xfrm>
              <a:prstGeom prst="rect">
                <a:avLst/>
              </a:prstGeom>
              <a:blipFill>
                <a:blip r:embed="rId5"/>
                <a:stretch>
                  <a:fillRect l="-1667" t="-10526" b="-28947"/>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335068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399" name="Text Box 15"/>
              <p:cNvSpPr txBox="1">
                <a:spLocks noChangeArrowheads="1"/>
              </p:cNvSpPr>
              <p:nvPr/>
            </p:nvSpPr>
            <p:spPr bwMode="auto">
              <a:xfrm>
                <a:off x="672122" y="1669514"/>
                <a:ext cx="7356200" cy="647870"/>
              </a:xfrm>
              <a:prstGeom prst="rect">
                <a:avLst/>
              </a:prstGeom>
              <a:noFill/>
              <a:ln w="12700">
                <a:noFill/>
                <a:miter lim="800000"/>
                <a:headEnd/>
                <a:tailEnd/>
              </a:ln>
              <a:effectLst/>
            </p:spPr>
            <p:txBody>
              <a:bodyPr wrap="square">
                <a:spAutoFit/>
              </a:bodyPr>
              <a:lstStyle/>
              <a:p>
                <a:pPr marL="257827" indent="-257827">
                  <a:spcBef>
                    <a:spcPct val="20000"/>
                  </a:spcBef>
                  <a:buSzPct val="100000"/>
                  <a:buFont typeface="Arial" panose="020B0604020202020204" pitchFamily="34" charset="0"/>
                  <a:buChar char="•"/>
                </a:pPr>
                <a:r>
                  <a:rPr lang="en-US" sz="1805" dirty="0">
                    <a:solidFill>
                      <a:srgbClr val="000000"/>
                    </a:solidFill>
                    <a:latin typeface="+mn-lt"/>
                    <a:cs typeface="Arial" panose="020B0604020202020204" pitchFamily="34" charset="0"/>
                  </a:rPr>
                  <a:t>The sampling distribution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is the probability distribution of all possible values of the sample mean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a:t>
                </a:r>
              </a:p>
            </p:txBody>
          </p:sp>
        </mc:Choice>
        <mc:Fallback xmlns="">
          <p:sp>
            <p:nvSpPr>
              <p:cNvPr id="16399" name="Text Box 15"/>
              <p:cNvSpPr txBox="1">
                <a:spLocks noRot="1" noChangeAspect="1" noMove="1" noResize="1" noEditPoints="1" noAdjustHandles="1" noChangeArrowheads="1" noChangeShapeType="1" noTextEdit="1"/>
              </p:cNvSpPr>
              <p:nvPr/>
            </p:nvSpPr>
            <p:spPr bwMode="auto">
              <a:xfrm>
                <a:off x="672122" y="1669514"/>
                <a:ext cx="7356200" cy="647870"/>
              </a:xfrm>
              <a:prstGeom prst="rect">
                <a:avLst/>
              </a:prstGeom>
              <a:blipFill>
                <a:blip r:embed="rId3"/>
                <a:stretch>
                  <a:fillRect l="-497" t="-5660" r="-580" b="-14151"/>
                </a:stretch>
              </a:blipFill>
              <a:ln w="12700">
                <a:noFill/>
                <a:miter lim="800000"/>
                <a:headEnd/>
                <a:tailEnd/>
              </a:ln>
              <a:effectLst/>
            </p:spPr>
            <p:txBody>
              <a:bodyPr/>
              <a:lstStyle/>
              <a:p>
                <a:r>
                  <a:rPr lang="en-US">
                    <a:noFill/>
                  </a:rPr>
                  <a:t> </a:t>
                </a:r>
              </a:p>
            </p:txBody>
          </p:sp>
        </mc:Fallback>
      </mc:AlternateContent>
      <p:sp>
        <p:nvSpPr>
          <p:cNvPr id="16401" name="Text Box 17"/>
          <p:cNvSpPr txBox="1">
            <a:spLocks noChangeArrowheads="1"/>
          </p:cNvSpPr>
          <p:nvPr/>
        </p:nvSpPr>
        <p:spPr bwMode="auto">
          <a:xfrm>
            <a:off x="3084521" y="3185245"/>
            <a:ext cx="3329373" cy="342338"/>
          </a:xfrm>
          <a:prstGeom prst="rect">
            <a:avLst/>
          </a:prstGeom>
          <a:noFill/>
          <a:ln w="12700">
            <a:noFill/>
            <a:miter lim="800000"/>
            <a:headEnd/>
            <a:tailEnd/>
          </a:ln>
          <a:effectLst/>
        </p:spPr>
        <p:txBody>
          <a:bodyPr wrap="none">
            <a:spAutoFit/>
          </a:bodyPr>
          <a:lstStyle/>
          <a:p>
            <a:pPr algn="l">
              <a:lnSpc>
                <a:spcPct val="90000"/>
              </a:lnSpc>
              <a:spcBef>
                <a:spcPct val="20000"/>
              </a:spcBef>
              <a:buClr>
                <a:srgbClr val="66FFFF"/>
              </a:buClr>
              <a:buSzPct val="75000"/>
              <a:buFont typeface="Monotype Sorts" pitchFamily="2" charset="2"/>
              <a:buNone/>
            </a:pPr>
            <a:r>
              <a:rPr lang="en-US" sz="1805" dirty="0">
                <a:solidFill>
                  <a:srgbClr val="000000"/>
                </a:solidFill>
                <a:latin typeface="+mn-lt"/>
                <a:cs typeface="Arial" panose="020B0604020202020204" pitchFamily="34" charset="0"/>
              </a:rPr>
              <a:t>where:   </a:t>
            </a:r>
            <a:r>
              <a:rPr lang="en-US" sz="1805" i="1" dirty="0">
                <a:solidFill>
                  <a:srgbClr val="000000"/>
                </a:solidFill>
                <a:latin typeface="Symbol" panose="05050102010706020507" pitchFamily="18" charset="2"/>
                <a:cs typeface="Arial" panose="020B0604020202020204" pitchFamily="34" charset="0"/>
              </a:rPr>
              <a:t></a:t>
            </a:r>
            <a:r>
              <a:rPr lang="en-US" sz="1805" dirty="0">
                <a:solidFill>
                  <a:srgbClr val="000000"/>
                </a:solidFill>
                <a:latin typeface="+mn-lt"/>
                <a:cs typeface="Arial" panose="020B0604020202020204" pitchFamily="34" charset="0"/>
              </a:rPr>
              <a:t> = the population mean</a:t>
            </a:r>
          </a:p>
        </p:txBody>
      </p:sp>
      <mc:AlternateContent xmlns:mc="http://schemas.openxmlformats.org/markup-compatibility/2006" xmlns:a14="http://schemas.microsoft.com/office/drawing/2010/main">
        <mc:Choice Requires="a14">
          <p:sp>
            <p:nvSpPr>
              <p:cNvPr id="16403" name="Text Box 19"/>
              <p:cNvSpPr txBox="1">
                <a:spLocks noChangeArrowheads="1"/>
              </p:cNvSpPr>
              <p:nvPr/>
            </p:nvSpPr>
            <p:spPr bwMode="auto">
              <a:xfrm>
                <a:off x="4122083" y="2714182"/>
                <a:ext cx="924227" cy="370101"/>
              </a:xfrm>
              <a:prstGeom prst="rect">
                <a:avLst/>
              </a:prstGeom>
              <a:noFill/>
              <a:ln w="12700">
                <a:noFill/>
                <a:miter lim="800000"/>
                <a:headEnd/>
                <a:tailEnd/>
              </a:ln>
              <a:effectLst/>
            </p:spPr>
            <p:txBody>
              <a:bodyPr wrap="none">
                <a:spAutoFit/>
              </a:bodyPr>
              <a:lstStyle/>
              <a:p>
                <a:pPr algn="l"/>
                <a:r>
                  <a:rPr lang="en-US" sz="1805" i="1" dirty="0">
                    <a:solidFill>
                      <a:srgbClr val="000000"/>
                    </a:solidFill>
                    <a:latin typeface="+mn-lt"/>
                    <a:cs typeface="Arial" panose="020B0604020202020204" pitchFamily="34" charset="0"/>
                  </a:rPr>
                  <a:t>E</a:t>
                </a:r>
                <a:r>
                  <a:rPr lang="en-US" sz="1805" dirty="0">
                    <a:solidFill>
                      <a:srgbClr val="000000"/>
                    </a:solidFill>
                    <a:latin typeface="+mn-lt"/>
                    <a:cs typeface="Arial" panose="020B0604020202020204" pitchFamily="34" charset="0"/>
                  </a:rPr>
                  <a:t>(</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 </a:t>
                </a:r>
                <a:r>
                  <a:rPr lang="en-US" sz="1805" i="1" dirty="0">
                    <a:solidFill>
                      <a:srgbClr val="000000"/>
                    </a:solidFill>
                    <a:latin typeface="Symbol" panose="05050102010706020507" pitchFamily="18" charset="2"/>
                    <a:cs typeface="Arial" panose="020B0604020202020204" pitchFamily="34" charset="0"/>
                  </a:rPr>
                  <a:t></a:t>
                </a:r>
              </a:p>
            </p:txBody>
          </p:sp>
        </mc:Choice>
        <mc:Fallback xmlns="">
          <p:sp>
            <p:nvSpPr>
              <p:cNvPr id="16403" name="Text Box 19"/>
              <p:cNvSpPr txBox="1">
                <a:spLocks noRot="1" noChangeAspect="1" noMove="1" noResize="1" noEditPoints="1" noAdjustHandles="1" noChangeArrowheads="1" noChangeShapeType="1" noTextEdit="1"/>
              </p:cNvSpPr>
              <p:nvPr/>
            </p:nvSpPr>
            <p:spPr bwMode="auto">
              <a:xfrm>
                <a:off x="4122083" y="2714182"/>
                <a:ext cx="924227" cy="370101"/>
              </a:xfrm>
              <a:prstGeom prst="rect">
                <a:avLst/>
              </a:prstGeom>
              <a:blipFill>
                <a:blip r:embed="rId4"/>
                <a:stretch>
                  <a:fillRect l="-5263" t="-9836" r="-3947" b="-2623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06" name="Text Box 22"/>
              <p:cNvSpPr txBox="1">
                <a:spLocks noChangeArrowheads="1"/>
              </p:cNvSpPr>
              <p:nvPr/>
            </p:nvSpPr>
            <p:spPr bwMode="auto">
              <a:xfrm>
                <a:off x="634652" y="2279561"/>
                <a:ext cx="2307298" cy="370101"/>
              </a:xfrm>
              <a:prstGeom prst="rect">
                <a:avLst/>
              </a:prstGeom>
              <a:noFill/>
              <a:ln w="12700">
                <a:noFill/>
                <a:miter lim="800000"/>
                <a:headEnd/>
                <a:tailEnd/>
              </a:ln>
              <a:effectLst/>
            </p:spPr>
            <p:txBody>
              <a:bodyPr wrap="none">
                <a:spAutoFit/>
              </a:bodyP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Expected Value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endParaRPr lang="en-US" sz="1805" dirty="0">
                  <a:solidFill>
                    <a:srgbClr val="000000"/>
                  </a:solidFill>
                  <a:latin typeface="+mn-lt"/>
                  <a:cs typeface="Arial" panose="020B0604020202020204" pitchFamily="34" charset="0"/>
                </a:endParaRPr>
              </a:p>
            </p:txBody>
          </p:sp>
        </mc:Choice>
        <mc:Fallback xmlns="">
          <p:sp>
            <p:nvSpPr>
              <p:cNvPr id="16406" name="Text Box 22"/>
              <p:cNvSpPr txBox="1">
                <a:spLocks noRot="1" noChangeAspect="1" noMove="1" noResize="1" noEditPoints="1" noAdjustHandles="1" noChangeArrowheads="1" noChangeShapeType="1" noTextEdit="1"/>
              </p:cNvSpPr>
              <p:nvPr/>
            </p:nvSpPr>
            <p:spPr bwMode="auto">
              <a:xfrm>
                <a:off x="634652" y="2279561"/>
                <a:ext cx="2307298" cy="370101"/>
              </a:xfrm>
              <a:prstGeom prst="rect">
                <a:avLst/>
              </a:prstGeom>
              <a:blipFill>
                <a:blip r:embed="rId5"/>
                <a:stretch>
                  <a:fillRect l="-1583" t="-9836" r="-10290" b="-24590"/>
                </a:stretch>
              </a:blipFill>
              <a:ln w="12700">
                <a:noFill/>
                <a:miter lim="800000"/>
                <a:headEnd/>
                <a:tailEnd/>
              </a:ln>
              <a:effectLst/>
            </p:spPr>
            <p:txBody>
              <a:bodyPr/>
              <a:lstStyle/>
              <a:p>
                <a:r>
                  <a:rPr lang="en-US">
                    <a:noFill/>
                  </a:rPr>
                  <a:t> </a:t>
                </a:r>
              </a:p>
            </p:txBody>
          </p:sp>
        </mc:Fallback>
      </mc:AlternateContent>
      <p:sp>
        <p:nvSpPr>
          <p:cNvPr id="18" name="Text Box 15"/>
          <p:cNvSpPr txBox="1">
            <a:spLocks noChangeArrowheads="1"/>
          </p:cNvSpPr>
          <p:nvPr/>
        </p:nvSpPr>
        <p:spPr bwMode="auto">
          <a:xfrm>
            <a:off x="667129" y="3584654"/>
            <a:ext cx="7089060" cy="647870"/>
          </a:xfrm>
          <a:prstGeom prst="rect">
            <a:avLst/>
          </a:prstGeom>
          <a:noFill/>
          <a:ln w="12700">
            <a:noFill/>
            <a:miter lim="800000"/>
            <a:headEnd/>
            <a:tailEnd/>
          </a:ln>
          <a:effectLst/>
        </p:spPr>
        <p:txBody>
          <a:bodyPr wrap="square">
            <a:spAutoFit/>
          </a:bodyPr>
          <a:lstStyle/>
          <a:p>
            <a:pPr marL="257827" indent="-257827">
              <a:spcBef>
                <a:spcPct val="20000"/>
              </a:spcBef>
              <a:buSzPct val="100000"/>
              <a:buFont typeface="Arial" panose="020B0604020202020204" pitchFamily="34" charset="0"/>
              <a:buChar char="•"/>
            </a:pPr>
            <a:r>
              <a:rPr lang="en-US" sz="1805" dirty="0">
                <a:solidFill>
                  <a:srgbClr val="000000"/>
                </a:solidFill>
                <a:latin typeface="+mn-lt"/>
                <a:cs typeface="Arial" panose="020B0604020202020204" pitchFamily="34" charset="0"/>
              </a:rPr>
              <a:t>When the expected value of the point estimator equals the population parameter, we say the point estimator is </a:t>
            </a:r>
            <a:r>
              <a:rPr lang="en-US" sz="1805" b="1" dirty="0">
                <a:solidFill>
                  <a:srgbClr val="000000"/>
                </a:solidFill>
                <a:latin typeface="+mn-lt"/>
                <a:cs typeface="Arial" panose="020B0604020202020204" pitchFamily="34" charset="0"/>
              </a:rPr>
              <a:t>unbiased</a:t>
            </a:r>
            <a:r>
              <a:rPr lang="en-US" sz="1805" dirty="0">
                <a:solidFill>
                  <a:srgbClr val="000000"/>
                </a:solidFill>
                <a:latin typeface="+mn-lt"/>
                <a:cs typeface="Arial" panose="020B0604020202020204" pitchFamily="34" charset="0"/>
              </a:rPr>
              <a:t>.</a:t>
            </a:r>
          </a:p>
        </p:txBody>
      </p:sp>
      <mc:AlternateContent xmlns:mc="http://schemas.openxmlformats.org/markup-compatibility/2006" xmlns:a14="http://schemas.microsoft.com/office/drawing/2010/main">
        <mc:Choice Requires="a14">
          <p:sp>
            <p:nvSpPr>
              <p:cNvPr id="10" name="Text Box 36"/>
              <p:cNvSpPr txBox="1">
                <a:spLocks noChangeArrowheads="1"/>
              </p:cNvSpPr>
              <p:nvPr/>
            </p:nvSpPr>
            <p:spPr bwMode="auto">
              <a:xfrm>
                <a:off x="548763" y="1008552"/>
                <a:ext cx="5482005" cy="462563"/>
              </a:xfrm>
              <a:prstGeom prst="rect">
                <a:avLst/>
              </a:prstGeom>
              <a:noFill/>
              <a:ln w="12700">
                <a:noFill/>
                <a:miter lim="800000"/>
                <a:headEnd/>
                <a:tailEnd/>
              </a:ln>
              <a:effectLst/>
            </p:spPr>
            <p:txBody>
              <a:bodyPr wrap="square">
                <a:spAutoFit/>
              </a:bodyP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𝒙</m:t>
                        </m:r>
                      </m:e>
                    </m:acc>
                  </m:oMath>
                </a14:m>
                <a:r>
                  <a:rPr lang="en-US" sz="2400" b="1" dirty="0">
                    <a:latin typeface="+mn-lt"/>
                    <a:cs typeface="Arial" panose="020B0604020202020204" pitchFamily="34" charset="0"/>
                  </a:rPr>
                  <a:t>    </a:t>
                </a:r>
              </a:p>
            </p:txBody>
          </p:sp>
        </mc:Choice>
        <mc:Fallback xmlns="">
          <p:sp>
            <p:nvSpPr>
              <p:cNvPr id="10" name="Text Box 36"/>
              <p:cNvSpPr txBox="1">
                <a:spLocks noRot="1" noChangeAspect="1" noMove="1" noResize="1" noEditPoints="1" noAdjustHandles="1" noChangeArrowheads="1" noChangeShapeType="1" noTextEdit="1"/>
              </p:cNvSpPr>
              <p:nvPr/>
            </p:nvSpPr>
            <p:spPr bwMode="auto">
              <a:xfrm>
                <a:off x="548763" y="1008552"/>
                <a:ext cx="5482005" cy="462563"/>
              </a:xfrm>
              <a:prstGeom prst="rect">
                <a:avLst/>
              </a:prstGeom>
              <a:blipFill>
                <a:blip r:embed="rId6"/>
                <a:stretch>
                  <a:fillRect l="-1669" t="-10526" b="-28947"/>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0622956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32133" name="Rectangle 5"/>
              <p:cNvSpPr>
                <a:spLocks noChangeArrowheads="1"/>
              </p:cNvSpPr>
              <p:nvPr/>
            </p:nvSpPr>
            <p:spPr bwMode="auto">
              <a:xfrm>
                <a:off x="670019" y="1673542"/>
                <a:ext cx="7962900" cy="750760"/>
              </a:xfrm>
              <a:prstGeom prst="rect">
                <a:avLst/>
              </a:prstGeom>
              <a:noFill/>
              <a:ln w="12700">
                <a:noFill/>
                <a:miter lim="800000"/>
                <a:headEnd/>
                <a:tailEnd/>
              </a:ln>
              <a:effectLst/>
            </p:spPr>
            <p:txBody>
              <a:bodyPr lIns="68034" tIns="33420" rIns="68034" bIns="33420"/>
              <a:lstStyle/>
              <a:p>
                <a:pPr marL="257827" indent="-257827">
                  <a:spcBef>
                    <a:spcPct val="20000"/>
                  </a:spcBef>
                  <a:buSzPct val="100000"/>
                  <a:buFont typeface="Arial" panose="020B0604020202020204" pitchFamily="34" charset="0"/>
                  <a:buChar char="•"/>
                </a:pPr>
                <a:r>
                  <a:rPr lang="en-US" dirty="0">
                    <a:solidFill>
                      <a:srgbClr val="000000"/>
                    </a:solidFill>
                    <a:latin typeface="+mn-lt"/>
                    <a:cs typeface="Arial" panose="020B0604020202020204" pitchFamily="34" charset="0"/>
                  </a:rPr>
                  <a:t>We will use the following notation to define the standard deviation of </a:t>
                </a:r>
                <a:r>
                  <a:rPr lang="en-US">
                    <a:solidFill>
                      <a:srgbClr val="000000"/>
                    </a:solidFill>
                    <a:latin typeface="+mn-lt"/>
                    <a:cs typeface="Arial" panose="020B0604020202020204" pitchFamily="34" charset="0"/>
                  </a:rPr>
                  <a:t>the sampling distribution </a:t>
                </a:r>
                <a:r>
                  <a:rPr lang="en-US" dirty="0">
                    <a:solidFill>
                      <a:srgbClr val="000000"/>
                    </a:solidFill>
                    <a:latin typeface="+mn-lt"/>
                    <a:cs typeface="Arial" panose="020B0604020202020204" pitchFamily="34" charset="0"/>
                  </a:rPr>
                  <a:t>of </a:t>
                </a:r>
                <a14:m>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𝑥</m:t>
                        </m:r>
                      </m:e>
                    </m:acc>
                  </m:oMath>
                </a14:m>
                <a:r>
                  <a:rPr lang="en-US" dirty="0">
                    <a:solidFill>
                      <a:srgbClr val="000000"/>
                    </a:solidFill>
                    <a:latin typeface="+mn-lt"/>
                    <a:cs typeface="Arial" panose="020B0604020202020204" pitchFamily="34" charset="0"/>
                  </a:rPr>
                  <a:t>.</a:t>
                </a:r>
              </a:p>
            </p:txBody>
          </p:sp>
        </mc:Choice>
        <mc:Fallback xmlns="">
          <p:sp>
            <p:nvSpPr>
              <p:cNvPr id="432133" name="Rectangle 5"/>
              <p:cNvSpPr>
                <a:spLocks noRot="1" noChangeAspect="1" noMove="1" noResize="1" noEditPoints="1" noAdjustHandles="1" noChangeArrowheads="1" noChangeShapeType="1" noTextEdit="1"/>
              </p:cNvSpPr>
              <p:nvPr/>
            </p:nvSpPr>
            <p:spPr bwMode="auto">
              <a:xfrm>
                <a:off x="670019" y="1673542"/>
                <a:ext cx="7962900" cy="750760"/>
              </a:xfrm>
              <a:prstGeom prst="rect">
                <a:avLst/>
              </a:prstGeom>
              <a:blipFill>
                <a:blip r:embed="rId3"/>
                <a:stretch>
                  <a:fillRect l="-766" t="-6504"/>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2136" name="Text Box 8"/>
              <p:cNvSpPr txBox="1">
                <a:spLocks noChangeArrowheads="1"/>
              </p:cNvSpPr>
              <p:nvPr/>
            </p:nvSpPr>
            <p:spPr bwMode="auto">
              <a:xfrm>
                <a:off x="1774161" y="2443898"/>
                <a:ext cx="3239861" cy="370101"/>
              </a:xfrm>
              <a:prstGeom prst="rect">
                <a:avLst/>
              </a:prstGeom>
              <a:noFill/>
              <a:ln w="12700">
                <a:noFill/>
                <a:miter lim="800000"/>
                <a:headEnd/>
                <a:tailEnd/>
              </a:ln>
              <a:effectLst/>
            </p:spPr>
            <p:txBody>
              <a:bodyPr wrap="none">
                <a:spAutoFit/>
              </a:bodyPr>
              <a:lstStyle/>
              <a:p>
                <a:pPr algn="l"/>
                <a14:m>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a:ea typeface="Cambria Math"/>
                          </a:rPr>
                          <m:t>𝜎</m:t>
                        </m:r>
                      </m:e>
                      <m:sub>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𝑥</m:t>
                            </m:r>
                          </m:e>
                        </m:acc>
                      </m:sub>
                    </m:sSub>
                  </m:oMath>
                </a14:m>
                <a:r>
                  <a:rPr lang="en-US" dirty="0">
                    <a:solidFill>
                      <a:srgbClr val="000000"/>
                    </a:solidFill>
                    <a:latin typeface="+mn-lt"/>
                    <a:cs typeface="Arial" panose="020B0604020202020204" pitchFamily="34" charset="0"/>
                  </a:rPr>
                  <a:t> = the standard deviation of </a:t>
                </a:r>
                <a14:m>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𝑥</m:t>
                        </m:r>
                      </m:e>
                    </m:acc>
                  </m:oMath>
                </a14:m>
                <a:r>
                  <a:rPr lang="en-US" dirty="0">
                    <a:solidFill>
                      <a:srgbClr val="000000"/>
                    </a:solidFill>
                    <a:latin typeface="+mn-lt"/>
                    <a:cs typeface="Arial" panose="020B0604020202020204" pitchFamily="34" charset="0"/>
                  </a:rPr>
                  <a:t> </a:t>
                </a:r>
              </a:p>
            </p:txBody>
          </p:sp>
        </mc:Choice>
        <mc:Fallback xmlns="">
          <p:sp>
            <p:nvSpPr>
              <p:cNvPr id="432136" name="Text Box 8"/>
              <p:cNvSpPr txBox="1">
                <a:spLocks noRot="1" noChangeAspect="1" noMove="1" noResize="1" noEditPoints="1" noAdjustHandles="1" noChangeArrowheads="1" noChangeShapeType="1" noTextEdit="1"/>
              </p:cNvSpPr>
              <p:nvPr/>
            </p:nvSpPr>
            <p:spPr bwMode="auto">
              <a:xfrm>
                <a:off x="1774161" y="2443898"/>
                <a:ext cx="3239861" cy="370101"/>
              </a:xfrm>
              <a:prstGeom prst="rect">
                <a:avLst/>
              </a:prstGeom>
              <a:blipFill>
                <a:blip r:embed="rId4"/>
                <a:stretch>
                  <a:fillRect t="-9836" r="-5639" b="-24590"/>
                </a:stretch>
              </a:blipFill>
              <a:ln w="12700">
                <a:noFill/>
                <a:miter lim="800000"/>
                <a:headEnd/>
                <a:tailEnd/>
              </a:ln>
              <a:effectLst/>
            </p:spPr>
            <p:txBody>
              <a:bodyPr/>
              <a:lstStyle/>
              <a:p>
                <a:r>
                  <a:rPr lang="en-US">
                    <a:noFill/>
                  </a:rPr>
                  <a:t> </a:t>
                </a:r>
              </a:p>
            </p:txBody>
          </p:sp>
        </mc:Fallback>
      </mc:AlternateContent>
      <p:sp>
        <p:nvSpPr>
          <p:cNvPr id="432140" name="Text Box 12"/>
          <p:cNvSpPr txBox="1">
            <a:spLocks noChangeArrowheads="1"/>
          </p:cNvSpPr>
          <p:nvPr/>
        </p:nvSpPr>
        <p:spPr bwMode="auto">
          <a:xfrm>
            <a:off x="1810934" y="2830218"/>
            <a:ext cx="4458721" cy="370101"/>
          </a:xfrm>
          <a:prstGeom prst="rect">
            <a:avLst/>
          </a:prstGeom>
          <a:noFill/>
          <a:ln w="12700">
            <a:noFill/>
            <a:miter lim="800000"/>
            <a:headEnd/>
            <a:tailEnd/>
          </a:ln>
          <a:effectLst/>
        </p:spPr>
        <p:txBody>
          <a:bodyPr wrap="none">
            <a:spAutoFit/>
          </a:bodyPr>
          <a:lstStyle/>
          <a:p>
            <a:pPr algn="l"/>
            <a:r>
              <a:rPr lang="en-US" i="1" dirty="0">
                <a:solidFill>
                  <a:srgbClr val="000000"/>
                </a:solidFill>
                <a:latin typeface="Symbol" panose="05050102010706020507" pitchFamily="18" charset="2"/>
                <a:cs typeface="Arial" panose="020B0604020202020204" pitchFamily="34" charset="0"/>
              </a:rPr>
              <a:t>s</a:t>
            </a:r>
            <a:r>
              <a:rPr lang="en-US" dirty="0">
                <a:solidFill>
                  <a:srgbClr val="000000"/>
                </a:solidFill>
                <a:latin typeface="+mn-lt"/>
                <a:cs typeface="Arial" panose="020B0604020202020204" pitchFamily="34" charset="0"/>
              </a:rPr>
              <a:t>  = the standard deviation of the population </a:t>
            </a:r>
          </a:p>
        </p:txBody>
      </p:sp>
      <p:sp>
        <p:nvSpPr>
          <p:cNvPr id="432141" name="Text Box 13"/>
          <p:cNvSpPr txBox="1">
            <a:spLocks noChangeArrowheads="1"/>
          </p:cNvSpPr>
          <p:nvPr/>
        </p:nvSpPr>
        <p:spPr bwMode="auto">
          <a:xfrm>
            <a:off x="1894197" y="3213356"/>
            <a:ext cx="1963614" cy="370101"/>
          </a:xfrm>
          <a:prstGeom prst="rect">
            <a:avLst/>
          </a:prstGeom>
          <a:noFill/>
          <a:ln w="12700">
            <a:noFill/>
            <a:miter lim="800000"/>
            <a:headEnd/>
            <a:tailEnd/>
          </a:ln>
          <a:effectLst/>
        </p:spPr>
        <p:txBody>
          <a:bodyPr wrap="none">
            <a:spAutoFit/>
          </a:bodyPr>
          <a:lstStyle/>
          <a:p>
            <a:pPr algn="l"/>
            <a:r>
              <a:rPr lang="en-US" i="1" dirty="0">
                <a:solidFill>
                  <a:srgbClr val="000000"/>
                </a:solidFill>
                <a:latin typeface="+mn-lt"/>
                <a:cs typeface="Arial" panose="020B0604020202020204" pitchFamily="34" charset="0"/>
              </a:rPr>
              <a:t>n</a:t>
            </a:r>
            <a:r>
              <a:rPr lang="en-US" dirty="0">
                <a:solidFill>
                  <a:srgbClr val="000000"/>
                </a:solidFill>
                <a:latin typeface="+mn-lt"/>
                <a:cs typeface="Arial" panose="020B0604020202020204" pitchFamily="34" charset="0"/>
              </a:rPr>
              <a:t> = the sample size</a:t>
            </a:r>
          </a:p>
        </p:txBody>
      </p:sp>
      <p:sp>
        <p:nvSpPr>
          <p:cNvPr id="432142" name="Text Box 14"/>
          <p:cNvSpPr txBox="1">
            <a:spLocks noChangeArrowheads="1"/>
          </p:cNvSpPr>
          <p:nvPr/>
        </p:nvSpPr>
        <p:spPr bwMode="auto">
          <a:xfrm>
            <a:off x="1855609" y="3613205"/>
            <a:ext cx="2394310" cy="370101"/>
          </a:xfrm>
          <a:prstGeom prst="rect">
            <a:avLst/>
          </a:prstGeom>
          <a:noFill/>
          <a:ln w="12700">
            <a:noFill/>
            <a:miter lim="800000"/>
            <a:headEnd/>
            <a:tailEnd/>
          </a:ln>
          <a:effectLst/>
        </p:spPr>
        <p:txBody>
          <a:bodyPr wrap="none">
            <a:spAutoFit/>
          </a:bodyPr>
          <a:lstStyle/>
          <a:p>
            <a:pPr algn="l"/>
            <a:r>
              <a:rPr lang="en-US" i="1" dirty="0">
                <a:solidFill>
                  <a:srgbClr val="000000"/>
                </a:solidFill>
                <a:latin typeface="+mn-lt"/>
                <a:cs typeface="Arial" panose="020B0604020202020204" pitchFamily="34" charset="0"/>
              </a:rPr>
              <a:t>N</a:t>
            </a:r>
            <a:r>
              <a:rPr lang="en-US" dirty="0">
                <a:solidFill>
                  <a:srgbClr val="000000"/>
                </a:solidFill>
                <a:latin typeface="+mn-lt"/>
                <a:cs typeface="Arial" panose="020B0604020202020204" pitchFamily="34" charset="0"/>
              </a:rPr>
              <a:t> = the population size </a:t>
            </a:r>
          </a:p>
        </p:txBody>
      </p:sp>
      <mc:AlternateContent xmlns:mc="http://schemas.openxmlformats.org/markup-compatibility/2006" xmlns:a14="http://schemas.microsoft.com/office/drawing/2010/main">
        <mc:Choice Requires="a14">
          <p:sp>
            <p:nvSpPr>
              <p:cNvPr id="11" name="Text Box 36"/>
              <p:cNvSpPr txBox="1">
                <a:spLocks noChangeArrowheads="1"/>
              </p:cNvSpPr>
              <p:nvPr/>
            </p:nvSpPr>
            <p:spPr bwMode="auto">
              <a:xfrm>
                <a:off x="566347" y="1036344"/>
                <a:ext cx="5482005" cy="462563"/>
              </a:xfrm>
              <a:prstGeom prst="rect">
                <a:avLst/>
              </a:prstGeom>
              <a:noFill/>
              <a:ln w="12700">
                <a:noFill/>
                <a:miter lim="800000"/>
                <a:headEnd/>
                <a:tailEnd/>
              </a:ln>
              <a:effectLst/>
            </p:spPr>
            <p:txBody>
              <a:bodyPr wrap="square">
                <a:spAutoFit/>
              </a:bodyP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𝒙</m:t>
                        </m:r>
                      </m:e>
                    </m:acc>
                  </m:oMath>
                </a14:m>
                <a:r>
                  <a:rPr lang="en-US" sz="2400" b="1" dirty="0">
                    <a:latin typeface="+mn-lt"/>
                    <a:cs typeface="Arial" panose="020B0604020202020204" pitchFamily="34" charset="0"/>
                  </a:rPr>
                  <a:t>  </a:t>
                </a:r>
                <a:r>
                  <a:rPr lang="en-US" sz="2406" dirty="0">
                    <a:latin typeface="+mn-lt"/>
                    <a:cs typeface="Arial" panose="020B0604020202020204" pitchFamily="34" charset="0"/>
                  </a:rPr>
                  <a:t>  </a:t>
                </a:r>
              </a:p>
            </p:txBody>
          </p:sp>
        </mc:Choice>
        <mc:Fallback xmlns="">
          <p:sp>
            <p:nvSpPr>
              <p:cNvPr id="11" name="Text Box 36"/>
              <p:cNvSpPr txBox="1">
                <a:spLocks noRot="1" noChangeAspect="1" noMove="1" noResize="1" noEditPoints="1" noAdjustHandles="1" noChangeArrowheads="1" noChangeShapeType="1" noTextEdit="1"/>
              </p:cNvSpPr>
              <p:nvPr/>
            </p:nvSpPr>
            <p:spPr bwMode="auto">
              <a:xfrm>
                <a:off x="566347" y="1036344"/>
                <a:ext cx="5482005" cy="462563"/>
              </a:xfrm>
              <a:prstGeom prst="rect">
                <a:avLst/>
              </a:prstGeom>
              <a:blipFill>
                <a:blip r:embed="rId5"/>
                <a:stretch>
                  <a:fillRect l="-1780" t="-10526" b="-28947"/>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837052842"/>
      </p:ext>
    </p:extLst>
  </p:cSld>
  <p:clrMapOvr>
    <a:masterClrMapping/>
  </p:clrMapOvr>
  <p:transition>
    <p:zo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29423" y="941270"/>
            <a:ext cx="7772400" cy="612305"/>
          </a:xfrm>
          <a:noFill/>
          <a:ln/>
        </p:spPr>
        <p:txBody>
          <a:bodyPr>
            <a:noAutofit/>
          </a:bodyPr>
          <a:lstStyle/>
          <a:p>
            <a:r>
              <a:rPr lang="en-US" sz="2400" dirty="0"/>
              <a:t>Sampling and Sampling Distributions</a:t>
            </a:r>
          </a:p>
        </p:txBody>
      </p:sp>
      <mc:AlternateContent xmlns:mc="http://schemas.openxmlformats.org/markup-compatibility/2006" xmlns:a14="http://schemas.microsoft.com/office/drawing/2010/main">
        <mc:Choice Requires="a14">
          <p:sp>
            <p:nvSpPr>
              <p:cNvPr id="5146" name="Text Box 26"/>
              <p:cNvSpPr txBox="1">
                <a:spLocks noChangeArrowheads="1"/>
              </p:cNvSpPr>
              <p:nvPr/>
            </p:nvSpPr>
            <p:spPr bwMode="auto">
              <a:xfrm>
                <a:off x="774186" y="2674344"/>
                <a:ext cx="2895536" cy="370101"/>
              </a:xfrm>
              <a:prstGeom prst="rect">
                <a:avLst/>
              </a:prstGeom>
              <a:noFill/>
              <a:ln w="12700">
                <a:noFill/>
                <a:miter lim="800000"/>
                <a:headEnd/>
                <a:tailEnd/>
              </a:ln>
              <a:effectLst/>
            </p:spPr>
            <p:txBody>
              <a:bodyPr wrap="none">
                <a:spAutoFit/>
              </a:bodyP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Sampling Distribution of </a:t>
                </a:r>
                <a14:m>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𝑥</m:t>
                        </m:r>
                      </m:e>
                    </m:acc>
                  </m:oMath>
                </a14:m>
                <a:endParaRPr lang="en-US" dirty="0">
                  <a:solidFill>
                    <a:srgbClr val="000000"/>
                  </a:solidFill>
                  <a:latin typeface="+mn-lt"/>
                  <a:cs typeface="Arial" panose="020B0604020202020204" pitchFamily="34" charset="0"/>
                </a:endParaRPr>
              </a:p>
            </p:txBody>
          </p:sp>
        </mc:Choice>
        <mc:Fallback xmlns="">
          <p:sp>
            <p:nvSpPr>
              <p:cNvPr id="5146" name="Text Box 26"/>
              <p:cNvSpPr txBox="1">
                <a:spLocks noRot="1" noChangeAspect="1" noMove="1" noResize="1" noEditPoints="1" noAdjustHandles="1" noChangeArrowheads="1" noChangeShapeType="1" noTextEdit="1"/>
              </p:cNvSpPr>
              <p:nvPr/>
            </p:nvSpPr>
            <p:spPr bwMode="auto">
              <a:xfrm>
                <a:off x="774186" y="2674344"/>
                <a:ext cx="2895536" cy="370101"/>
              </a:xfrm>
              <a:prstGeom prst="rect">
                <a:avLst/>
              </a:prstGeom>
              <a:blipFill>
                <a:blip r:embed="rId3"/>
                <a:stretch>
                  <a:fillRect l="-1474" t="-10000" r="-8000" b="-26667"/>
                </a:stretch>
              </a:blipFill>
              <a:ln w="12700">
                <a:noFill/>
                <a:miter lim="800000"/>
                <a:headEnd/>
                <a:tailEnd/>
              </a:ln>
              <a:effectLst/>
            </p:spPr>
            <p:txBody>
              <a:bodyPr/>
              <a:lstStyle/>
              <a:p>
                <a:r>
                  <a:rPr lang="en-US">
                    <a:noFill/>
                  </a:rPr>
                  <a:t> </a:t>
                </a:r>
              </a:p>
            </p:txBody>
          </p:sp>
        </mc:Fallback>
      </mc:AlternateContent>
      <p:sp>
        <p:nvSpPr>
          <p:cNvPr id="5147" name="Text Box 27"/>
          <p:cNvSpPr txBox="1">
            <a:spLocks noChangeArrowheads="1"/>
          </p:cNvSpPr>
          <p:nvPr/>
        </p:nvSpPr>
        <p:spPr bwMode="auto">
          <a:xfrm>
            <a:off x="771011" y="2309108"/>
            <a:ext cx="4026615" cy="370101"/>
          </a:xfrm>
          <a:prstGeom prst="rect">
            <a:avLst/>
          </a:prstGeom>
          <a:noFill/>
          <a:ln w="12700">
            <a:noFill/>
            <a:miter lim="800000"/>
            <a:headEnd/>
            <a:tailEnd/>
          </a:ln>
          <a:effectLst/>
        </p:spPr>
        <p:txBody>
          <a:bodyPr wrap="none">
            <a:spAutoFit/>
          </a:bodyP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Introduction to Sampling Distributions</a:t>
            </a:r>
          </a:p>
        </p:txBody>
      </p:sp>
      <p:sp>
        <p:nvSpPr>
          <p:cNvPr id="5148" name="Text Box 28"/>
          <p:cNvSpPr txBox="1">
            <a:spLocks noChangeArrowheads="1"/>
          </p:cNvSpPr>
          <p:nvPr/>
        </p:nvSpPr>
        <p:spPr bwMode="auto">
          <a:xfrm>
            <a:off x="775774" y="1933132"/>
            <a:ext cx="1982017" cy="370101"/>
          </a:xfrm>
          <a:prstGeom prst="rect">
            <a:avLst/>
          </a:prstGeom>
          <a:noFill/>
          <a:ln w="12700">
            <a:noFill/>
            <a:miter lim="800000"/>
            <a:headEnd/>
            <a:tailEnd/>
          </a:ln>
          <a:effectLst/>
        </p:spPr>
        <p:txBody>
          <a:bodyPr wrap="none">
            <a:spAutoFit/>
          </a:bodyP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Point Estimation</a:t>
            </a:r>
          </a:p>
        </p:txBody>
      </p:sp>
      <p:sp>
        <p:nvSpPr>
          <p:cNvPr id="5149" name="Text Box 29"/>
          <p:cNvSpPr txBox="1">
            <a:spLocks noChangeArrowheads="1"/>
          </p:cNvSpPr>
          <p:nvPr/>
        </p:nvSpPr>
        <p:spPr bwMode="auto">
          <a:xfrm>
            <a:off x="780536" y="1553575"/>
            <a:ext cx="2200282" cy="370101"/>
          </a:xfrm>
          <a:prstGeom prst="rect">
            <a:avLst/>
          </a:prstGeom>
          <a:noFill/>
          <a:ln w="12700">
            <a:noFill/>
            <a:miter lim="800000"/>
            <a:headEnd/>
            <a:tailEnd/>
          </a:ln>
          <a:effectLst/>
        </p:spPr>
        <p:txBody>
          <a:bodyPr wrap="none">
            <a:spAutoFit/>
          </a:bodyP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Selecting a Sample</a:t>
            </a:r>
          </a:p>
        </p:txBody>
      </p:sp>
      <p:sp>
        <p:nvSpPr>
          <p:cNvPr id="5163" name="Text Box 43"/>
          <p:cNvSpPr txBox="1">
            <a:spLocks noChangeArrowheads="1"/>
          </p:cNvSpPr>
          <p:nvPr/>
        </p:nvSpPr>
        <p:spPr bwMode="auto">
          <a:xfrm>
            <a:off x="774186" y="3442229"/>
            <a:ext cx="2801793" cy="370101"/>
          </a:xfrm>
          <a:prstGeom prst="rect">
            <a:avLst/>
          </a:prstGeom>
          <a:noFill/>
          <a:ln w="12700">
            <a:noFill/>
            <a:miter lim="800000"/>
            <a:headEnd/>
            <a:tailEnd/>
          </a:ln>
          <a:effectLst/>
        </p:spPr>
        <p:txBody>
          <a:bodyPr wrap="none">
            <a:spAutoFit/>
          </a:bodyP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Other Sampling Methods</a:t>
            </a:r>
          </a:p>
        </p:txBody>
      </p:sp>
      <mc:AlternateContent xmlns:mc="http://schemas.openxmlformats.org/markup-compatibility/2006" xmlns:a14="http://schemas.microsoft.com/office/drawing/2010/main">
        <mc:Choice Requires="a14">
          <p:sp>
            <p:nvSpPr>
              <p:cNvPr id="5166" name="Text Box 46"/>
              <p:cNvSpPr txBox="1">
                <a:spLocks noChangeArrowheads="1"/>
              </p:cNvSpPr>
              <p:nvPr/>
            </p:nvSpPr>
            <p:spPr bwMode="auto">
              <a:xfrm>
                <a:off x="774186" y="3057483"/>
                <a:ext cx="2897781" cy="370101"/>
              </a:xfrm>
              <a:prstGeom prst="rect">
                <a:avLst/>
              </a:prstGeom>
              <a:noFill/>
              <a:ln w="12700">
                <a:noFill/>
                <a:miter lim="800000"/>
                <a:headEnd/>
                <a:tailEnd/>
              </a:ln>
              <a:effectLst/>
            </p:spPr>
            <p:txBody>
              <a:bodyPr wrap="none">
                <a:spAutoFit/>
              </a:bodyP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Sampling Distribution of </a:t>
                </a:r>
                <a14:m>
                  <m:oMath xmlns:m="http://schemas.openxmlformats.org/officeDocument/2006/math">
                    <m:acc>
                      <m:accPr>
                        <m:chr m:val="̅"/>
                        <m:ctrlPr>
                          <a:rPr lang="en-US" i="1">
                            <a:solidFill>
                              <a:srgbClr val="000000"/>
                            </a:solidFill>
                            <a:latin typeface="Cambria Math" panose="02040503050406030204" pitchFamily="18" charset="0"/>
                          </a:rPr>
                        </m:ctrlPr>
                      </m:accPr>
                      <m:e>
                        <m:r>
                          <a:rPr lang="en-US" i="1">
                            <a:solidFill>
                              <a:srgbClr val="000000"/>
                            </a:solidFill>
                            <a:latin typeface="Cambria Math"/>
                          </a:rPr>
                          <m:t>𝑝</m:t>
                        </m:r>
                      </m:e>
                    </m:acc>
                  </m:oMath>
                </a14:m>
                <a:endParaRPr lang="en-US" dirty="0">
                  <a:solidFill>
                    <a:srgbClr val="000000"/>
                  </a:solidFill>
                  <a:latin typeface="+mn-lt"/>
                  <a:cs typeface="Arial" panose="020B0604020202020204" pitchFamily="34" charset="0"/>
                </a:endParaRPr>
              </a:p>
            </p:txBody>
          </p:sp>
        </mc:Choice>
        <mc:Fallback xmlns="">
          <p:sp>
            <p:nvSpPr>
              <p:cNvPr id="5166" name="Text Box 46"/>
              <p:cNvSpPr txBox="1">
                <a:spLocks noRot="1" noChangeAspect="1" noMove="1" noResize="1" noEditPoints="1" noAdjustHandles="1" noChangeArrowheads="1" noChangeShapeType="1" noTextEdit="1"/>
              </p:cNvSpPr>
              <p:nvPr/>
            </p:nvSpPr>
            <p:spPr bwMode="auto">
              <a:xfrm>
                <a:off x="774186" y="3057483"/>
                <a:ext cx="2897781" cy="370101"/>
              </a:xfrm>
              <a:prstGeom prst="rect">
                <a:avLst/>
              </a:prstGeom>
              <a:blipFill>
                <a:blip r:embed="rId4"/>
                <a:stretch>
                  <a:fillRect l="-1474" t="-10000" r="-8421" b="-26667"/>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582269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30" name="Text Box 14"/>
          <p:cNvSpPr txBox="1">
            <a:spLocks noChangeArrowheads="1"/>
          </p:cNvSpPr>
          <p:nvPr/>
        </p:nvSpPr>
        <p:spPr bwMode="auto">
          <a:xfrm>
            <a:off x="2537010" y="2050418"/>
            <a:ext cx="1776833" cy="370101"/>
          </a:xfrm>
          <a:prstGeom prst="rect">
            <a:avLst/>
          </a:prstGeom>
          <a:noFill/>
          <a:ln w="12700">
            <a:noFill/>
            <a:miter lim="800000"/>
            <a:headEnd/>
            <a:tailEnd/>
          </a:ln>
          <a:effectLst/>
        </p:spPr>
        <p:txBody>
          <a:bodyPr wrap="none">
            <a:spAutoFit/>
          </a:bodyPr>
          <a:lstStyle/>
          <a:p>
            <a:pPr algn="l"/>
            <a:r>
              <a:rPr lang="en-US" sz="1805" dirty="0">
                <a:solidFill>
                  <a:srgbClr val="000000"/>
                </a:solidFill>
                <a:latin typeface="+mn-lt"/>
                <a:cs typeface="Arial" panose="020B0604020202020204" pitchFamily="34" charset="0"/>
              </a:rPr>
              <a:t>Finite Population</a:t>
            </a:r>
          </a:p>
        </p:txBody>
      </p:sp>
      <p:sp>
        <p:nvSpPr>
          <p:cNvPr id="239631" name="Text Box 15"/>
          <p:cNvSpPr txBox="1">
            <a:spLocks noChangeArrowheads="1"/>
          </p:cNvSpPr>
          <p:nvPr/>
        </p:nvSpPr>
        <p:spPr bwMode="auto">
          <a:xfrm>
            <a:off x="4779035" y="2050418"/>
            <a:ext cx="1919756" cy="370101"/>
          </a:xfrm>
          <a:prstGeom prst="rect">
            <a:avLst/>
          </a:prstGeom>
          <a:noFill/>
          <a:ln w="12700">
            <a:noFill/>
            <a:miter lim="800000"/>
            <a:headEnd/>
            <a:tailEnd/>
          </a:ln>
          <a:effectLst/>
        </p:spPr>
        <p:txBody>
          <a:bodyPr wrap="none">
            <a:spAutoFit/>
          </a:bodyPr>
          <a:lstStyle/>
          <a:p>
            <a:pPr algn="l"/>
            <a:r>
              <a:rPr lang="en-US" sz="1805">
                <a:solidFill>
                  <a:srgbClr val="000000"/>
                </a:solidFill>
                <a:latin typeface="+mn-lt"/>
                <a:cs typeface="Arial" panose="020B0604020202020204" pitchFamily="34" charset="0"/>
              </a:rPr>
              <a:t>Infinite Population</a:t>
            </a:r>
          </a:p>
        </p:txBody>
      </p:sp>
      <mc:AlternateContent xmlns:mc="http://schemas.openxmlformats.org/markup-compatibility/2006" xmlns:a14="http://schemas.microsoft.com/office/drawing/2010/main">
        <mc:Choice Requires="a14">
          <p:sp>
            <p:nvSpPr>
              <p:cNvPr id="239626" name="Text Box 10"/>
              <p:cNvSpPr txBox="1">
                <a:spLocks noChangeArrowheads="1"/>
              </p:cNvSpPr>
              <p:nvPr/>
            </p:nvSpPr>
            <p:spPr bwMode="auto">
              <a:xfrm>
                <a:off x="668605" y="4339653"/>
                <a:ext cx="7380728" cy="370101"/>
              </a:xfrm>
              <a:prstGeom prst="rect">
                <a:avLst/>
              </a:prstGeom>
              <a:noFill/>
              <a:ln w="12700">
                <a:noFill/>
                <a:miter lim="800000"/>
                <a:headEnd/>
                <a:tailEnd/>
              </a:ln>
              <a:effectLst/>
            </p:spPr>
            <p:txBody>
              <a:bodyPr wrap="square">
                <a:spAutoFit/>
              </a:bodyP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 </a:t>
                </a:r>
                <a14:m>
                  <m:oMath xmlns:m="http://schemas.openxmlformats.org/officeDocument/2006/math">
                    <m:sSub>
                      <m:sSubPr>
                        <m:ctrlPr>
                          <a:rPr lang="en-US" sz="1805" i="1">
                            <a:solidFill>
                              <a:srgbClr val="000000"/>
                            </a:solidFill>
                            <a:latin typeface="Cambria Math" panose="02040503050406030204" pitchFamily="18" charset="0"/>
                          </a:rPr>
                        </m:ctrlPr>
                      </m:sSubPr>
                      <m:e>
                        <m:r>
                          <a:rPr lang="en-US" sz="1805" i="1">
                            <a:solidFill>
                              <a:srgbClr val="000000"/>
                            </a:solidFill>
                            <a:latin typeface="Cambria Math"/>
                            <a:ea typeface="Cambria Math"/>
                          </a:rPr>
                          <m:t>𝜎</m:t>
                        </m:r>
                      </m:e>
                      <m:sub>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sub>
                    </m:sSub>
                  </m:oMath>
                </a14:m>
                <a:r>
                  <a:rPr lang="en-US" sz="1805" dirty="0">
                    <a:solidFill>
                      <a:srgbClr val="000000"/>
                    </a:solidFill>
                    <a:latin typeface="+mn-lt"/>
                    <a:cs typeface="Arial" panose="020B0604020202020204" pitchFamily="34" charset="0"/>
                  </a:rPr>
                  <a:t> is referred to as the standard error of the mean.</a:t>
                </a:r>
              </a:p>
            </p:txBody>
          </p:sp>
        </mc:Choice>
        <mc:Fallback xmlns="">
          <p:sp>
            <p:nvSpPr>
              <p:cNvPr id="239626" name="Text Box 10"/>
              <p:cNvSpPr txBox="1">
                <a:spLocks noRot="1" noChangeAspect="1" noMove="1" noResize="1" noEditPoints="1" noAdjustHandles="1" noChangeArrowheads="1" noChangeShapeType="1" noTextEdit="1"/>
              </p:cNvSpPr>
              <p:nvPr/>
            </p:nvSpPr>
            <p:spPr bwMode="auto">
              <a:xfrm>
                <a:off x="668605" y="4339653"/>
                <a:ext cx="7380728" cy="370101"/>
              </a:xfrm>
              <a:prstGeom prst="rect">
                <a:avLst/>
              </a:prstGeom>
              <a:blipFill>
                <a:blip r:embed="rId3"/>
                <a:stretch>
                  <a:fillRect l="-579" t="-9836" b="-24590"/>
                </a:stretch>
              </a:blipFill>
              <a:ln w="12700">
                <a:noFill/>
                <a:miter lim="800000"/>
                <a:headEnd/>
                <a:tailEnd/>
              </a:ln>
              <a:effectLst/>
            </p:spPr>
            <p:txBody>
              <a:bodyPr/>
              <a:lstStyle/>
              <a:p>
                <a:r>
                  <a:rPr lang="en-US">
                    <a:noFill/>
                  </a:rPr>
                  <a:t> </a:t>
                </a:r>
              </a:p>
            </p:txBody>
          </p:sp>
        </mc:Fallback>
      </mc:AlternateContent>
      <p:sp>
        <p:nvSpPr>
          <p:cNvPr id="239638" name="Text Box 22"/>
          <p:cNvSpPr txBox="1">
            <a:spLocks noChangeArrowheads="1"/>
          </p:cNvSpPr>
          <p:nvPr/>
        </p:nvSpPr>
        <p:spPr bwMode="auto">
          <a:xfrm>
            <a:off x="678471" y="3466109"/>
            <a:ext cx="6548049" cy="370101"/>
          </a:xfrm>
          <a:prstGeom prst="rect">
            <a:avLst/>
          </a:prstGeom>
          <a:noFill/>
          <a:ln w="12700">
            <a:noFill/>
            <a:miter lim="800000"/>
            <a:headEnd/>
            <a:tailEnd/>
          </a:ln>
          <a:effectLst/>
        </p:spPr>
        <p:txBody>
          <a:bodyPr wrap="square">
            <a:spAutoFit/>
          </a:bodyP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 A finite population is treated as being infinite if </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.05.</a:t>
            </a:r>
          </a:p>
        </p:txBody>
      </p:sp>
      <mc:AlternateContent xmlns:mc="http://schemas.openxmlformats.org/markup-compatibility/2006" xmlns:a14="http://schemas.microsoft.com/office/drawing/2010/main">
        <mc:Choice Requires="a14">
          <p:sp>
            <p:nvSpPr>
              <p:cNvPr id="239639" name="Text Box 23"/>
              <p:cNvSpPr txBox="1">
                <a:spLocks noChangeArrowheads="1"/>
              </p:cNvSpPr>
              <p:nvPr/>
            </p:nvSpPr>
            <p:spPr bwMode="auto">
              <a:xfrm>
                <a:off x="678130" y="3831003"/>
                <a:ext cx="6296106" cy="428707"/>
              </a:xfrm>
              <a:prstGeom prst="rect">
                <a:avLst/>
              </a:prstGeom>
              <a:noFill/>
              <a:ln w="12700">
                <a:noFill/>
                <a:miter lim="800000"/>
                <a:headEnd/>
                <a:tailEnd/>
              </a:ln>
              <a:effectLst/>
            </p:spPr>
            <p:txBody>
              <a:bodyPr wrap="square">
                <a:spAutoFit/>
              </a:bodyP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 </a:t>
                </a:r>
                <a14:m>
                  <m:oMath xmlns:m="http://schemas.openxmlformats.org/officeDocument/2006/math">
                    <m:rad>
                      <m:radPr>
                        <m:degHide m:val="on"/>
                        <m:ctrlPr>
                          <a:rPr lang="en-US" sz="1805" i="1">
                            <a:solidFill>
                              <a:srgbClr val="000000"/>
                            </a:solidFill>
                            <a:latin typeface="Cambria Math" panose="02040503050406030204" pitchFamily="18" charset="0"/>
                          </a:rPr>
                        </m:ctrlPr>
                      </m:radPr>
                      <m:deg/>
                      <m:e>
                        <m:r>
                          <a:rPr lang="en-US" sz="1805" i="1">
                            <a:solidFill>
                              <a:srgbClr val="000000"/>
                            </a:solidFill>
                            <a:latin typeface="Cambria Math"/>
                          </a:rPr>
                          <m:t>(</m:t>
                        </m:r>
                        <m:r>
                          <a:rPr lang="en-US" sz="1805" i="1">
                            <a:solidFill>
                              <a:srgbClr val="000000"/>
                            </a:solidFill>
                            <a:latin typeface="Cambria Math"/>
                          </a:rPr>
                          <m:t>𝑁</m:t>
                        </m:r>
                        <m:r>
                          <a:rPr lang="en-US" sz="1805" i="1">
                            <a:solidFill>
                              <a:srgbClr val="000000"/>
                            </a:solidFill>
                            <a:latin typeface="Cambria Math"/>
                          </a:rPr>
                          <m:t>−</m:t>
                        </m:r>
                        <m:r>
                          <a:rPr lang="en-US" sz="1805" i="1">
                            <a:solidFill>
                              <a:srgbClr val="000000"/>
                            </a:solidFill>
                            <a:latin typeface="Cambria Math"/>
                          </a:rPr>
                          <m:t>𝑛</m:t>
                        </m:r>
                        <m:r>
                          <a:rPr lang="en-US" sz="1805" i="1">
                            <a:solidFill>
                              <a:srgbClr val="000000"/>
                            </a:solidFill>
                            <a:latin typeface="Cambria Math"/>
                          </a:rPr>
                          <m:t>)/(</m:t>
                        </m:r>
                        <m:r>
                          <a:rPr lang="en-US" sz="1805" i="1">
                            <a:solidFill>
                              <a:srgbClr val="000000"/>
                            </a:solidFill>
                            <a:latin typeface="Cambria Math"/>
                          </a:rPr>
                          <m:t>𝑁</m:t>
                        </m:r>
                        <m:r>
                          <a:rPr lang="en-US" sz="1805" i="1">
                            <a:solidFill>
                              <a:srgbClr val="000000"/>
                            </a:solidFill>
                            <a:latin typeface="Cambria Math"/>
                          </a:rPr>
                          <m:t>−1)</m:t>
                        </m:r>
                      </m:e>
                    </m:rad>
                  </m:oMath>
                </a14:m>
                <a:r>
                  <a:rPr lang="en-US" sz="1805" dirty="0">
                    <a:solidFill>
                      <a:srgbClr val="000000"/>
                    </a:solidFill>
                    <a:latin typeface="+mn-lt"/>
                    <a:cs typeface="Arial" panose="020B0604020202020204" pitchFamily="34" charset="0"/>
                  </a:rPr>
                  <a:t>  is the finite population correction factor.</a:t>
                </a:r>
              </a:p>
            </p:txBody>
          </p:sp>
        </mc:Choice>
        <mc:Fallback xmlns="">
          <p:sp>
            <p:nvSpPr>
              <p:cNvPr id="239639" name="Text Box 23"/>
              <p:cNvSpPr txBox="1">
                <a:spLocks noRot="1" noChangeAspect="1" noMove="1" noResize="1" noEditPoints="1" noAdjustHandles="1" noChangeArrowheads="1" noChangeShapeType="1" noTextEdit="1"/>
              </p:cNvSpPr>
              <p:nvPr/>
            </p:nvSpPr>
            <p:spPr bwMode="auto">
              <a:xfrm>
                <a:off x="678130" y="3831003"/>
                <a:ext cx="6296106" cy="428707"/>
              </a:xfrm>
              <a:prstGeom prst="rect">
                <a:avLst/>
              </a:prstGeom>
              <a:blipFill>
                <a:blip r:embed="rId4"/>
                <a:stretch>
                  <a:fillRect l="-581" b="-1831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 Box 23"/>
              <p:cNvSpPr txBox="1">
                <a:spLocks noChangeArrowheads="1"/>
              </p:cNvSpPr>
              <p:nvPr/>
            </p:nvSpPr>
            <p:spPr bwMode="auto">
              <a:xfrm>
                <a:off x="661159" y="1671014"/>
                <a:ext cx="2666114" cy="370101"/>
              </a:xfrm>
              <a:prstGeom prst="rect">
                <a:avLst/>
              </a:prstGeom>
              <a:noFill/>
              <a:ln w="12700">
                <a:noFill/>
                <a:miter lim="800000"/>
                <a:headEnd/>
                <a:tailEnd/>
              </a:ln>
              <a:effectLst/>
            </p:spPr>
            <p:txBody>
              <a:bodyPr wrap="none">
                <a:spAutoFit/>
              </a:bodyP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Standard Deviation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endParaRPr lang="en-US" sz="1805" dirty="0">
                  <a:solidFill>
                    <a:srgbClr val="000000"/>
                  </a:solidFill>
                  <a:latin typeface="+mn-lt"/>
                  <a:cs typeface="Arial" panose="020B0604020202020204" pitchFamily="34" charset="0"/>
                </a:endParaRPr>
              </a:p>
            </p:txBody>
          </p:sp>
        </mc:Choice>
        <mc:Fallback xmlns="">
          <p:sp>
            <p:nvSpPr>
              <p:cNvPr id="25" name="Text Box 23"/>
              <p:cNvSpPr txBox="1">
                <a:spLocks noRot="1" noChangeAspect="1" noMove="1" noResize="1" noEditPoints="1" noAdjustHandles="1" noChangeArrowheads="1" noChangeShapeType="1" noTextEdit="1"/>
              </p:cNvSpPr>
              <p:nvPr/>
            </p:nvSpPr>
            <p:spPr bwMode="auto">
              <a:xfrm>
                <a:off x="661159" y="1671014"/>
                <a:ext cx="2666114" cy="370101"/>
              </a:xfrm>
              <a:prstGeom prst="rect">
                <a:avLst/>
              </a:prstGeom>
              <a:blipFill>
                <a:blip r:embed="rId5"/>
                <a:stretch>
                  <a:fillRect l="-1370" t="-8197" r="-8904" b="-2459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133463" y="2544224"/>
                <a:ext cx="1132298" cy="661720"/>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955" i="1">
                              <a:solidFill>
                                <a:srgbClr val="000000"/>
                              </a:solidFill>
                              <a:latin typeface="Cambria Math" panose="02040503050406030204" pitchFamily="18" charset="0"/>
                            </a:rPr>
                          </m:ctrlPr>
                        </m:sSubPr>
                        <m:e>
                          <m:r>
                            <a:rPr lang="en-US" sz="1955" i="1">
                              <a:solidFill>
                                <a:srgbClr val="000000"/>
                              </a:solidFill>
                              <a:latin typeface="Cambria Math"/>
                              <a:ea typeface="Cambria Math"/>
                            </a:rPr>
                            <m:t>𝜎</m:t>
                          </m:r>
                        </m:e>
                        <m:sub>
                          <m:acc>
                            <m:accPr>
                              <m:chr m:val="̅"/>
                              <m:ctrlPr>
                                <a:rPr lang="en-US" sz="1955" i="1">
                                  <a:solidFill>
                                    <a:srgbClr val="000000"/>
                                  </a:solidFill>
                                  <a:latin typeface="Cambria Math" panose="02040503050406030204" pitchFamily="18" charset="0"/>
                                </a:rPr>
                              </m:ctrlPr>
                            </m:accPr>
                            <m:e>
                              <m:r>
                                <a:rPr lang="en-US" sz="1955" i="1">
                                  <a:solidFill>
                                    <a:srgbClr val="000000"/>
                                  </a:solidFill>
                                  <a:latin typeface="Cambria Math"/>
                                </a:rPr>
                                <m:t>𝑥</m:t>
                              </m:r>
                            </m:e>
                          </m:acc>
                        </m:sub>
                      </m:sSub>
                      <m:r>
                        <a:rPr lang="en-US" sz="1955" i="1">
                          <a:solidFill>
                            <a:srgbClr val="000000"/>
                          </a:solidFill>
                          <a:latin typeface="Cambria Math"/>
                        </a:rPr>
                        <m:t>=</m:t>
                      </m:r>
                      <m:f>
                        <m:fPr>
                          <m:ctrlPr>
                            <a:rPr lang="en-US" sz="1955" i="1">
                              <a:solidFill>
                                <a:srgbClr val="000000"/>
                              </a:solidFill>
                              <a:latin typeface="Cambria Math" panose="02040503050406030204" pitchFamily="18" charset="0"/>
                            </a:rPr>
                          </m:ctrlPr>
                        </m:fPr>
                        <m:num>
                          <m:r>
                            <a:rPr lang="en-US" sz="1955" i="1">
                              <a:solidFill>
                                <a:srgbClr val="000000"/>
                              </a:solidFill>
                              <a:latin typeface="Cambria Math"/>
                              <a:ea typeface="Cambria Math"/>
                            </a:rPr>
                            <m:t>𝜎</m:t>
                          </m:r>
                        </m:num>
                        <m:den>
                          <m:rad>
                            <m:radPr>
                              <m:degHide m:val="on"/>
                              <m:ctrlPr>
                                <a:rPr lang="en-US" sz="1955" i="1">
                                  <a:solidFill>
                                    <a:srgbClr val="000000"/>
                                  </a:solidFill>
                                  <a:latin typeface="Cambria Math" panose="02040503050406030204" pitchFamily="18" charset="0"/>
                                </a:rPr>
                              </m:ctrlPr>
                            </m:radPr>
                            <m:deg/>
                            <m:e>
                              <m:r>
                                <a:rPr lang="en-US" sz="1955" i="1">
                                  <a:solidFill>
                                    <a:srgbClr val="000000"/>
                                  </a:solidFill>
                                  <a:latin typeface="Cambria Math"/>
                                </a:rPr>
                                <m:t>𝑛</m:t>
                              </m:r>
                            </m:e>
                          </m:rad>
                        </m:den>
                      </m:f>
                    </m:oMath>
                  </m:oMathPara>
                </a14:m>
                <a:endParaRPr lang="en-US" sz="1955" dirty="0">
                  <a:solidFill>
                    <a:srgbClr val="000000"/>
                  </a:solidFill>
                  <a:latin typeface="+mn-lt"/>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133463" y="2544224"/>
                <a:ext cx="1132298" cy="661720"/>
              </a:xfrm>
              <a:prstGeom prst="rect">
                <a:avLst/>
              </a:prstGeom>
              <a:blipFill>
                <a:blip r:embed="rId6"/>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328319" y="2389476"/>
                <a:ext cx="2291461" cy="981231"/>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955" i="1">
                              <a:solidFill>
                                <a:srgbClr val="000000"/>
                              </a:solidFill>
                              <a:latin typeface="Cambria Math" panose="02040503050406030204" pitchFamily="18" charset="0"/>
                            </a:rPr>
                          </m:ctrlPr>
                        </m:sSubPr>
                        <m:e>
                          <m:r>
                            <a:rPr lang="en-US" sz="1955" i="1">
                              <a:solidFill>
                                <a:srgbClr val="000000"/>
                              </a:solidFill>
                              <a:latin typeface="Cambria Math"/>
                              <a:ea typeface="Cambria Math"/>
                            </a:rPr>
                            <m:t>𝜎</m:t>
                          </m:r>
                        </m:e>
                        <m:sub>
                          <m:acc>
                            <m:accPr>
                              <m:chr m:val="̅"/>
                              <m:ctrlPr>
                                <a:rPr lang="en-US" sz="1955" i="1">
                                  <a:solidFill>
                                    <a:srgbClr val="000000"/>
                                  </a:solidFill>
                                  <a:latin typeface="Cambria Math" panose="02040503050406030204" pitchFamily="18" charset="0"/>
                                </a:rPr>
                              </m:ctrlPr>
                            </m:accPr>
                            <m:e>
                              <m:r>
                                <a:rPr lang="en-US" sz="1955" i="1">
                                  <a:solidFill>
                                    <a:srgbClr val="000000"/>
                                  </a:solidFill>
                                  <a:latin typeface="Cambria Math"/>
                                </a:rPr>
                                <m:t>𝑥</m:t>
                              </m:r>
                            </m:e>
                          </m:acc>
                        </m:sub>
                      </m:sSub>
                      <m:r>
                        <a:rPr lang="en-US" sz="1955" i="1">
                          <a:solidFill>
                            <a:srgbClr val="000000"/>
                          </a:solidFill>
                          <a:latin typeface="Cambria Math"/>
                        </a:rPr>
                        <m:t>=</m:t>
                      </m:r>
                      <m:rad>
                        <m:radPr>
                          <m:degHide m:val="on"/>
                          <m:ctrlPr>
                            <a:rPr lang="en-US" sz="1955" i="1">
                              <a:solidFill>
                                <a:srgbClr val="000000"/>
                              </a:solidFill>
                              <a:latin typeface="Cambria Math" panose="02040503050406030204" pitchFamily="18" charset="0"/>
                            </a:rPr>
                          </m:ctrlPr>
                        </m:radPr>
                        <m:deg/>
                        <m:e>
                          <m:f>
                            <m:fPr>
                              <m:ctrlPr>
                                <a:rPr lang="en-US" sz="1955" i="1">
                                  <a:solidFill>
                                    <a:srgbClr val="000000"/>
                                  </a:solidFill>
                                  <a:latin typeface="Cambria Math" panose="02040503050406030204" pitchFamily="18" charset="0"/>
                                </a:rPr>
                              </m:ctrlPr>
                            </m:fPr>
                            <m:num>
                              <m:r>
                                <a:rPr lang="en-US" sz="1955" i="1">
                                  <a:solidFill>
                                    <a:srgbClr val="000000"/>
                                  </a:solidFill>
                                  <a:latin typeface="Cambria Math"/>
                                </a:rPr>
                                <m:t>𝑁</m:t>
                              </m:r>
                              <m:r>
                                <a:rPr lang="en-US" sz="1955" i="1">
                                  <a:solidFill>
                                    <a:srgbClr val="000000"/>
                                  </a:solidFill>
                                  <a:latin typeface="Cambria Math"/>
                                </a:rPr>
                                <m:t>−</m:t>
                              </m:r>
                              <m:r>
                                <a:rPr lang="en-US" sz="1955" i="1">
                                  <a:solidFill>
                                    <a:srgbClr val="000000"/>
                                  </a:solidFill>
                                  <a:latin typeface="Cambria Math"/>
                                </a:rPr>
                                <m:t>𝑛</m:t>
                              </m:r>
                            </m:num>
                            <m:den>
                              <m:r>
                                <a:rPr lang="en-US" sz="1955" i="1">
                                  <a:solidFill>
                                    <a:srgbClr val="000000"/>
                                  </a:solidFill>
                                  <a:latin typeface="Cambria Math"/>
                                </a:rPr>
                                <m:t>𝑁</m:t>
                              </m:r>
                              <m:r>
                                <a:rPr lang="en-US" sz="1955" i="1">
                                  <a:solidFill>
                                    <a:srgbClr val="000000"/>
                                  </a:solidFill>
                                  <a:latin typeface="Cambria Math"/>
                                </a:rPr>
                                <m:t>−1</m:t>
                              </m:r>
                            </m:den>
                          </m:f>
                        </m:e>
                      </m:rad>
                      <m:d>
                        <m:dPr>
                          <m:ctrlPr>
                            <a:rPr lang="en-US" sz="1955" i="1">
                              <a:solidFill>
                                <a:srgbClr val="000000"/>
                              </a:solidFill>
                              <a:latin typeface="Cambria Math" panose="02040503050406030204" pitchFamily="18" charset="0"/>
                            </a:rPr>
                          </m:ctrlPr>
                        </m:dPr>
                        <m:e>
                          <m:f>
                            <m:fPr>
                              <m:ctrlPr>
                                <a:rPr lang="en-US" sz="1955" i="1">
                                  <a:solidFill>
                                    <a:srgbClr val="000000"/>
                                  </a:solidFill>
                                  <a:latin typeface="Cambria Math" panose="02040503050406030204" pitchFamily="18" charset="0"/>
                                </a:rPr>
                              </m:ctrlPr>
                            </m:fPr>
                            <m:num>
                              <m:r>
                                <a:rPr lang="en-US" sz="1955" i="1">
                                  <a:solidFill>
                                    <a:srgbClr val="000000"/>
                                  </a:solidFill>
                                  <a:latin typeface="Cambria Math"/>
                                  <a:ea typeface="Cambria Math"/>
                                </a:rPr>
                                <m:t>𝜎</m:t>
                              </m:r>
                            </m:num>
                            <m:den>
                              <m:rad>
                                <m:radPr>
                                  <m:degHide m:val="on"/>
                                  <m:ctrlPr>
                                    <a:rPr lang="en-US" sz="1955" i="1">
                                      <a:solidFill>
                                        <a:srgbClr val="000000"/>
                                      </a:solidFill>
                                      <a:latin typeface="Cambria Math" panose="02040503050406030204" pitchFamily="18" charset="0"/>
                                    </a:rPr>
                                  </m:ctrlPr>
                                </m:radPr>
                                <m:deg/>
                                <m:e>
                                  <m:r>
                                    <a:rPr lang="en-US" sz="1955" i="1">
                                      <a:solidFill>
                                        <a:srgbClr val="000000"/>
                                      </a:solidFill>
                                      <a:latin typeface="Cambria Math"/>
                                    </a:rPr>
                                    <m:t>𝑛</m:t>
                                  </m:r>
                                </m:e>
                              </m:rad>
                            </m:den>
                          </m:f>
                        </m:e>
                      </m:d>
                    </m:oMath>
                  </m:oMathPara>
                </a14:m>
                <a:endParaRPr lang="en-US" sz="1955" dirty="0">
                  <a:solidFill>
                    <a:srgbClr val="000000"/>
                  </a:solidFill>
                  <a:latin typeface="+mn-lt"/>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328319" y="2389476"/>
                <a:ext cx="2291461" cy="981231"/>
              </a:xfrm>
              <a:prstGeom prst="rect">
                <a:avLst/>
              </a:prstGeom>
              <a:blipFill>
                <a:blip r:embed="rId7"/>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 Box 36"/>
              <p:cNvSpPr txBox="1">
                <a:spLocks noChangeArrowheads="1"/>
              </p:cNvSpPr>
              <p:nvPr/>
            </p:nvSpPr>
            <p:spPr bwMode="auto">
              <a:xfrm>
                <a:off x="586270" y="1004828"/>
                <a:ext cx="5482005" cy="462563"/>
              </a:xfrm>
              <a:prstGeom prst="rect">
                <a:avLst/>
              </a:prstGeom>
              <a:noFill/>
              <a:ln w="12700">
                <a:noFill/>
                <a:miter lim="800000"/>
                <a:headEnd/>
                <a:tailEnd/>
              </a:ln>
              <a:effectLst/>
            </p:spPr>
            <p:txBody>
              <a:bodyPr wrap="square">
                <a:spAutoFit/>
              </a:bodyP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𝒙</m:t>
                        </m:r>
                      </m:e>
                    </m:acc>
                  </m:oMath>
                </a14:m>
                <a:r>
                  <a:rPr lang="en-US" sz="2400" b="1" dirty="0">
                    <a:latin typeface="+mn-lt"/>
                    <a:cs typeface="Arial" panose="020B0604020202020204" pitchFamily="34" charset="0"/>
                  </a:rPr>
                  <a:t>    </a:t>
                </a:r>
              </a:p>
            </p:txBody>
          </p:sp>
        </mc:Choice>
        <mc:Fallback xmlns="">
          <p:sp>
            <p:nvSpPr>
              <p:cNvPr id="14" name="Text Box 36"/>
              <p:cNvSpPr txBox="1">
                <a:spLocks noRot="1" noChangeAspect="1" noMove="1" noResize="1" noEditPoints="1" noAdjustHandles="1" noChangeArrowheads="1" noChangeShapeType="1" noTextEdit="1"/>
              </p:cNvSpPr>
              <p:nvPr/>
            </p:nvSpPr>
            <p:spPr bwMode="auto">
              <a:xfrm>
                <a:off x="586270" y="1004828"/>
                <a:ext cx="5482005" cy="462563"/>
              </a:xfrm>
              <a:prstGeom prst="rect">
                <a:avLst/>
              </a:prstGeom>
              <a:blipFill>
                <a:blip r:embed="rId8"/>
                <a:stretch>
                  <a:fillRect l="-1669" t="-10526" b="-28947"/>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660875692"/>
      </p:ext>
    </p:extLst>
  </p:cSld>
  <p:clrMapOvr>
    <a:masterClrMapping/>
  </p:clrMapOvr>
  <p:transition>
    <p:zo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6" name="Rectangle 4"/>
          <p:cNvSpPr>
            <a:spLocks noChangeArrowheads="1"/>
          </p:cNvSpPr>
          <p:nvPr/>
        </p:nvSpPr>
        <p:spPr bwMode="auto">
          <a:xfrm>
            <a:off x="914401" y="1755604"/>
            <a:ext cx="7486650" cy="1050349"/>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endParaRPr lang="en-US" sz="1805">
              <a:solidFill>
                <a:srgbClr val="000000"/>
              </a:solidFill>
              <a:latin typeface="+mn-lt"/>
              <a:cs typeface="Arial" panose="020B0604020202020204" pitchFamily="34" charset="0"/>
            </a:endParaRPr>
          </a:p>
        </p:txBody>
      </p:sp>
      <mc:AlternateContent xmlns:mc="http://schemas.openxmlformats.org/markup-compatibility/2006" xmlns:a14="http://schemas.microsoft.com/office/drawing/2010/main">
        <mc:Choice Requires="a14">
          <p:sp>
            <p:nvSpPr>
              <p:cNvPr id="433157" name="Text Box 5"/>
              <p:cNvSpPr txBox="1">
                <a:spLocks noChangeArrowheads="1"/>
              </p:cNvSpPr>
              <p:nvPr/>
            </p:nvSpPr>
            <p:spPr bwMode="auto">
              <a:xfrm>
                <a:off x="680169" y="1679966"/>
                <a:ext cx="7345363" cy="647870"/>
              </a:xfrm>
              <a:prstGeom prst="rect">
                <a:avLst/>
              </a:prstGeom>
              <a:noFill/>
              <a:ln w="12700">
                <a:noFill/>
                <a:miter lim="800000"/>
                <a:headEnd/>
                <a:tailEnd/>
              </a:ln>
              <a:effectLst/>
            </p:spPr>
            <p:txBody>
              <a:bodyPr wrap="square">
                <a:spAutoFit/>
              </a:bodyP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When the population has a normal distribution, the sampling distribution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is normally distributed for any sample size.</a:t>
                </a:r>
              </a:p>
            </p:txBody>
          </p:sp>
        </mc:Choice>
        <mc:Fallback xmlns="">
          <p:sp>
            <p:nvSpPr>
              <p:cNvPr id="433157" name="Text Box 5"/>
              <p:cNvSpPr txBox="1">
                <a:spLocks noRot="1" noChangeAspect="1" noMove="1" noResize="1" noEditPoints="1" noAdjustHandles="1" noChangeArrowheads="1" noChangeShapeType="1" noTextEdit="1"/>
              </p:cNvSpPr>
              <p:nvPr/>
            </p:nvSpPr>
            <p:spPr bwMode="auto">
              <a:xfrm>
                <a:off x="680169" y="1679966"/>
                <a:ext cx="7345363" cy="647870"/>
              </a:xfrm>
              <a:prstGeom prst="rect">
                <a:avLst/>
              </a:prstGeom>
              <a:blipFill>
                <a:blip r:embed="rId3"/>
                <a:stretch>
                  <a:fillRect l="-581" t="-5660" b="-14151"/>
                </a:stretch>
              </a:blipFill>
              <a:ln w="12700">
                <a:noFill/>
                <a:miter lim="800000"/>
                <a:headEnd/>
                <a:tailEnd/>
              </a:ln>
              <a:effectLst/>
            </p:spPr>
            <p:txBody>
              <a:bodyPr/>
              <a:lstStyle/>
              <a:p>
                <a:r>
                  <a:rPr lang="en-US">
                    <a:noFill/>
                  </a:rPr>
                  <a:t> </a:t>
                </a:r>
              </a:p>
            </p:txBody>
          </p:sp>
        </mc:Fallback>
      </mc:AlternateContent>
      <p:sp>
        <p:nvSpPr>
          <p:cNvPr id="433162" name="Text Box 10"/>
          <p:cNvSpPr txBox="1">
            <a:spLocks noChangeArrowheads="1"/>
          </p:cNvSpPr>
          <p:nvPr/>
        </p:nvSpPr>
        <p:spPr bwMode="auto">
          <a:xfrm>
            <a:off x="660505" y="2980344"/>
            <a:ext cx="7331076" cy="64787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In cases where the population is highly skewed or outliers are present, samples of size 50 may be needed.</a:t>
            </a:r>
          </a:p>
        </p:txBody>
      </p:sp>
      <mc:AlternateContent xmlns:mc="http://schemas.openxmlformats.org/markup-compatibility/2006" xmlns:a14="http://schemas.microsoft.com/office/drawing/2010/main">
        <mc:Choice Requires="a14">
          <p:sp>
            <p:nvSpPr>
              <p:cNvPr id="433165" name="Text Box 13"/>
              <p:cNvSpPr txBox="1">
                <a:spLocks noChangeArrowheads="1"/>
              </p:cNvSpPr>
              <p:nvPr/>
            </p:nvSpPr>
            <p:spPr bwMode="auto">
              <a:xfrm>
                <a:off x="675406" y="2322687"/>
                <a:ext cx="7350125" cy="64787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In most applications, the sampling distribution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can be approximated by a normal distribution whenever the sample is size 30 or more.</a:t>
                </a:r>
              </a:p>
            </p:txBody>
          </p:sp>
        </mc:Choice>
        <mc:Fallback xmlns="">
          <p:sp>
            <p:nvSpPr>
              <p:cNvPr id="433165" name="Text Box 13"/>
              <p:cNvSpPr txBox="1">
                <a:spLocks noRot="1" noChangeAspect="1" noMove="1" noResize="1" noEditPoints="1" noAdjustHandles="1" noChangeArrowheads="1" noChangeShapeType="1" noTextEdit="1"/>
              </p:cNvSpPr>
              <p:nvPr/>
            </p:nvSpPr>
            <p:spPr bwMode="auto">
              <a:xfrm>
                <a:off x="675406" y="2322687"/>
                <a:ext cx="7350125" cy="647870"/>
              </a:xfrm>
              <a:prstGeom prst="rect">
                <a:avLst/>
              </a:prstGeom>
              <a:blipFill>
                <a:blip r:embed="rId4"/>
                <a:stretch>
                  <a:fillRect l="-330" t="-2703" b="-10811"/>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36"/>
              <p:cNvSpPr txBox="1">
                <a:spLocks noChangeArrowheads="1"/>
              </p:cNvSpPr>
              <p:nvPr/>
            </p:nvSpPr>
            <p:spPr bwMode="auto">
              <a:xfrm>
                <a:off x="618388" y="1052799"/>
                <a:ext cx="5482005" cy="462563"/>
              </a:xfrm>
              <a:prstGeom prst="rect">
                <a:avLst/>
              </a:prstGeom>
              <a:noFill/>
              <a:ln w="12700">
                <a:noFill/>
                <a:miter lim="800000"/>
                <a:headEnd/>
                <a:tailEnd/>
              </a:ln>
              <a:effectLst/>
            </p:spPr>
            <p:txBody>
              <a:bodyPr wrap="square">
                <a:spAutoFit/>
              </a:bodyP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𝒙</m:t>
                        </m:r>
                      </m:e>
                    </m:acc>
                  </m:oMath>
                </a14:m>
                <a:r>
                  <a:rPr lang="en-US" sz="2400" b="1" dirty="0">
                    <a:latin typeface="+mn-lt"/>
                    <a:cs typeface="Arial" panose="020B0604020202020204" pitchFamily="34" charset="0"/>
                  </a:rPr>
                  <a:t>    </a:t>
                </a:r>
              </a:p>
            </p:txBody>
          </p:sp>
        </mc:Choice>
        <mc:Fallback xmlns="">
          <p:sp>
            <p:nvSpPr>
              <p:cNvPr id="10" name="Text Box 36"/>
              <p:cNvSpPr txBox="1">
                <a:spLocks noRot="1" noChangeAspect="1" noMove="1" noResize="1" noEditPoints="1" noAdjustHandles="1" noChangeArrowheads="1" noChangeShapeType="1" noTextEdit="1"/>
              </p:cNvSpPr>
              <p:nvPr/>
            </p:nvSpPr>
            <p:spPr bwMode="auto">
              <a:xfrm>
                <a:off x="618388" y="1052799"/>
                <a:ext cx="5482005" cy="462563"/>
              </a:xfrm>
              <a:prstGeom prst="rect">
                <a:avLst/>
              </a:prstGeom>
              <a:blipFill>
                <a:blip r:embed="rId5"/>
                <a:stretch>
                  <a:fillRect l="-1667" t="-10526" b="-28947"/>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286763069"/>
      </p:ext>
    </p:extLst>
  </p:cSld>
  <p:clrMapOvr>
    <a:masterClrMapping/>
  </p:clrMapOvr>
  <p:transition>
    <p:zo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2" name="Rectangle 4"/>
          <p:cNvSpPr>
            <a:spLocks noChangeArrowheads="1"/>
          </p:cNvSpPr>
          <p:nvPr/>
        </p:nvSpPr>
        <p:spPr bwMode="auto">
          <a:xfrm>
            <a:off x="914400" y="1755604"/>
            <a:ext cx="7271658" cy="1050349"/>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endParaRPr lang="en-US" sz="1805" dirty="0">
              <a:solidFill>
                <a:srgbClr val="000000"/>
              </a:solidFill>
              <a:latin typeface="+mn-lt"/>
              <a:cs typeface="Arial" panose="020B0604020202020204" pitchFamily="34" charset="0"/>
            </a:endParaRPr>
          </a:p>
        </p:txBody>
      </p:sp>
      <mc:AlternateContent xmlns:mc="http://schemas.openxmlformats.org/markup-compatibility/2006" xmlns:a14="http://schemas.microsoft.com/office/drawing/2010/main">
        <mc:Choice Requires="a14">
          <p:sp>
            <p:nvSpPr>
              <p:cNvPr id="437253" name="Text Box 5"/>
              <p:cNvSpPr txBox="1">
                <a:spLocks noChangeArrowheads="1"/>
              </p:cNvSpPr>
              <p:nvPr/>
            </p:nvSpPr>
            <p:spPr bwMode="auto">
              <a:xfrm>
                <a:off x="676462" y="1679941"/>
                <a:ext cx="7336245" cy="925638"/>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The sampling distribution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can be used to provide probability information about how close the sample mean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is to the population mean </a:t>
                </a:r>
                <a:r>
                  <a:rPr lang="en-US" sz="1805" i="1" dirty="0">
                    <a:solidFill>
                      <a:srgbClr val="000000"/>
                    </a:solidFill>
                    <a:latin typeface="Symbol" panose="05050102010706020507" pitchFamily="18" charset="2"/>
                    <a:cs typeface="Arial" panose="020B0604020202020204" pitchFamily="34" charset="0"/>
                  </a:rPr>
                  <a:t>m</a:t>
                </a:r>
                <a:r>
                  <a:rPr lang="en-US" sz="902" i="1" dirty="0">
                    <a:solidFill>
                      <a:srgbClr val="000000"/>
                    </a:solidFill>
                    <a:latin typeface="+mn-lt"/>
                    <a:cs typeface="Arial" panose="020B0604020202020204" pitchFamily="34" charset="0"/>
                  </a:rPr>
                  <a:t> </a:t>
                </a:r>
                <a:r>
                  <a:rPr lang="en-US" sz="1805" dirty="0">
                    <a:solidFill>
                      <a:srgbClr val="000000"/>
                    </a:solidFill>
                    <a:latin typeface="+mn-lt"/>
                    <a:cs typeface="Arial" panose="020B0604020202020204" pitchFamily="34" charset="0"/>
                  </a:rPr>
                  <a:t>.</a:t>
                </a:r>
              </a:p>
            </p:txBody>
          </p:sp>
        </mc:Choice>
        <mc:Fallback xmlns="">
          <p:sp>
            <p:nvSpPr>
              <p:cNvPr id="437253" name="Text Box 5"/>
              <p:cNvSpPr txBox="1">
                <a:spLocks noRot="1" noChangeAspect="1" noMove="1" noResize="1" noEditPoints="1" noAdjustHandles="1" noChangeArrowheads="1" noChangeShapeType="1" noTextEdit="1"/>
              </p:cNvSpPr>
              <p:nvPr/>
            </p:nvSpPr>
            <p:spPr bwMode="auto">
              <a:xfrm>
                <a:off x="676462" y="1679941"/>
                <a:ext cx="7336245" cy="925638"/>
              </a:xfrm>
              <a:prstGeom prst="rect">
                <a:avLst/>
              </a:prstGeom>
              <a:blipFill>
                <a:blip r:embed="rId3"/>
                <a:stretch>
                  <a:fillRect l="-331" t="-1911" b="-828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36"/>
              <p:cNvSpPr txBox="1">
                <a:spLocks noChangeArrowheads="1"/>
              </p:cNvSpPr>
              <p:nvPr/>
            </p:nvSpPr>
            <p:spPr bwMode="auto">
              <a:xfrm>
                <a:off x="539971" y="1017004"/>
                <a:ext cx="5482005" cy="462563"/>
              </a:xfrm>
              <a:prstGeom prst="rect">
                <a:avLst/>
              </a:prstGeom>
              <a:noFill/>
              <a:ln w="12700">
                <a:noFill/>
                <a:miter lim="800000"/>
                <a:headEnd/>
                <a:tailEnd/>
              </a:ln>
              <a:effectLst/>
            </p:spPr>
            <p:txBody>
              <a:bodyPr wrap="square">
                <a:spAutoFit/>
              </a:bodyP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𝒙</m:t>
                        </m:r>
                      </m:e>
                    </m:acc>
                  </m:oMath>
                </a14:m>
                <a:r>
                  <a:rPr lang="en-US" sz="2400" b="1" dirty="0">
                    <a:latin typeface="+mn-lt"/>
                    <a:cs typeface="Arial" panose="020B0604020202020204" pitchFamily="34" charset="0"/>
                  </a:rPr>
                  <a:t>    </a:t>
                </a:r>
              </a:p>
            </p:txBody>
          </p:sp>
        </mc:Choice>
        <mc:Fallback xmlns="">
          <p:sp>
            <p:nvSpPr>
              <p:cNvPr id="6" name="Text Box 36"/>
              <p:cNvSpPr txBox="1">
                <a:spLocks noRot="1" noChangeAspect="1" noMove="1" noResize="1" noEditPoints="1" noAdjustHandles="1" noChangeArrowheads="1" noChangeShapeType="1" noTextEdit="1"/>
              </p:cNvSpPr>
              <p:nvPr/>
            </p:nvSpPr>
            <p:spPr bwMode="auto">
              <a:xfrm>
                <a:off x="539971" y="1017004"/>
                <a:ext cx="5482005" cy="462563"/>
              </a:xfrm>
              <a:prstGeom prst="rect">
                <a:avLst/>
              </a:prstGeom>
              <a:blipFill>
                <a:blip r:embed="rId4"/>
                <a:stretch>
                  <a:fillRect l="-1780" t="-10526" b="-28947"/>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398832342"/>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442" y="995351"/>
            <a:ext cx="7772400" cy="509885"/>
          </a:xfrm>
        </p:spPr>
        <p:txBody>
          <a:bodyPr/>
          <a:lstStyle/>
          <a:p>
            <a:pPr algn="l"/>
            <a:r>
              <a:rPr lang="en-US" sz="2400" b="1" dirty="0"/>
              <a:t>Central Limit Theorem</a:t>
            </a:r>
          </a:p>
        </p:txBody>
      </p:sp>
      <mc:AlternateContent xmlns:mc="http://schemas.openxmlformats.org/markup-compatibility/2006" xmlns:a14="http://schemas.microsoft.com/office/drawing/2010/main">
        <mc:Choice Requires="a14">
          <p:sp>
            <p:nvSpPr>
              <p:cNvPr id="4" name="Text Box 15"/>
              <p:cNvSpPr txBox="1">
                <a:spLocks noChangeArrowheads="1"/>
              </p:cNvSpPr>
              <p:nvPr/>
            </p:nvSpPr>
            <p:spPr bwMode="auto">
              <a:xfrm>
                <a:off x="518448" y="1412879"/>
                <a:ext cx="7504388" cy="925638"/>
              </a:xfrm>
              <a:prstGeom prst="rect">
                <a:avLst/>
              </a:prstGeom>
              <a:noFill/>
              <a:ln w="12700">
                <a:noFill/>
                <a:miter lim="800000"/>
                <a:headEnd/>
                <a:tailEnd/>
              </a:ln>
              <a:effectLst/>
            </p:spPr>
            <p:txBody>
              <a:bodyPr wrap="square">
                <a:spAutoFit/>
              </a:bodyPr>
              <a:lstStyle/>
              <a:p>
                <a:pPr>
                  <a:spcBef>
                    <a:spcPct val="20000"/>
                  </a:spcBef>
                  <a:buSzPct val="100000"/>
                </a:pPr>
                <a:r>
                  <a:rPr lang="en-US" sz="1805" dirty="0">
                    <a:solidFill>
                      <a:srgbClr val="000000"/>
                    </a:solidFill>
                    <a:latin typeface="+mn-lt"/>
                    <a:cs typeface="Arial" panose="020B0604020202020204" pitchFamily="34" charset="0"/>
                  </a:rPr>
                  <a:t>When the population from which we are selecting a random sample does not have a normal distribution, the </a:t>
                </a:r>
                <a:r>
                  <a:rPr lang="en-US" sz="1805" b="1" dirty="0">
                    <a:solidFill>
                      <a:srgbClr val="000000"/>
                    </a:solidFill>
                    <a:latin typeface="+mn-lt"/>
                    <a:cs typeface="Arial" panose="020B0604020202020204" pitchFamily="34" charset="0"/>
                  </a:rPr>
                  <a:t>central limit theorem </a:t>
                </a:r>
                <a:r>
                  <a:rPr lang="en-US" sz="1805" dirty="0">
                    <a:solidFill>
                      <a:srgbClr val="000000"/>
                    </a:solidFill>
                    <a:latin typeface="+mn-lt"/>
                    <a:cs typeface="Arial" panose="020B0604020202020204" pitchFamily="34" charset="0"/>
                  </a:rPr>
                  <a:t>is helpful in identifying the shape of the sampling distribution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a:t>
                </a:r>
              </a:p>
            </p:txBody>
          </p:sp>
        </mc:Choice>
        <mc:Fallback xmlns="">
          <p:sp>
            <p:nvSpPr>
              <p:cNvPr id="4" name="Text Box 15"/>
              <p:cNvSpPr txBox="1">
                <a:spLocks noRot="1" noChangeAspect="1" noMove="1" noResize="1" noEditPoints="1" noAdjustHandles="1" noChangeArrowheads="1" noChangeShapeType="1" noTextEdit="1"/>
              </p:cNvSpPr>
              <p:nvPr/>
            </p:nvSpPr>
            <p:spPr bwMode="auto">
              <a:xfrm>
                <a:off x="518448" y="1412879"/>
                <a:ext cx="7504388" cy="925638"/>
              </a:xfrm>
              <a:prstGeom prst="rect">
                <a:avLst/>
              </a:prstGeom>
              <a:blipFill>
                <a:blip r:embed="rId2"/>
                <a:stretch>
                  <a:fillRect l="-650" t="-3947" b="-9868"/>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 Box 5"/>
              <p:cNvSpPr txBox="1">
                <a:spLocks noChangeArrowheads="1"/>
              </p:cNvSpPr>
              <p:nvPr/>
            </p:nvSpPr>
            <p:spPr bwMode="auto">
              <a:xfrm>
                <a:off x="728032" y="2475152"/>
                <a:ext cx="7181057" cy="925638"/>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r>
                  <a:rPr lang="en-US" sz="1805" b="1" dirty="0">
                    <a:solidFill>
                      <a:srgbClr val="000000"/>
                    </a:solidFill>
                    <a:latin typeface="+mn-lt"/>
                    <a:cs typeface="Arial" panose="020B0604020202020204" pitchFamily="34" charset="0"/>
                  </a:rPr>
                  <a:t>C</a:t>
                </a:r>
                <a:r>
                  <a:rPr lang="en-US" sz="1805" b="1" dirty="0">
                    <a:solidFill>
                      <a:srgbClr val="000000"/>
                    </a:solidFill>
                    <a:cs typeface="Arial" panose="020B0604020202020204" pitchFamily="34" charset="0"/>
                  </a:rPr>
                  <a:t>entral Limit Theorem:</a:t>
                </a:r>
                <a:r>
                  <a:rPr lang="en-US" sz="1805" b="1" dirty="0">
                    <a:solidFill>
                      <a:srgbClr val="000000"/>
                    </a:solidFill>
                    <a:latin typeface="+mn-lt"/>
                    <a:cs typeface="Arial" panose="020B0604020202020204" pitchFamily="34" charset="0"/>
                  </a:rPr>
                  <a:t>  </a:t>
                </a:r>
                <a:r>
                  <a:rPr lang="en-US" sz="1805" dirty="0">
                    <a:solidFill>
                      <a:srgbClr val="000000"/>
                    </a:solidFill>
                    <a:latin typeface="+mn-lt"/>
                    <a:cs typeface="Arial" panose="020B0604020202020204" pitchFamily="34" charset="0"/>
                  </a:rPr>
                  <a:t>In selecting random samples of size </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 from a population, the sampling distribution of the sample mean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can be approximated by a </a:t>
                </a:r>
                <a:r>
                  <a:rPr lang="en-US" sz="1805" i="1" dirty="0">
                    <a:solidFill>
                      <a:srgbClr val="000000"/>
                    </a:solidFill>
                    <a:latin typeface="+mn-lt"/>
                    <a:cs typeface="Arial" panose="020B0604020202020204" pitchFamily="34" charset="0"/>
                  </a:rPr>
                  <a:t>normal distribution</a:t>
                </a:r>
                <a:r>
                  <a:rPr lang="en-US" sz="1805" dirty="0">
                    <a:solidFill>
                      <a:srgbClr val="000000"/>
                    </a:solidFill>
                    <a:latin typeface="+mn-lt"/>
                    <a:cs typeface="Arial" panose="020B0604020202020204" pitchFamily="34" charset="0"/>
                  </a:rPr>
                  <a:t> as the sample size becomes large.</a:t>
                </a:r>
              </a:p>
            </p:txBody>
          </p:sp>
        </mc:Choice>
        <mc:Fallback xmlns="">
          <p:sp>
            <p:nvSpPr>
              <p:cNvPr id="12" name="Text Box 5"/>
              <p:cNvSpPr txBox="1">
                <a:spLocks noRot="1" noChangeAspect="1" noMove="1" noResize="1" noEditPoints="1" noAdjustHandles="1" noChangeArrowheads="1" noChangeShapeType="1" noTextEdit="1"/>
              </p:cNvSpPr>
              <p:nvPr/>
            </p:nvSpPr>
            <p:spPr bwMode="auto">
              <a:xfrm>
                <a:off x="728032" y="2475152"/>
                <a:ext cx="7181057" cy="925638"/>
              </a:xfrm>
              <a:prstGeom prst="rect">
                <a:avLst/>
              </a:prstGeom>
              <a:blipFill>
                <a:blip r:embed="rId3"/>
                <a:stretch>
                  <a:fillRect l="-507" t="-2564" b="-7692"/>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915768681"/>
      </p:ext>
    </p:extLst>
  </p:cSld>
  <p:clrMapOvr>
    <a:masterClrMapping/>
  </p:clrMapOvr>
  <p:transition>
    <p:zo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2" name="Freeform 6"/>
          <p:cNvSpPr>
            <a:spLocks/>
          </p:cNvSpPr>
          <p:nvPr/>
        </p:nvSpPr>
        <p:spPr bwMode="auto">
          <a:xfrm>
            <a:off x="2898365" y="2315393"/>
            <a:ext cx="3399491" cy="2298831"/>
          </a:xfrm>
          <a:custGeom>
            <a:avLst/>
            <a:gdLst/>
            <a:ahLst/>
            <a:cxnLst>
              <a:cxn ang="0">
                <a:pos x="1335" y="18"/>
              </a:cxn>
              <a:cxn ang="0">
                <a:pos x="1248" y="108"/>
              </a:cxn>
              <a:cxn ang="0">
                <a:pos x="1187" y="212"/>
              </a:cxn>
              <a:cxn ang="0">
                <a:pos x="1127" y="326"/>
              </a:cxn>
              <a:cxn ang="0">
                <a:pos x="1083" y="430"/>
              </a:cxn>
              <a:cxn ang="0">
                <a:pos x="1041" y="534"/>
              </a:cxn>
              <a:cxn ang="0">
                <a:pos x="1003" y="646"/>
              </a:cxn>
              <a:cxn ang="0">
                <a:pos x="967" y="754"/>
              </a:cxn>
              <a:cxn ang="0">
                <a:pos x="939" y="866"/>
              </a:cxn>
              <a:cxn ang="0">
                <a:pos x="911" y="976"/>
              </a:cxn>
              <a:cxn ang="0">
                <a:pos x="879" y="1078"/>
              </a:cxn>
              <a:cxn ang="0">
                <a:pos x="837" y="1196"/>
              </a:cxn>
              <a:cxn ang="0">
                <a:pos x="796" y="1292"/>
              </a:cxn>
              <a:cxn ang="0">
                <a:pos x="738" y="1410"/>
              </a:cxn>
              <a:cxn ang="0">
                <a:pos x="672" y="1523"/>
              </a:cxn>
              <a:cxn ang="0">
                <a:pos x="588" y="1620"/>
              </a:cxn>
              <a:cxn ang="0">
                <a:pos x="480" y="1694"/>
              </a:cxn>
              <a:cxn ang="0">
                <a:pos x="379" y="1746"/>
              </a:cxn>
              <a:cxn ang="0">
                <a:pos x="276" y="1788"/>
              </a:cxn>
              <a:cxn ang="0">
                <a:pos x="184" y="1824"/>
              </a:cxn>
              <a:cxn ang="0">
                <a:pos x="60" y="1864"/>
              </a:cxn>
              <a:cxn ang="0">
                <a:pos x="1" y="1900"/>
              </a:cxn>
              <a:cxn ang="0">
                <a:pos x="2837" y="1924"/>
              </a:cxn>
              <a:cxn ang="0">
                <a:pos x="2783" y="1860"/>
              </a:cxn>
              <a:cxn ang="0">
                <a:pos x="2715" y="1844"/>
              </a:cxn>
              <a:cxn ang="0">
                <a:pos x="2573" y="1798"/>
              </a:cxn>
              <a:cxn ang="0">
                <a:pos x="2449" y="1754"/>
              </a:cxn>
              <a:cxn ang="0">
                <a:pos x="2331" y="1696"/>
              </a:cxn>
              <a:cxn ang="0">
                <a:pos x="2280" y="1664"/>
              </a:cxn>
              <a:cxn ang="0">
                <a:pos x="2197" y="1590"/>
              </a:cxn>
              <a:cxn ang="0">
                <a:pos x="2131" y="1500"/>
              </a:cxn>
              <a:cxn ang="0">
                <a:pos x="2069" y="1400"/>
              </a:cxn>
              <a:cxn ang="0">
                <a:pos x="2035" y="1332"/>
              </a:cxn>
              <a:cxn ang="0">
                <a:pos x="1975" y="1202"/>
              </a:cxn>
              <a:cxn ang="0">
                <a:pos x="1941" y="1114"/>
              </a:cxn>
              <a:cxn ang="0">
                <a:pos x="1913" y="1024"/>
              </a:cxn>
              <a:cxn ang="0">
                <a:pos x="1875" y="899"/>
              </a:cxn>
              <a:cxn ang="0">
                <a:pos x="1842" y="794"/>
              </a:cxn>
              <a:cxn ang="0">
                <a:pos x="1797" y="656"/>
              </a:cxn>
              <a:cxn ang="0">
                <a:pos x="1753" y="522"/>
              </a:cxn>
              <a:cxn ang="0">
                <a:pos x="1709" y="408"/>
              </a:cxn>
              <a:cxn ang="0">
                <a:pos x="1673" y="328"/>
              </a:cxn>
              <a:cxn ang="0">
                <a:pos x="1620" y="224"/>
              </a:cxn>
              <a:cxn ang="0">
                <a:pos x="1578" y="152"/>
              </a:cxn>
              <a:cxn ang="0">
                <a:pos x="1601" y="186"/>
              </a:cxn>
              <a:cxn ang="0">
                <a:pos x="1565" y="132"/>
              </a:cxn>
              <a:cxn ang="0">
                <a:pos x="1499" y="52"/>
              </a:cxn>
              <a:cxn ang="0">
                <a:pos x="1434" y="6"/>
              </a:cxn>
            </a:cxnLst>
            <a:rect l="0" t="0" r="r" b="b"/>
            <a:pathLst>
              <a:path w="2837" h="1926">
                <a:moveTo>
                  <a:pt x="1408" y="0"/>
                </a:moveTo>
                <a:lnTo>
                  <a:pt x="1367" y="2"/>
                </a:lnTo>
                <a:lnTo>
                  <a:pt x="1335" y="18"/>
                </a:lnTo>
                <a:lnTo>
                  <a:pt x="1304" y="44"/>
                </a:lnTo>
                <a:lnTo>
                  <a:pt x="1279" y="70"/>
                </a:lnTo>
                <a:lnTo>
                  <a:pt x="1248" y="108"/>
                </a:lnTo>
                <a:lnTo>
                  <a:pt x="1224" y="144"/>
                </a:lnTo>
                <a:lnTo>
                  <a:pt x="1206" y="174"/>
                </a:lnTo>
                <a:lnTo>
                  <a:pt x="1187" y="212"/>
                </a:lnTo>
                <a:lnTo>
                  <a:pt x="1164" y="246"/>
                </a:lnTo>
                <a:lnTo>
                  <a:pt x="1149" y="286"/>
                </a:lnTo>
                <a:lnTo>
                  <a:pt x="1127" y="326"/>
                </a:lnTo>
                <a:lnTo>
                  <a:pt x="1111" y="366"/>
                </a:lnTo>
                <a:lnTo>
                  <a:pt x="1097" y="400"/>
                </a:lnTo>
                <a:lnTo>
                  <a:pt x="1083" y="430"/>
                </a:lnTo>
                <a:lnTo>
                  <a:pt x="1069" y="462"/>
                </a:lnTo>
                <a:lnTo>
                  <a:pt x="1057" y="500"/>
                </a:lnTo>
                <a:lnTo>
                  <a:pt x="1041" y="534"/>
                </a:lnTo>
                <a:lnTo>
                  <a:pt x="1027" y="576"/>
                </a:lnTo>
                <a:lnTo>
                  <a:pt x="1017" y="610"/>
                </a:lnTo>
                <a:lnTo>
                  <a:pt x="1003" y="646"/>
                </a:lnTo>
                <a:lnTo>
                  <a:pt x="989" y="682"/>
                </a:lnTo>
                <a:lnTo>
                  <a:pt x="977" y="720"/>
                </a:lnTo>
                <a:lnTo>
                  <a:pt x="967" y="754"/>
                </a:lnTo>
                <a:lnTo>
                  <a:pt x="957" y="788"/>
                </a:lnTo>
                <a:lnTo>
                  <a:pt x="949" y="826"/>
                </a:lnTo>
                <a:lnTo>
                  <a:pt x="939" y="866"/>
                </a:lnTo>
                <a:lnTo>
                  <a:pt x="931" y="900"/>
                </a:lnTo>
                <a:lnTo>
                  <a:pt x="921" y="938"/>
                </a:lnTo>
                <a:lnTo>
                  <a:pt x="911" y="976"/>
                </a:lnTo>
                <a:lnTo>
                  <a:pt x="900" y="1008"/>
                </a:lnTo>
                <a:lnTo>
                  <a:pt x="888" y="1044"/>
                </a:lnTo>
                <a:lnTo>
                  <a:pt x="879" y="1078"/>
                </a:lnTo>
                <a:lnTo>
                  <a:pt x="864" y="1127"/>
                </a:lnTo>
                <a:lnTo>
                  <a:pt x="849" y="1164"/>
                </a:lnTo>
                <a:lnTo>
                  <a:pt x="837" y="1196"/>
                </a:lnTo>
                <a:lnTo>
                  <a:pt x="822" y="1226"/>
                </a:lnTo>
                <a:lnTo>
                  <a:pt x="808" y="1268"/>
                </a:lnTo>
                <a:lnTo>
                  <a:pt x="796" y="1292"/>
                </a:lnTo>
                <a:lnTo>
                  <a:pt x="774" y="1334"/>
                </a:lnTo>
                <a:lnTo>
                  <a:pt x="761" y="1370"/>
                </a:lnTo>
                <a:lnTo>
                  <a:pt x="738" y="1410"/>
                </a:lnTo>
                <a:lnTo>
                  <a:pt x="719" y="1450"/>
                </a:lnTo>
                <a:lnTo>
                  <a:pt x="696" y="1488"/>
                </a:lnTo>
                <a:lnTo>
                  <a:pt x="672" y="1523"/>
                </a:lnTo>
                <a:lnTo>
                  <a:pt x="645" y="1553"/>
                </a:lnTo>
                <a:lnTo>
                  <a:pt x="624" y="1584"/>
                </a:lnTo>
                <a:lnTo>
                  <a:pt x="588" y="1620"/>
                </a:lnTo>
                <a:lnTo>
                  <a:pt x="567" y="1637"/>
                </a:lnTo>
                <a:lnTo>
                  <a:pt x="534" y="1662"/>
                </a:lnTo>
                <a:lnTo>
                  <a:pt x="480" y="1694"/>
                </a:lnTo>
                <a:lnTo>
                  <a:pt x="441" y="1718"/>
                </a:lnTo>
                <a:lnTo>
                  <a:pt x="411" y="1732"/>
                </a:lnTo>
                <a:lnTo>
                  <a:pt x="379" y="1746"/>
                </a:lnTo>
                <a:lnTo>
                  <a:pt x="345" y="1762"/>
                </a:lnTo>
                <a:lnTo>
                  <a:pt x="312" y="1776"/>
                </a:lnTo>
                <a:lnTo>
                  <a:pt x="276" y="1788"/>
                </a:lnTo>
                <a:lnTo>
                  <a:pt x="255" y="1793"/>
                </a:lnTo>
                <a:lnTo>
                  <a:pt x="225" y="1805"/>
                </a:lnTo>
                <a:lnTo>
                  <a:pt x="184" y="1824"/>
                </a:lnTo>
                <a:lnTo>
                  <a:pt x="144" y="1836"/>
                </a:lnTo>
                <a:lnTo>
                  <a:pt x="97" y="1852"/>
                </a:lnTo>
                <a:lnTo>
                  <a:pt x="60" y="1864"/>
                </a:lnTo>
                <a:lnTo>
                  <a:pt x="27" y="1872"/>
                </a:lnTo>
                <a:lnTo>
                  <a:pt x="3" y="1880"/>
                </a:lnTo>
                <a:lnTo>
                  <a:pt x="1" y="1900"/>
                </a:lnTo>
                <a:lnTo>
                  <a:pt x="0" y="1922"/>
                </a:lnTo>
                <a:lnTo>
                  <a:pt x="1" y="1926"/>
                </a:lnTo>
                <a:lnTo>
                  <a:pt x="2837" y="1924"/>
                </a:lnTo>
                <a:lnTo>
                  <a:pt x="2835" y="1898"/>
                </a:lnTo>
                <a:lnTo>
                  <a:pt x="2835" y="1876"/>
                </a:lnTo>
                <a:lnTo>
                  <a:pt x="2783" y="1860"/>
                </a:lnTo>
                <a:lnTo>
                  <a:pt x="2745" y="1852"/>
                </a:lnTo>
                <a:lnTo>
                  <a:pt x="2689" y="1834"/>
                </a:lnTo>
                <a:lnTo>
                  <a:pt x="2715" y="1844"/>
                </a:lnTo>
                <a:lnTo>
                  <a:pt x="2653" y="1826"/>
                </a:lnTo>
                <a:lnTo>
                  <a:pt x="2617" y="1814"/>
                </a:lnTo>
                <a:lnTo>
                  <a:pt x="2573" y="1798"/>
                </a:lnTo>
                <a:lnTo>
                  <a:pt x="2525" y="1782"/>
                </a:lnTo>
                <a:lnTo>
                  <a:pt x="2481" y="1764"/>
                </a:lnTo>
                <a:lnTo>
                  <a:pt x="2449" y="1754"/>
                </a:lnTo>
                <a:lnTo>
                  <a:pt x="2409" y="1736"/>
                </a:lnTo>
                <a:lnTo>
                  <a:pt x="2370" y="1718"/>
                </a:lnTo>
                <a:lnTo>
                  <a:pt x="2331" y="1696"/>
                </a:lnTo>
                <a:lnTo>
                  <a:pt x="2311" y="1682"/>
                </a:lnTo>
                <a:lnTo>
                  <a:pt x="2295" y="1672"/>
                </a:lnTo>
                <a:lnTo>
                  <a:pt x="2280" y="1664"/>
                </a:lnTo>
                <a:lnTo>
                  <a:pt x="2257" y="1644"/>
                </a:lnTo>
                <a:lnTo>
                  <a:pt x="2232" y="1620"/>
                </a:lnTo>
                <a:lnTo>
                  <a:pt x="2197" y="1590"/>
                </a:lnTo>
                <a:lnTo>
                  <a:pt x="2179" y="1566"/>
                </a:lnTo>
                <a:lnTo>
                  <a:pt x="2159" y="1538"/>
                </a:lnTo>
                <a:lnTo>
                  <a:pt x="2131" y="1500"/>
                </a:lnTo>
                <a:lnTo>
                  <a:pt x="2112" y="1464"/>
                </a:lnTo>
                <a:lnTo>
                  <a:pt x="2088" y="1428"/>
                </a:lnTo>
                <a:lnTo>
                  <a:pt x="2069" y="1400"/>
                </a:lnTo>
                <a:lnTo>
                  <a:pt x="2051" y="1360"/>
                </a:lnTo>
                <a:lnTo>
                  <a:pt x="2019" y="1304"/>
                </a:lnTo>
                <a:lnTo>
                  <a:pt x="2035" y="1332"/>
                </a:lnTo>
                <a:lnTo>
                  <a:pt x="2004" y="1274"/>
                </a:lnTo>
                <a:lnTo>
                  <a:pt x="1992" y="1236"/>
                </a:lnTo>
                <a:lnTo>
                  <a:pt x="1975" y="1202"/>
                </a:lnTo>
                <a:lnTo>
                  <a:pt x="1965" y="1168"/>
                </a:lnTo>
                <a:lnTo>
                  <a:pt x="1951" y="1140"/>
                </a:lnTo>
                <a:lnTo>
                  <a:pt x="1941" y="1114"/>
                </a:lnTo>
                <a:lnTo>
                  <a:pt x="1935" y="1092"/>
                </a:lnTo>
                <a:lnTo>
                  <a:pt x="1925" y="1060"/>
                </a:lnTo>
                <a:lnTo>
                  <a:pt x="1913" y="1024"/>
                </a:lnTo>
                <a:lnTo>
                  <a:pt x="1899" y="984"/>
                </a:lnTo>
                <a:lnTo>
                  <a:pt x="1887" y="936"/>
                </a:lnTo>
                <a:lnTo>
                  <a:pt x="1875" y="899"/>
                </a:lnTo>
                <a:lnTo>
                  <a:pt x="1861" y="858"/>
                </a:lnTo>
                <a:lnTo>
                  <a:pt x="1848" y="818"/>
                </a:lnTo>
                <a:lnTo>
                  <a:pt x="1842" y="794"/>
                </a:lnTo>
                <a:lnTo>
                  <a:pt x="1829" y="750"/>
                </a:lnTo>
                <a:lnTo>
                  <a:pt x="1815" y="706"/>
                </a:lnTo>
                <a:lnTo>
                  <a:pt x="1797" y="656"/>
                </a:lnTo>
                <a:lnTo>
                  <a:pt x="1779" y="599"/>
                </a:lnTo>
                <a:lnTo>
                  <a:pt x="1765" y="558"/>
                </a:lnTo>
                <a:lnTo>
                  <a:pt x="1753" y="522"/>
                </a:lnTo>
                <a:lnTo>
                  <a:pt x="1737" y="480"/>
                </a:lnTo>
                <a:lnTo>
                  <a:pt x="1722" y="449"/>
                </a:lnTo>
                <a:lnTo>
                  <a:pt x="1709" y="408"/>
                </a:lnTo>
                <a:lnTo>
                  <a:pt x="1695" y="386"/>
                </a:lnTo>
                <a:lnTo>
                  <a:pt x="1685" y="358"/>
                </a:lnTo>
                <a:lnTo>
                  <a:pt x="1673" y="328"/>
                </a:lnTo>
                <a:lnTo>
                  <a:pt x="1656" y="300"/>
                </a:lnTo>
                <a:lnTo>
                  <a:pt x="1637" y="260"/>
                </a:lnTo>
                <a:lnTo>
                  <a:pt x="1620" y="224"/>
                </a:lnTo>
                <a:lnTo>
                  <a:pt x="1609" y="204"/>
                </a:lnTo>
                <a:lnTo>
                  <a:pt x="1583" y="158"/>
                </a:lnTo>
                <a:lnTo>
                  <a:pt x="1578" y="152"/>
                </a:lnTo>
                <a:lnTo>
                  <a:pt x="1569" y="138"/>
                </a:lnTo>
                <a:lnTo>
                  <a:pt x="1569" y="136"/>
                </a:lnTo>
                <a:lnTo>
                  <a:pt x="1601" y="186"/>
                </a:lnTo>
                <a:lnTo>
                  <a:pt x="1593" y="182"/>
                </a:lnTo>
                <a:lnTo>
                  <a:pt x="1589" y="166"/>
                </a:lnTo>
                <a:lnTo>
                  <a:pt x="1565" y="132"/>
                </a:lnTo>
                <a:lnTo>
                  <a:pt x="1548" y="114"/>
                </a:lnTo>
                <a:lnTo>
                  <a:pt x="1525" y="82"/>
                </a:lnTo>
                <a:lnTo>
                  <a:pt x="1499" y="52"/>
                </a:lnTo>
                <a:lnTo>
                  <a:pt x="1477" y="32"/>
                </a:lnTo>
                <a:lnTo>
                  <a:pt x="1458" y="18"/>
                </a:lnTo>
                <a:lnTo>
                  <a:pt x="1434" y="6"/>
                </a:lnTo>
                <a:lnTo>
                  <a:pt x="1408"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9463" name="Line 7"/>
          <p:cNvSpPr>
            <a:spLocks noChangeShapeType="1"/>
          </p:cNvSpPr>
          <p:nvPr/>
        </p:nvSpPr>
        <p:spPr bwMode="auto">
          <a:xfrm>
            <a:off x="2563699" y="4615416"/>
            <a:ext cx="4048200" cy="0"/>
          </a:xfrm>
          <a:prstGeom prst="line">
            <a:avLst/>
          </a:pr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464" name="Freeform 8"/>
          <p:cNvSpPr>
            <a:spLocks noChangeArrowheads="1"/>
          </p:cNvSpPr>
          <p:nvPr/>
        </p:nvSpPr>
        <p:spPr bwMode="auto">
          <a:xfrm>
            <a:off x="4641796" y="4564093"/>
            <a:ext cx="1588" cy="133681"/>
          </a:xfrm>
          <a:custGeom>
            <a:avLst/>
            <a:gdLst/>
            <a:ahLst/>
            <a:cxnLst>
              <a:cxn ang="0">
                <a:pos x="0" y="0"/>
              </a:cxn>
              <a:cxn ang="0">
                <a:pos x="1" y="112"/>
              </a:cxn>
            </a:cxnLst>
            <a:rect l="0" t="0" r="r" b="b"/>
            <a:pathLst>
              <a:path w="1" h="112">
                <a:moveTo>
                  <a:pt x="0" y="0"/>
                </a:moveTo>
                <a:lnTo>
                  <a:pt x="1" y="112"/>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p:nvGrpSpPr>
          <p:cNvPr id="20053" name="Group 597"/>
          <p:cNvGrpSpPr>
            <a:grpSpLocks/>
          </p:cNvGrpSpPr>
          <p:nvPr/>
        </p:nvGrpSpPr>
        <p:grpSpPr bwMode="auto">
          <a:xfrm>
            <a:off x="2788277" y="2259294"/>
            <a:ext cx="3662357" cy="2220055"/>
            <a:chOff x="1195" y="1177"/>
            <a:chExt cx="2998" cy="1860"/>
          </a:xfrm>
        </p:grpSpPr>
        <p:sp>
          <p:nvSpPr>
            <p:cNvPr id="19465" name="Arc 9"/>
            <p:cNvSpPr>
              <a:spLocks/>
            </p:cNvSpPr>
            <p:nvPr/>
          </p:nvSpPr>
          <p:spPr bwMode="auto">
            <a:xfrm rot="4500000">
              <a:off x="2955" y="2310"/>
              <a:ext cx="806" cy="270"/>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466" name="Arc 10"/>
            <p:cNvSpPr>
              <a:spLocks/>
            </p:cNvSpPr>
            <p:nvPr/>
          </p:nvSpPr>
          <p:spPr bwMode="auto">
            <a:xfrm rot="720000">
              <a:off x="3466" y="2872"/>
              <a:ext cx="727" cy="165"/>
            </a:xfrm>
            <a:custGeom>
              <a:avLst/>
              <a:gdLst>
                <a:gd name="G0" fmla="+- 21038 0 0"/>
                <a:gd name="G1" fmla="+- 0 0 0"/>
                <a:gd name="G2" fmla="+- 21600 0 0"/>
                <a:gd name="T0" fmla="*/ 18899 w 21038"/>
                <a:gd name="T1" fmla="*/ 21494 h 21494"/>
                <a:gd name="T2" fmla="*/ 0 w 21038"/>
                <a:gd name="T3" fmla="*/ 4895 h 21494"/>
                <a:gd name="T4" fmla="*/ 21038 w 21038"/>
                <a:gd name="T5" fmla="*/ 0 h 21494"/>
              </a:gdLst>
              <a:ahLst/>
              <a:cxnLst>
                <a:cxn ang="0">
                  <a:pos x="T0" y="T1"/>
                </a:cxn>
                <a:cxn ang="0">
                  <a:pos x="T2" y="T3"/>
                </a:cxn>
                <a:cxn ang="0">
                  <a:pos x="T4" y="T5"/>
                </a:cxn>
              </a:cxnLst>
              <a:rect l="0" t="0" r="r" b="b"/>
              <a:pathLst>
                <a:path w="21038" h="21494" fill="none" extrusionOk="0">
                  <a:moveTo>
                    <a:pt x="18899" y="21493"/>
                  </a:moveTo>
                  <a:cubicBezTo>
                    <a:pt x="9695" y="20577"/>
                    <a:pt x="2096" y="13903"/>
                    <a:pt x="-1" y="4895"/>
                  </a:cubicBezTo>
                </a:path>
                <a:path w="21038" h="21494" stroke="0" extrusionOk="0">
                  <a:moveTo>
                    <a:pt x="18899" y="21493"/>
                  </a:moveTo>
                  <a:cubicBezTo>
                    <a:pt x="9695" y="20577"/>
                    <a:pt x="2096" y="13903"/>
                    <a:pt x="-1" y="4895"/>
                  </a:cubicBezTo>
                  <a:lnTo>
                    <a:pt x="21038"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467" name="Arc 11"/>
            <p:cNvSpPr>
              <a:spLocks/>
            </p:cNvSpPr>
            <p:nvPr/>
          </p:nvSpPr>
          <p:spPr bwMode="auto">
            <a:xfrm rot="6300000">
              <a:off x="1950" y="1543"/>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468" name="Arc 12"/>
            <p:cNvSpPr>
              <a:spLocks/>
            </p:cNvSpPr>
            <p:nvPr/>
          </p:nvSpPr>
          <p:spPr bwMode="auto">
            <a:xfrm rot="16980000">
              <a:off x="1574" y="230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469" name="Arc 13"/>
            <p:cNvSpPr>
              <a:spLocks/>
            </p:cNvSpPr>
            <p:nvPr/>
          </p:nvSpPr>
          <p:spPr bwMode="auto">
            <a:xfrm rot="15300000">
              <a:off x="2411" y="1545"/>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471" name="Arc 15"/>
            <p:cNvSpPr>
              <a:spLocks/>
            </p:cNvSpPr>
            <p:nvPr/>
          </p:nvSpPr>
          <p:spPr bwMode="auto">
            <a:xfrm rot="20700000">
              <a:off x="1195" y="2859"/>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0062" name="Text Box 606"/>
              <p:cNvSpPr txBox="1">
                <a:spLocks noChangeArrowheads="1"/>
              </p:cNvSpPr>
              <p:nvPr/>
            </p:nvSpPr>
            <p:spPr bwMode="auto">
              <a:xfrm>
                <a:off x="2832470" y="2261681"/>
                <a:ext cx="1294522" cy="1203406"/>
              </a:xfrm>
              <a:prstGeom prst="rect">
                <a:avLst/>
              </a:prstGeom>
              <a:noFill/>
              <a:ln w="12700">
                <a:noFill/>
                <a:miter lim="800000"/>
                <a:headEnd/>
                <a:tailEnd/>
              </a:ln>
              <a:effectLst/>
            </p:spPr>
            <p:txBody>
              <a:bodyPr wrap="none">
                <a:spAutoFit/>
              </a:bodyPr>
              <a:lstStyle/>
              <a:p>
                <a:r>
                  <a:rPr lang="en-US" sz="1805" dirty="0">
                    <a:solidFill>
                      <a:srgbClr val="000000"/>
                    </a:solidFill>
                    <a:latin typeface="+mn-lt"/>
                    <a:cs typeface="Arial" panose="020B0604020202020204" pitchFamily="34" charset="0"/>
                  </a:rPr>
                  <a:t>Sampling</a:t>
                </a:r>
              </a:p>
              <a:p>
                <a:r>
                  <a:rPr lang="en-US" sz="1805" dirty="0">
                    <a:solidFill>
                      <a:srgbClr val="000000"/>
                    </a:solidFill>
                    <a:latin typeface="+mn-lt"/>
                    <a:cs typeface="Arial" panose="020B0604020202020204" pitchFamily="34" charset="0"/>
                  </a:rPr>
                  <a:t>Distribution</a:t>
                </a:r>
              </a:p>
              <a:p>
                <a:r>
                  <a:rPr lang="en-US" sz="1805" dirty="0">
                    <a:solidFill>
                      <a:srgbClr val="000000"/>
                    </a:solidFill>
                    <a:latin typeface="+mn-lt"/>
                    <a:cs typeface="Arial" panose="020B0604020202020204" pitchFamily="34" charset="0"/>
                  </a:rPr>
                  <a:t>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for   </a:t>
                </a:r>
              </a:p>
              <a:p>
                <a:r>
                  <a:rPr lang="en-US" sz="1805" dirty="0">
                    <a:solidFill>
                      <a:srgbClr val="000000"/>
                    </a:solidFill>
                    <a:latin typeface="+mn-lt"/>
                    <a:cs typeface="Arial" panose="020B0604020202020204" pitchFamily="34" charset="0"/>
                  </a:rPr>
                  <a:t>AT Scores</a:t>
                </a:r>
              </a:p>
            </p:txBody>
          </p:sp>
        </mc:Choice>
        <mc:Fallback xmlns="">
          <p:sp>
            <p:nvSpPr>
              <p:cNvPr id="20062" name="Text Box 606"/>
              <p:cNvSpPr txBox="1">
                <a:spLocks noRot="1" noChangeAspect="1" noMove="1" noResize="1" noEditPoints="1" noAdjustHandles="1" noChangeArrowheads="1" noChangeShapeType="1" noTextEdit="1"/>
              </p:cNvSpPr>
              <p:nvPr/>
            </p:nvSpPr>
            <p:spPr bwMode="auto">
              <a:xfrm>
                <a:off x="2832470" y="2261681"/>
                <a:ext cx="1294522" cy="1203406"/>
              </a:xfrm>
              <a:prstGeom prst="rect">
                <a:avLst/>
              </a:prstGeom>
              <a:blipFill>
                <a:blip r:embed="rId3"/>
                <a:stretch>
                  <a:fillRect l="-4245" t="-2538" r="-4245" b="-7614"/>
                </a:stretch>
              </a:blipFill>
              <a:ln w="12700">
                <a:noFill/>
                <a:miter lim="800000"/>
                <a:headEnd/>
                <a:tailEnd/>
              </a:ln>
              <a:effectLst/>
            </p:spPr>
            <p:txBody>
              <a:bodyPr/>
              <a:lstStyle/>
              <a:p>
                <a:r>
                  <a:rPr lang="en-US">
                    <a:noFill/>
                  </a:rPr>
                  <a:t> </a:t>
                </a:r>
              </a:p>
            </p:txBody>
          </p:sp>
        </mc:Fallback>
      </mc:AlternateContent>
      <p:sp>
        <p:nvSpPr>
          <p:cNvPr id="20068" name="Rectangle 612"/>
          <p:cNvSpPr>
            <a:spLocks noChangeArrowheads="1"/>
          </p:cNvSpPr>
          <p:nvPr/>
        </p:nvSpPr>
        <p:spPr bwMode="auto">
          <a:xfrm>
            <a:off x="677863" y="1682797"/>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000" dirty="0">
                <a:solidFill>
                  <a:srgbClr val="000000"/>
                </a:solidFill>
                <a:latin typeface="+mn-lt"/>
                <a:cs typeface="Arial" panose="020B0604020202020204" pitchFamily="34" charset="0"/>
              </a:rPr>
              <a:t>Example:  Statistics State University</a:t>
            </a:r>
          </a:p>
        </p:txBody>
      </p:sp>
      <mc:AlternateContent xmlns:mc="http://schemas.openxmlformats.org/markup-compatibility/2006">
        <mc:Choice xmlns:a14="http://schemas.microsoft.com/office/drawing/2010/main" Requires="a14">
          <p:sp>
            <p:nvSpPr>
              <p:cNvPr id="2" name="TextBox 1"/>
              <p:cNvSpPr txBox="1"/>
              <p:nvPr/>
            </p:nvSpPr>
            <p:spPr>
              <a:xfrm>
                <a:off x="3854397" y="4763828"/>
                <a:ext cx="1576201" cy="370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5" i="1" smtClean="0">
                          <a:solidFill>
                            <a:srgbClr val="000000"/>
                          </a:solidFill>
                          <a:latin typeface="Cambria Math"/>
                        </a:rPr>
                        <m:t>𝐸</m:t>
                      </m:r>
                      <m:d>
                        <m:dPr>
                          <m:ctrlPr>
                            <a:rPr lang="en-US" sz="1805" i="1">
                              <a:solidFill>
                                <a:srgbClr val="000000"/>
                              </a:solidFill>
                              <a:latin typeface="Cambria Math" panose="02040503050406030204" pitchFamily="18" charset="0"/>
                            </a:rPr>
                          </m:ctrlPr>
                        </m:dPr>
                        <m:e>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e>
                      </m:d>
                      <m:r>
                        <a:rPr lang="en-US" sz="1805" i="1">
                          <a:solidFill>
                            <a:srgbClr val="000000"/>
                          </a:solidFill>
                          <a:latin typeface="Cambria Math"/>
                        </a:rPr>
                        <m:t>=</m:t>
                      </m:r>
                      <m:r>
                        <a:rPr lang="en-US" sz="1805" b="0" i="1" smtClean="0">
                          <a:solidFill>
                            <a:srgbClr val="000000"/>
                          </a:solidFill>
                          <a:latin typeface="Cambria Math" panose="02040503050406030204" pitchFamily="18" charset="0"/>
                        </a:rPr>
                        <m:t>694.8</m:t>
                      </m:r>
                    </m:oMath>
                  </m:oMathPara>
                </a14:m>
                <a:endParaRPr lang="en-US" sz="1805" dirty="0">
                  <a:solidFill>
                    <a:srgbClr val="000000"/>
                  </a:solidFill>
                  <a:latin typeface="+mn-lt"/>
                  <a:cs typeface="Arial" panose="020B0604020202020204" pitchFamily="34"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3854397" y="4763828"/>
                <a:ext cx="1576201" cy="37010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6672290" y="4440670"/>
                <a:ext cx="379206" cy="370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m:oMathPara>
                </a14:m>
                <a:endParaRPr lang="en-US" sz="1805" dirty="0">
                  <a:solidFill>
                    <a:srgbClr val="000000"/>
                  </a:solidFill>
                  <a:latin typeface="Arial" panose="020B0604020202020204" pitchFamily="34" charset="0"/>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672290" y="4440670"/>
                <a:ext cx="379206" cy="370101"/>
              </a:xfrm>
              <a:prstGeom prst="rect">
                <a:avLst/>
              </a:prstGeom>
              <a:blipFill>
                <a:blip r:embed="rId5"/>
                <a:stretch>
                  <a:fillRect r="-209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158186" y="2601726"/>
                <a:ext cx="2432461" cy="514115"/>
              </a:xfrm>
              <a:prstGeom prst="rect">
                <a:avLst/>
              </a:prstGeom>
              <a:noFill/>
            </p:spPr>
            <p:txBody>
              <a:bodyPr wrap="none" rtlCol="0">
                <a:spAutoFit/>
              </a:bodyPr>
              <a:lstStyle/>
              <a:p>
                <a14:m>
                  <m:oMath xmlns:m="http://schemas.openxmlformats.org/officeDocument/2006/math">
                    <m:sSub>
                      <m:sSubPr>
                        <m:ctrlPr>
                          <a:rPr lang="en-US" sz="1805" i="1" smtClean="0">
                            <a:solidFill>
                              <a:srgbClr val="000000"/>
                            </a:solidFill>
                            <a:latin typeface="Cambria Math" panose="02040503050406030204" pitchFamily="18" charset="0"/>
                          </a:rPr>
                        </m:ctrlPr>
                      </m:sSubPr>
                      <m:e>
                        <m:r>
                          <a:rPr lang="en-US" sz="1805" i="1">
                            <a:solidFill>
                              <a:srgbClr val="000000"/>
                            </a:solidFill>
                            <a:latin typeface="Cambria Math"/>
                            <a:ea typeface="Cambria Math"/>
                          </a:rPr>
                          <m:t>𝜎</m:t>
                        </m:r>
                      </m:e>
                      <m:sub>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sub>
                    </m:sSub>
                  </m:oMath>
                </a14:m>
                <a:r>
                  <a:rPr lang="en-US" sz="1805" dirty="0">
                    <a:solidFill>
                      <a:srgbClr val="000000"/>
                    </a:solidFill>
                    <a:latin typeface="+mn-lt"/>
                    <a:cs typeface="Arial" panose="020B0604020202020204" pitchFamily="34" charset="0"/>
                  </a:rPr>
                  <a:t> =</a:t>
                </a:r>
                <a14:m>
                  <m:oMath xmlns:m="http://schemas.openxmlformats.org/officeDocument/2006/math">
                    <m:r>
                      <a:rPr lang="en-US" sz="1805" dirty="0">
                        <a:solidFill>
                          <a:srgbClr val="000000"/>
                        </a:solidFill>
                        <a:latin typeface="Cambria Math"/>
                      </a:rPr>
                      <m:t> </m:t>
                    </m:r>
                    <m:f>
                      <m:fPr>
                        <m:ctrlPr>
                          <a:rPr lang="en-US" sz="1805" i="1" dirty="0">
                            <a:solidFill>
                              <a:srgbClr val="000000"/>
                            </a:solidFill>
                            <a:latin typeface="Cambria Math" panose="02040503050406030204" pitchFamily="18" charset="0"/>
                          </a:rPr>
                        </m:ctrlPr>
                      </m:fPr>
                      <m:num>
                        <m:r>
                          <a:rPr lang="en-US" sz="1805" i="1" dirty="0">
                            <a:solidFill>
                              <a:srgbClr val="000000"/>
                            </a:solidFill>
                            <a:latin typeface="Cambria Math"/>
                            <a:ea typeface="Cambria Math"/>
                          </a:rPr>
                          <m:t>𝜎</m:t>
                        </m:r>
                      </m:num>
                      <m:den>
                        <m:rad>
                          <m:radPr>
                            <m:degHide m:val="on"/>
                            <m:ctrlPr>
                              <a:rPr lang="en-US" sz="1805" i="1" dirty="0">
                                <a:solidFill>
                                  <a:srgbClr val="000000"/>
                                </a:solidFill>
                                <a:latin typeface="Cambria Math" panose="02040503050406030204" pitchFamily="18" charset="0"/>
                              </a:rPr>
                            </m:ctrlPr>
                          </m:radPr>
                          <m:deg/>
                          <m:e>
                            <m:r>
                              <a:rPr lang="en-US" sz="1805" i="1" dirty="0">
                                <a:solidFill>
                                  <a:srgbClr val="000000"/>
                                </a:solidFill>
                                <a:latin typeface="Cambria Math"/>
                              </a:rPr>
                              <m:t>𝑛</m:t>
                            </m:r>
                          </m:e>
                        </m:rad>
                      </m:den>
                    </m:f>
                    <m:r>
                      <a:rPr lang="en-US" sz="1805" i="1" dirty="0">
                        <a:solidFill>
                          <a:srgbClr val="000000"/>
                        </a:solidFill>
                        <a:latin typeface="Cambria Math"/>
                      </a:rPr>
                      <m:t>=</m:t>
                    </m:r>
                    <m:f>
                      <m:fPr>
                        <m:ctrlPr>
                          <a:rPr lang="en-US" sz="1805" i="1" dirty="0">
                            <a:solidFill>
                              <a:srgbClr val="000000"/>
                            </a:solidFill>
                            <a:latin typeface="Cambria Math" panose="02040503050406030204" pitchFamily="18" charset="0"/>
                          </a:rPr>
                        </m:ctrlPr>
                      </m:fPr>
                      <m:num>
                        <m:r>
                          <a:rPr lang="en-US" sz="1805" b="0" i="1" dirty="0" smtClean="0">
                            <a:solidFill>
                              <a:srgbClr val="000000"/>
                            </a:solidFill>
                            <a:latin typeface="Cambria Math" panose="02040503050406030204" pitchFamily="18" charset="0"/>
                          </a:rPr>
                          <m:t>113.81</m:t>
                        </m:r>
                      </m:num>
                      <m:den>
                        <m:rad>
                          <m:radPr>
                            <m:degHide m:val="on"/>
                            <m:ctrlPr>
                              <a:rPr lang="en-US" sz="1805" i="1" dirty="0">
                                <a:solidFill>
                                  <a:srgbClr val="000000"/>
                                </a:solidFill>
                                <a:latin typeface="Cambria Math" panose="02040503050406030204" pitchFamily="18" charset="0"/>
                              </a:rPr>
                            </m:ctrlPr>
                          </m:radPr>
                          <m:deg/>
                          <m:e>
                            <m:r>
                              <a:rPr lang="en-US" sz="1805" i="1" dirty="0">
                                <a:solidFill>
                                  <a:srgbClr val="000000"/>
                                </a:solidFill>
                                <a:latin typeface="Cambria Math"/>
                              </a:rPr>
                              <m:t>30</m:t>
                            </m:r>
                          </m:e>
                        </m:rad>
                      </m:den>
                    </m:f>
                  </m:oMath>
                </a14:m>
                <a:r>
                  <a:rPr lang="en-US" sz="1805" dirty="0">
                    <a:solidFill>
                      <a:srgbClr val="000000"/>
                    </a:solidFill>
                    <a:latin typeface="+mn-lt"/>
                    <a:cs typeface="Arial" panose="020B0604020202020204" pitchFamily="34" charset="0"/>
                  </a:rPr>
                  <a:t> = 20.78</a:t>
                </a:r>
              </a:p>
            </p:txBody>
          </p:sp>
        </mc:Choice>
        <mc:Fallback xmlns="">
          <p:sp>
            <p:nvSpPr>
              <p:cNvPr id="4" name="TextBox 3"/>
              <p:cNvSpPr txBox="1">
                <a:spLocks noRot="1" noChangeAspect="1" noMove="1" noResize="1" noEditPoints="1" noAdjustHandles="1" noChangeArrowheads="1" noChangeShapeType="1" noTextEdit="1"/>
              </p:cNvSpPr>
              <p:nvPr/>
            </p:nvSpPr>
            <p:spPr>
              <a:xfrm>
                <a:off x="5158186" y="2601726"/>
                <a:ext cx="2432461" cy="514115"/>
              </a:xfrm>
              <a:prstGeom prst="rect">
                <a:avLst/>
              </a:prstGeom>
              <a:blipFill>
                <a:blip r:embed="rId6"/>
                <a:stretch>
                  <a:fillRect r="-1504" b="-23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 Box 36"/>
              <p:cNvSpPr txBox="1">
                <a:spLocks noChangeArrowheads="1"/>
              </p:cNvSpPr>
              <p:nvPr/>
            </p:nvSpPr>
            <p:spPr bwMode="auto">
              <a:xfrm>
                <a:off x="524577" y="1049524"/>
                <a:ext cx="5482005" cy="462563"/>
              </a:xfrm>
              <a:prstGeom prst="rect">
                <a:avLst/>
              </a:prstGeom>
              <a:noFill/>
              <a:ln w="12700">
                <a:noFill/>
                <a:miter lim="800000"/>
                <a:headEnd/>
                <a:tailEnd/>
              </a:ln>
              <a:effectLst/>
            </p:spPr>
            <p:txBody>
              <a:bodyPr wrap="square">
                <a:spAutoFit/>
              </a:bodyP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𝒙</m:t>
                        </m:r>
                      </m:e>
                    </m:acc>
                  </m:oMath>
                </a14:m>
                <a:r>
                  <a:rPr lang="en-US" sz="2400" b="1" dirty="0">
                    <a:latin typeface="+mn-lt"/>
                    <a:cs typeface="Arial" panose="020B0604020202020204" pitchFamily="34" charset="0"/>
                  </a:rPr>
                  <a:t>    </a:t>
                </a:r>
              </a:p>
            </p:txBody>
          </p:sp>
        </mc:Choice>
        <mc:Fallback xmlns="">
          <p:sp>
            <p:nvSpPr>
              <p:cNvPr id="20" name="Text Box 36"/>
              <p:cNvSpPr txBox="1">
                <a:spLocks noRot="1" noChangeAspect="1" noMove="1" noResize="1" noEditPoints="1" noAdjustHandles="1" noChangeArrowheads="1" noChangeShapeType="1" noTextEdit="1"/>
              </p:cNvSpPr>
              <p:nvPr/>
            </p:nvSpPr>
            <p:spPr bwMode="auto">
              <a:xfrm>
                <a:off x="524577" y="1049524"/>
                <a:ext cx="5482005" cy="462563"/>
              </a:xfrm>
              <a:prstGeom prst="rect">
                <a:avLst/>
              </a:prstGeom>
              <a:blipFill>
                <a:blip r:embed="rId7"/>
                <a:stretch>
                  <a:fillRect l="-1669" t="-10526" b="-28947"/>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40368365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5" name="Text Box 445"/>
          <p:cNvSpPr txBox="1">
            <a:spLocks noChangeArrowheads="1"/>
          </p:cNvSpPr>
          <p:nvPr/>
        </p:nvSpPr>
        <p:spPr bwMode="auto">
          <a:xfrm>
            <a:off x="1012825" y="2063547"/>
            <a:ext cx="7446963" cy="925638"/>
          </a:xfrm>
          <a:prstGeom prst="rect">
            <a:avLst/>
          </a:prstGeom>
          <a:noFill/>
          <a:ln w="12700">
            <a:noFill/>
            <a:miter lim="800000"/>
            <a:headEnd/>
            <a:tailEnd/>
          </a:ln>
          <a:effectLst/>
        </p:spPr>
        <p:txBody>
          <a:bodyPr>
            <a:spAutoFit/>
          </a:bodyPr>
          <a:lstStyle/>
          <a:p>
            <a:pPr marL="257827" indent="-257827">
              <a:spcBef>
                <a:spcPct val="20000"/>
              </a:spcBef>
              <a:buSzPct val="100000"/>
              <a:buFont typeface="Arial" panose="020B0604020202020204" pitchFamily="34" charset="0"/>
              <a:buChar char="•"/>
            </a:pPr>
            <a:r>
              <a:rPr lang="en-US" sz="1805" dirty="0">
                <a:solidFill>
                  <a:srgbClr val="000000"/>
                </a:solidFill>
                <a:latin typeface="+mn-lt"/>
                <a:cs typeface="Arial" panose="020B0604020202020204" pitchFamily="34" charset="0"/>
              </a:rPr>
              <a:t>What is the probability that a simple random sample of 30 applicants will provide an estimate of the population mean AT score that is within +/-10 of the actual population mean </a:t>
            </a:r>
            <a:r>
              <a:rPr lang="en-US" sz="1805" i="1" dirty="0">
                <a:solidFill>
                  <a:srgbClr val="000000"/>
                </a:solidFill>
                <a:latin typeface="Symbol" panose="05050102010706020507" pitchFamily="18" charset="2"/>
                <a:cs typeface="Arial" panose="020B0604020202020204" pitchFamily="34" charset="0"/>
              </a:rPr>
              <a:t></a:t>
            </a:r>
            <a:r>
              <a:rPr lang="en-US" sz="1805" i="1" dirty="0">
                <a:solidFill>
                  <a:srgbClr val="000000"/>
                </a:solidFill>
                <a:latin typeface="+mn-lt"/>
                <a:cs typeface="Arial" panose="020B0604020202020204" pitchFamily="34" charset="0"/>
              </a:rPr>
              <a:t> </a:t>
            </a:r>
            <a:r>
              <a:rPr lang="en-US" sz="1805" dirty="0">
                <a:solidFill>
                  <a:srgbClr val="000000"/>
                </a:solidFill>
                <a:latin typeface="+mn-lt"/>
                <a:cs typeface="Arial" panose="020B0604020202020204" pitchFamily="34" charset="0"/>
              </a:rPr>
              <a:t>? </a:t>
            </a:r>
          </a:p>
        </p:txBody>
      </p:sp>
      <mc:AlternateContent xmlns:mc="http://schemas.openxmlformats.org/markup-compatibility/2006" xmlns:a14="http://schemas.microsoft.com/office/drawing/2010/main">
        <mc:Choice Requires="a14">
          <p:sp>
            <p:nvSpPr>
              <p:cNvPr id="20934" name="Text Box 454"/>
              <p:cNvSpPr txBox="1">
                <a:spLocks noChangeArrowheads="1"/>
              </p:cNvSpPr>
              <p:nvPr/>
            </p:nvSpPr>
            <p:spPr bwMode="auto">
              <a:xfrm>
                <a:off x="1012825" y="2979151"/>
                <a:ext cx="7446963" cy="647870"/>
              </a:xfrm>
              <a:prstGeom prst="rect">
                <a:avLst/>
              </a:prstGeom>
              <a:noFill/>
              <a:ln w="12700">
                <a:noFill/>
                <a:miter lim="800000"/>
                <a:headEnd/>
                <a:tailEnd/>
              </a:ln>
              <a:effectLst/>
            </p:spPr>
            <p:txBody>
              <a:bodyPr>
                <a:spAutoFit/>
              </a:bodyPr>
              <a:lstStyle/>
              <a:p>
                <a:pPr marL="257827" indent="-257827">
                  <a:spcBef>
                    <a:spcPct val="20000"/>
                  </a:spcBef>
                  <a:buSzPct val="100000"/>
                  <a:buFont typeface="Arial" panose="020B0604020202020204" pitchFamily="34" charset="0"/>
                  <a:buChar char="•"/>
                </a:pPr>
                <a:r>
                  <a:rPr lang="en-US" sz="1805" dirty="0">
                    <a:solidFill>
                      <a:srgbClr val="000000"/>
                    </a:solidFill>
                    <a:latin typeface="+mn-lt"/>
                    <a:cs typeface="Arial" panose="020B0604020202020204" pitchFamily="34" charset="0"/>
                  </a:rPr>
                  <a:t>In other words, what is the probability that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will be between 687.5 and 707.5 given </a:t>
                </a:r>
                <a:r>
                  <a:rPr lang="en-US" sz="1805" dirty="0">
                    <a:solidFill>
                      <a:srgbClr val="000000"/>
                    </a:solidFill>
                    <a:cs typeface="Arial" panose="020B0604020202020204" pitchFamily="34" charset="0"/>
                  </a:rPr>
                  <a:t>mean </a:t>
                </a:r>
                <a:r>
                  <a:rPr lang="en-US" sz="1805" i="1" dirty="0">
                    <a:solidFill>
                      <a:srgbClr val="000000"/>
                    </a:solidFill>
                    <a:latin typeface="Symbol" panose="05050102010706020507" pitchFamily="18" charset="2"/>
                    <a:cs typeface="Arial" panose="020B0604020202020204" pitchFamily="34" charset="0"/>
                  </a:rPr>
                  <a:t></a:t>
                </a:r>
                <a:r>
                  <a:rPr lang="en-US" sz="1805" i="1" dirty="0">
                    <a:solidFill>
                      <a:srgbClr val="000000"/>
                    </a:solidFill>
                    <a:latin typeface="+mn-lt"/>
                    <a:cs typeface="Arial" panose="020B0604020202020204" pitchFamily="34" charset="0"/>
                  </a:rPr>
                  <a:t> </a:t>
                </a:r>
                <a:r>
                  <a:rPr lang="en-US" sz="1805" dirty="0">
                    <a:solidFill>
                      <a:srgbClr val="000000"/>
                    </a:solidFill>
                    <a:latin typeface="+mn-lt"/>
                    <a:cs typeface="Arial" panose="020B0604020202020204" pitchFamily="34" charset="0"/>
                  </a:rPr>
                  <a:t>is</a:t>
                </a:r>
                <a:r>
                  <a:rPr lang="en-US" sz="1805" i="1" dirty="0">
                    <a:solidFill>
                      <a:srgbClr val="000000"/>
                    </a:solidFill>
                    <a:latin typeface="+mn-lt"/>
                    <a:cs typeface="Arial" panose="020B0604020202020204" pitchFamily="34" charset="0"/>
                  </a:rPr>
                  <a:t> </a:t>
                </a:r>
                <a:r>
                  <a:rPr lang="en-US" sz="1805" dirty="0">
                    <a:solidFill>
                      <a:srgbClr val="000000"/>
                    </a:solidFill>
                    <a:latin typeface="+mn-lt"/>
                    <a:cs typeface="Arial" panose="020B0604020202020204" pitchFamily="34" charset="0"/>
                  </a:rPr>
                  <a:t>697.5?</a:t>
                </a:r>
              </a:p>
            </p:txBody>
          </p:sp>
        </mc:Choice>
        <mc:Fallback xmlns="">
          <p:sp>
            <p:nvSpPr>
              <p:cNvPr id="20934" name="Text Box 454"/>
              <p:cNvSpPr txBox="1">
                <a:spLocks noRot="1" noChangeAspect="1" noMove="1" noResize="1" noEditPoints="1" noAdjustHandles="1" noChangeArrowheads="1" noChangeShapeType="1" noTextEdit="1"/>
              </p:cNvSpPr>
              <p:nvPr/>
            </p:nvSpPr>
            <p:spPr bwMode="auto">
              <a:xfrm>
                <a:off x="1012825" y="2979151"/>
                <a:ext cx="7446963" cy="647870"/>
              </a:xfrm>
              <a:prstGeom prst="rect">
                <a:avLst/>
              </a:prstGeom>
              <a:blipFill>
                <a:blip r:embed="rId3"/>
                <a:stretch>
                  <a:fillRect l="-491" t="-5660" b="-15094"/>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Box 36"/>
              <p:cNvSpPr txBox="1">
                <a:spLocks noChangeArrowheads="1"/>
              </p:cNvSpPr>
              <p:nvPr/>
            </p:nvSpPr>
            <p:spPr bwMode="auto">
              <a:xfrm>
                <a:off x="529274" y="1044961"/>
                <a:ext cx="5482005" cy="461665"/>
              </a:xfrm>
              <a:prstGeom prst="rect">
                <a:avLst/>
              </a:prstGeom>
              <a:noFill/>
              <a:ln w="12700">
                <a:noFill/>
                <a:miter lim="800000"/>
                <a:headEnd/>
                <a:tailEnd/>
              </a:ln>
              <a:effectLst/>
            </p:spPr>
            <p:txBody>
              <a:bodyPr wrap="square">
                <a:spAutoFit/>
              </a:bodyP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𝒙</m:t>
                        </m:r>
                      </m:e>
                    </m:acc>
                  </m:oMath>
                </a14:m>
                <a:r>
                  <a:rPr lang="en-US" sz="2400" b="1" dirty="0">
                    <a:latin typeface="+mn-lt"/>
                    <a:cs typeface="Arial" panose="020B0604020202020204" pitchFamily="34" charset="0"/>
                  </a:rPr>
                  <a:t>    </a:t>
                </a:r>
              </a:p>
            </p:txBody>
          </p:sp>
        </mc:Choice>
        <mc:Fallback xmlns="">
          <p:sp>
            <p:nvSpPr>
              <p:cNvPr id="7" name="Text Box 36"/>
              <p:cNvSpPr txBox="1">
                <a:spLocks noRot="1" noChangeAspect="1" noMove="1" noResize="1" noEditPoints="1" noAdjustHandles="1" noChangeArrowheads="1" noChangeShapeType="1" noTextEdit="1"/>
              </p:cNvSpPr>
              <p:nvPr/>
            </p:nvSpPr>
            <p:spPr bwMode="auto">
              <a:xfrm>
                <a:off x="529274" y="1044961"/>
                <a:ext cx="5482005" cy="461665"/>
              </a:xfrm>
              <a:prstGeom prst="rect">
                <a:avLst/>
              </a:prstGeom>
              <a:blipFill>
                <a:blip r:embed="rId4"/>
                <a:stretch>
                  <a:fillRect l="-1780" t="-10526" b="-28947"/>
                </a:stretch>
              </a:blipFill>
              <a:ln w="12700">
                <a:noFill/>
                <a:miter lim="800000"/>
                <a:headEnd/>
                <a:tailEnd/>
              </a:ln>
              <a:effectLst/>
            </p:spPr>
            <p:txBody>
              <a:bodyPr/>
              <a:lstStyle/>
              <a:p>
                <a:r>
                  <a:rPr lang="en-US">
                    <a:noFill/>
                  </a:rPr>
                  <a:t> </a:t>
                </a:r>
              </a:p>
            </p:txBody>
          </p:sp>
        </mc:Fallback>
      </mc:AlternateContent>
      <p:sp>
        <p:nvSpPr>
          <p:cNvPr id="6" name="Rectangle 612">
            <a:extLst>
              <a:ext uri="{FF2B5EF4-FFF2-40B4-BE49-F238E27FC236}">
                <a16:creationId xmlns:a16="http://schemas.microsoft.com/office/drawing/2014/main" id="{2130D5BA-810D-4DD2-8BE5-36B838DC80EA}"/>
              </a:ext>
            </a:extLst>
          </p:cNvPr>
          <p:cNvSpPr>
            <a:spLocks noChangeArrowheads="1"/>
          </p:cNvSpPr>
          <p:nvPr/>
        </p:nvSpPr>
        <p:spPr bwMode="auto">
          <a:xfrm>
            <a:off x="677863" y="1682797"/>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000" dirty="0">
                <a:solidFill>
                  <a:srgbClr val="000000"/>
                </a:solidFill>
                <a:latin typeface="+mn-lt"/>
                <a:cs typeface="Arial" panose="020B0604020202020204" pitchFamily="34" charset="0"/>
              </a:rPr>
              <a:t>Example:  Statistics State University</a:t>
            </a:r>
          </a:p>
        </p:txBody>
      </p:sp>
    </p:spTree>
    <p:extLst>
      <p:ext uri="{BB962C8B-B14F-4D97-AF65-F5344CB8AC3E}">
        <p14:creationId xmlns:p14="http://schemas.microsoft.com/office/powerpoint/2010/main" val="699062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30" name="Text Box 6"/>
          <p:cNvSpPr txBox="1">
            <a:spLocks noChangeArrowheads="1"/>
          </p:cNvSpPr>
          <p:nvPr/>
        </p:nvSpPr>
        <p:spPr bwMode="auto">
          <a:xfrm>
            <a:off x="1035050" y="2058774"/>
            <a:ext cx="7002768" cy="370101"/>
          </a:xfrm>
          <a:prstGeom prst="rect">
            <a:avLst/>
          </a:prstGeom>
          <a:noFill/>
          <a:ln w="12700">
            <a:noFill/>
            <a:miter lim="800000"/>
            <a:headEnd/>
            <a:tailEnd/>
          </a:ln>
          <a:effectLst/>
        </p:spPr>
        <p:txBody>
          <a:bodyPr wrap="square">
            <a:spAutoFit/>
          </a:bodyPr>
          <a:lstStyle/>
          <a:p>
            <a:pPr algn="l"/>
            <a:r>
              <a:rPr lang="en-US" sz="1805" dirty="0">
                <a:solidFill>
                  <a:srgbClr val="000000"/>
                </a:solidFill>
                <a:latin typeface="+mn-lt"/>
                <a:cs typeface="Arial" panose="020B0604020202020204" pitchFamily="34" charset="0"/>
              </a:rPr>
              <a:t>First:  Calculate the </a:t>
            </a:r>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-value at the upper endpoint of the interval.</a:t>
            </a:r>
          </a:p>
        </p:txBody>
      </p:sp>
      <p:sp>
        <p:nvSpPr>
          <p:cNvPr id="231431" name="Text Box 7"/>
          <p:cNvSpPr txBox="1">
            <a:spLocks noChangeArrowheads="1"/>
          </p:cNvSpPr>
          <p:nvPr/>
        </p:nvSpPr>
        <p:spPr bwMode="auto">
          <a:xfrm>
            <a:off x="3162636" y="2448143"/>
            <a:ext cx="3507692" cy="370101"/>
          </a:xfrm>
          <a:prstGeom prst="rect">
            <a:avLst/>
          </a:prstGeom>
          <a:noFill/>
          <a:ln w="12700">
            <a:noFill/>
            <a:miter lim="800000"/>
            <a:headEnd/>
            <a:tailEnd/>
          </a:ln>
          <a:effectLst/>
        </p:spPr>
        <p:txBody>
          <a:bodyPr wrap="none">
            <a:spAutoFit/>
          </a:bodyPr>
          <a:lstStyle/>
          <a:p>
            <a:pPr algn="l"/>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 = (707.5 – 697.5)/20.78 = .481257</a:t>
            </a:r>
          </a:p>
        </p:txBody>
      </p:sp>
      <p:sp>
        <p:nvSpPr>
          <p:cNvPr id="231432" name="Text Box 8"/>
          <p:cNvSpPr txBox="1">
            <a:spLocks noChangeArrowheads="1"/>
          </p:cNvSpPr>
          <p:nvPr/>
        </p:nvSpPr>
        <p:spPr bwMode="auto">
          <a:xfrm>
            <a:off x="5674396" y="3252383"/>
            <a:ext cx="2265364" cy="370101"/>
          </a:xfrm>
          <a:prstGeom prst="rect">
            <a:avLst/>
          </a:prstGeom>
          <a:noFill/>
          <a:ln w="12700">
            <a:noFill/>
            <a:miter lim="800000"/>
            <a:headEnd/>
            <a:tailEnd/>
          </a:ln>
          <a:effectLst/>
        </p:spPr>
        <p:txBody>
          <a:bodyPr wrap="none">
            <a:spAutoFit/>
          </a:bodyPr>
          <a:lstStyle/>
          <a:p>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a:t>
            </a:r>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.481257) = .6848</a:t>
            </a:r>
          </a:p>
        </p:txBody>
      </p:sp>
      <p:sp>
        <p:nvSpPr>
          <p:cNvPr id="231433" name="Text Box 9"/>
          <p:cNvSpPr txBox="1">
            <a:spLocks noChangeArrowheads="1"/>
          </p:cNvSpPr>
          <p:nvPr/>
        </p:nvSpPr>
        <p:spPr bwMode="auto">
          <a:xfrm>
            <a:off x="1022351" y="2896399"/>
            <a:ext cx="7015467" cy="370101"/>
          </a:xfrm>
          <a:prstGeom prst="rect">
            <a:avLst/>
          </a:prstGeom>
          <a:noFill/>
          <a:ln w="12700">
            <a:noFill/>
            <a:miter lim="800000"/>
            <a:headEnd/>
            <a:tailEnd/>
          </a:ln>
          <a:effectLst/>
        </p:spPr>
        <p:txBody>
          <a:bodyPr wrap="square">
            <a:spAutoFit/>
          </a:bodyPr>
          <a:lstStyle/>
          <a:p>
            <a:pPr algn="l"/>
            <a:r>
              <a:rPr lang="en-US" sz="1805" dirty="0">
                <a:solidFill>
                  <a:srgbClr val="000000"/>
                </a:solidFill>
                <a:latin typeface="+mn-lt"/>
                <a:cs typeface="Arial" panose="020B0604020202020204" pitchFamily="34" charset="0"/>
              </a:rPr>
              <a:t>Next:  Find the area under the curve to the left of the upper endpoint.</a:t>
            </a:r>
          </a:p>
        </p:txBody>
      </p:sp>
      <mc:AlternateContent xmlns:mc="http://schemas.openxmlformats.org/markup-compatibility/2006" xmlns:a14="http://schemas.microsoft.com/office/drawing/2010/main">
        <mc:Choice Requires="a14">
          <p:sp>
            <p:nvSpPr>
              <p:cNvPr id="9" name="Text Box 36"/>
              <p:cNvSpPr txBox="1">
                <a:spLocks noChangeArrowheads="1"/>
              </p:cNvSpPr>
              <p:nvPr/>
            </p:nvSpPr>
            <p:spPr bwMode="auto">
              <a:xfrm>
                <a:off x="559945" y="1051099"/>
                <a:ext cx="5482005" cy="462563"/>
              </a:xfrm>
              <a:prstGeom prst="rect">
                <a:avLst/>
              </a:prstGeom>
              <a:noFill/>
              <a:ln w="12700">
                <a:noFill/>
                <a:miter lim="800000"/>
                <a:headEnd/>
                <a:tailEnd/>
              </a:ln>
              <a:effectLst/>
            </p:spPr>
            <p:txBody>
              <a:bodyPr wrap="square">
                <a:spAutoFit/>
              </a:bodyP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𝒙</m:t>
                        </m:r>
                      </m:e>
                    </m:acc>
                  </m:oMath>
                </a14:m>
                <a:r>
                  <a:rPr lang="en-US" sz="2400" b="1" dirty="0">
                    <a:latin typeface="+mn-lt"/>
                    <a:cs typeface="Arial" panose="020B0604020202020204" pitchFamily="34" charset="0"/>
                  </a:rPr>
                  <a:t>    </a:t>
                </a:r>
              </a:p>
            </p:txBody>
          </p:sp>
        </mc:Choice>
        <mc:Fallback xmlns="">
          <p:sp>
            <p:nvSpPr>
              <p:cNvPr id="9" name="Text Box 36"/>
              <p:cNvSpPr txBox="1">
                <a:spLocks noRot="1" noChangeAspect="1" noMove="1" noResize="1" noEditPoints="1" noAdjustHandles="1" noChangeArrowheads="1" noChangeShapeType="1" noTextEdit="1"/>
              </p:cNvSpPr>
              <p:nvPr/>
            </p:nvSpPr>
            <p:spPr bwMode="auto">
              <a:xfrm>
                <a:off x="559945" y="1051099"/>
                <a:ext cx="5482005" cy="462563"/>
              </a:xfrm>
              <a:prstGeom prst="rect">
                <a:avLst/>
              </a:prstGeom>
              <a:blipFill>
                <a:blip r:embed="rId4"/>
                <a:stretch>
                  <a:fillRect l="-1780" t="-10526" b="-28947"/>
                </a:stretch>
              </a:blipFill>
              <a:ln w="12700">
                <a:noFill/>
                <a:miter lim="800000"/>
                <a:headEnd/>
                <a:tailEnd/>
              </a:ln>
              <a:effectLst/>
            </p:spPr>
            <p:txBody>
              <a:bodyPr/>
              <a:lstStyle/>
              <a:p>
                <a:r>
                  <a:rPr lang="en-US">
                    <a:noFill/>
                  </a:rPr>
                  <a:t> </a:t>
                </a:r>
              </a:p>
            </p:txBody>
          </p:sp>
        </mc:Fallback>
      </mc:AlternateContent>
      <p:sp>
        <p:nvSpPr>
          <p:cNvPr id="8" name="Rectangle 612">
            <a:extLst>
              <a:ext uri="{FF2B5EF4-FFF2-40B4-BE49-F238E27FC236}">
                <a16:creationId xmlns:a16="http://schemas.microsoft.com/office/drawing/2014/main" id="{05DE452F-C9AA-44A1-B387-A808C273DD83}"/>
              </a:ext>
            </a:extLst>
          </p:cNvPr>
          <p:cNvSpPr>
            <a:spLocks noChangeArrowheads="1"/>
          </p:cNvSpPr>
          <p:nvPr/>
        </p:nvSpPr>
        <p:spPr bwMode="auto">
          <a:xfrm>
            <a:off x="677863" y="1682797"/>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000" dirty="0">
                <a:solidFill>
                  <a:srgbClr val="000000"/>
                </a:solidFill>
                <a:latin typeface="+mn-lt"/>
                <a:cs typeface="Arial" panose="020B0604020202020204" pitchFamily="34" charset="0"/>
              </a:rPr>
              <a:t>Example:  Statistics State University</a:t>
            </a:r>
          </a:p>
        </p:txBody>
      </p:sp>
      <p:sp>
        <p:nvSpPr>
          <p:cNvPr id="10" name="Rectangle 41">
            <a:extLst>
              <a:ext uri="{FF2B5EF4-FFF2-40B4-BE49-F238E27FC236}">
                <a16:creationId xmlns:a16="http://schemas.microsoft.com/office/drawing/2014/main" id="{C2D44619-F48D-4D9D-AC1D-ADD51A6FDCC3}"/>
              </a:ext>
            </a:extLst>
          </p:cNvPr>
          <p:cNvSpPr>
            <a:spLocks noChangeArrowheads="1"/>
          </p:cNvSpPr>
          <p:nvPr/>
        </p:nvSpPr>
        <p:spPr bwMode="auto">
          <a:xfrm>
            <a:off x="2988163" y="6298283"/>
            <a:ext cx="663182"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697.5</a:t>
            </a:r>
          </a:p>
        </p:txBody>
      </p:sp>
      <p:sp>
        <p:nvSpPr>
          <p:cNvPr id="11" name="Freeform 496">
            <a:extLst>
              <a:ext uri="{FF2B5EF4-FFF2-40B4-BE49-F238E27FC236}">
                <a16:creationId xmlns:a16="http://schemas.microsoft.com/office/drawing/2014/main" id="{B0560984-4676-48CD-9074-EF1724D686D8}"/>
              </a:ext>
            </a:extLst>
          </p:cNvPr>
          <p:cNvSpPr>
            <a:spLocks/>
          </p:cNvSpPr>
          <p:nvPr/>
        </p:nvSpPr>
        <p:spPr bwMode="auto">
          <a:xfrm>
            <a:off x="1602017" y="3900385"/>
            <a:ext cx="3322240" cy="2303605"/>
          </a:xfrm>
          <a:custGeom>
            <a:avLst/>
            <a:gdLst/>
            <a:ahLst/>
            <a:cxnLst>
              <a:cxn ang="0">
                <a:pos x="1335" y="22"/>
              </a:cxn>
              <a:cxn ang="0">
                <a:pos x="1248" y="112"/>
              </a:cxn>
              <a:cxn ang="0">
                <a:pos x="1187" y="216"/>
              </a:cxn>
              <a:cxn ang="0">
                <a:pos x="1127" y="330"/>
              </a:cxn>
              <a:cxn ang="0">
                <a:pos x="1083" y="434"/>
              </a:cxn>
              <a:cxn ang="0">
                <a:pos x="1041" y="538"/>
              </a:cxn>
              <a:cxn ang="0">
                <a:pos x="1003" y="650"/>
              </a:cxn>
              <a:cxn ang="0">
                <a:pos x="967" y="758"/>
              </a:cxn>
              <a:cxn ang="0">
                <a:pos x="939" y="870"/>
              </a:cxn>
              <a:cxn ang="0">
                <a:pos x="911" y="980"/>
              </a:cxn>
              <a:cxn ang="0">
                <a:pos x="879" y="1082"/>
              </a:cxn>
              <a:cxn ang="0">
                <a:pos x="837" y="1200"/>
              </a:cxn>
              <a:cxn ang="0">
                <a:pos x="796" y="1296"/>
              </a:cxn>
              <a:cxn ang="0">
                <a:pos x="738" y="1414"/>
              </a:cxn>
              <a:cxn ang="0">
                <a:pos x="672" y="1527"/>
              </a:cxn>
              <a:cxn ang="0">
                <a:pos x="588" y="1624"/>
              </a:cxn>
              <a:cxn ang="0">
                <a:pos x="480" y="1698"/>
              </a:cxn>
              <a:cxn ang="0">
                <a:pos x="379" y="1750"/>
              </a:cxn>
              <a:cxn ang="0">
                <a:pos x="276" y="1792"/>
              </a:cxn>
              <a:cxn ang="0">
                <a:pos x="184" y="1828"/>
              </a:cxn>
              <a:cxn ang="0">
                <a:pos x="60" y="1868"/>
              </a:cxn>
              <a:cxn ang="0">
                <a:pos x="1" y="1904"/>
              </a:cxn>
              <a:cxn ang="0">
                <a:pos x="2837" y="1928"/>
              </a:cxn>
              <a:cxn ang="0">
                <a:pos x="2797" y="1862"/>
              </a:cxn>
              <a:cxn ang="0">
                <a:pos x="2719" y="1846"/>
              </a:cxn>
              <a:cxn ang="0">
                <a:pos x="2573" y="1802"/>
              </a:cxn>
              <a:cxn ang="0">
                <a:pos x="2451" y="1753"/>
              </a:cxn>
              <a:cxn ang="0">
                <a:pos x="2331" y="1700"/>
              </a:cxn>
              <a:cxn ang="0">
                <a:pos x="2278" y="1661"/>
              </a:cxn>
              <a:cxn ang="0">
                <a:pos x="2197" y="1594"/>
              </a:cxn>
              <a:cxn ang="0">
                <a:pos x="2131" y="1504"/>
              </a:cxn>
              <a:cxn ang="0">
                <a:pos x="2069" y="1404"/>
              </a:cxn>
              <a:cxn ang="0">
                <a:pos x="2035" y="1336"/>
              </a:cxn>
              <a:cxn ang="0">
                <a:pos x="1975" y="1206"/>
              </a:cxn>
              <a:cxn ang="0">
                <a:pos x="1941" y="1118"/>
              </a:cxn>
              <a:cxn ang="0">
                <a:pos x="1913" y="1028"/>
              </a:cxn>
              <a:cxn ang="0">
                <a:pos x="1875" y="903"/>
              </a:cxn>
              <a:cxn ang="0">
                <a:pos x="1842" y="798"/>
              </a:cxn>
              <a:cxn ang="0">
                <a:pos x="1797" y="660"/>
              </a:cxn>
              <a:cxn ang="0">
                <a:pos x="1753" y="526"/>
              </a:cxn>
              <a:cxn ang="0">
                <a:pos x="1709" y="412"/>
              </a:cxn>
              <a:cxn ang="0">
                <a:pos x="1673" y="332"/>
              </a:cxn>
              <a:cxn ang="0">
                <a:pos x="1620" y="228"/>
              </a:cxn>
              <a:cxn ang="0">
                <a:pos x="1601" y="190"/>
              </a:cxn>
              <a:cxn ang="0">
                <a:pos x="1549" y="109"/>
              </a:cxn>
              <a:cxn ang="0">
                <a:pos x="1479" y="31"/>
              </a:cxn>
              <a:cxn ang="0">
                <a:pos x="1408" y="4"/>
              </a:cxn>
            </a:cxnLst>
            <a:rect l="0" t="0" r="r" b="b"/>
            <a:pathLst>
              <a:path w="2838" h="1930">
                <a:moveTo>
                  <a:pt x="1407" y="0"/>
                </a:moveTo>
                <a:lnTo>
                  <a:pt x="1371" y="2"/>
                </a:lnTo>
                <a:lnTo>
                  <a:pt x="1335" y="22"/>
                </a:lnTo>
                <a:lnTo>
                  <a:pt x="1304" y="48"/>
                </a:lnTo>
                <a:lnTo>
                  <a:pt x="1279" y="74"/>
                </a:lnTo>
                <a:lnTo>
                  <a:pt x="1248" y="112"/>
                </a:lnTo>
                <a:lnTo>
                  <a:pt x="1224" y="148"/>
                </a:lnTo>
                <a:lnTo>
                  <a:pt x="1206" y="178"/>
                </a:lnTo>
                <a:lnTo>
                  <a:pt x="1187" y="216"/>
                </a:lnTo>
                <a:lnTo>
                  <a:pt x="1164" y="250"/>
                </a:lnTo>
                <a:lnTo>
                  <a:pt x="1149" y="290"/>
                </a:lnTo>
                <a:lnTo>
                  <a:pt x="1127" y="330"/>
                </a:lnTo>
                <a:lnTo>
                  <a:pt x="1111" y="370"/>
                </a:lnTo>
                <a:lnTo>
                  <a:pt x="1097" y="404"/>
                </a:lnTo>
                <a:lnTo>
                  <a:pt x="1083" y="434"/>
                </a:lnTo>
                <a:lnTo>
                  <a:pt x="1069" y="466"/>
                </a:lnTo>
                <a:lnTo>
                  <a:pt x="1055" y="502"/>
                </a:lnTo>
                <a:lnTo>
                  <a:pt x="1041" y="538"/>
                </a:lnTo>
                <a:lnTo>
                  <a:pt x="1027" y="580"/>
                </a:lnTo>
                <a:lnTo>
                  <a:pt x="1013" y="614"/>
                </a:lnTo>
                <a:lnTo>
                  <a:pt x="1003" y="650"/>
                </a:lnTo>
                <a:lnTo>
                  <a:pt x="989" y="686"/>
                </a:lnTo>
                <a:lnTo>
                  <a:pt x="977" y="724"/>
                </a:lnTo>
                <a:lnTo>
                  <a:pt x="967" y="758"/>
                </a:lnTo>
                <a:lnTo>
                  <a:pt x="957" y="792"/>
                </a:lnTo>
                <a:lnTo>
                  <a:pt x="949" y="830"/>
                </a:lnTo>
                <a:lnTo>
                  <a:pt x="939" y="870"/>
                </a:lnTo>
                <a:lnTo>
                  <a:pt x="931" y="904"/>
                </a:lnTo>
                <a:lnTo>
                  <a:pt x="921" y="942"/>
                </a:lnTo>
                <a:lnTo>
                  <a:pt x="911" y="980"/>
                </a:lnTo>
                <a:lnTo>
                  <a:pt x="903" y="1012"/>
                </a:lnTo>
                <a:lnTo>
                  <a:pt x="891" y="1050"/>
                </a:lnTo>
                <a:lnTo>
                  <a:pt x="879" y="1082"/>
                </a:lnTo>
                <a:lnTo>
                  <a:pt x="864" y="1131"/>
                </a:lnTo>
                <a:lnTo>
                  <a:pt x="849" y="1168"/>
                </a:lnTo>
                <a:lnTo>
                  <a:pt x="837" y="1200"/>
                </a:lnTo>
                <a:lnTo>
                  <a:pt x="821" y="1236"/>
                </a:lnTo>
                <a:lnTo>
                  <a:pt x="808" y="1272"/>
                </a:lnTo>
                <a:lnTo>
                  <a:pt x="796" y="1296"/>
                </a:lnTo>
                <a:lnTo>
                  <a:pt x="777" y="1336"/>
                </a:lnTo>
                <a:lnTo>
                  <a:pt x="761" y="1374"/>
                </a:lnTo>
                <a:lnTo>
                  <a:pt x="738" y="1414"/>
                </a:lnTo>
                <a:lnTo>
                  <a:pt x="719" y="1454"/>
                </a:lnTo>
                <a:lnTo>
                  <a:pt x="696" y="1492"/>
                </a:lnTo>
                <a:lnTo>
                  <a:pt x="672" y="1527"/>
                </a:lnTo>
                <a:lnTo>
                  <a:pt x="645" y="1557"/>
                </a:lnTo>
                <a:lnTo>
                  <a:pt x="624" y="1588"/>
                </a:lnTo>
                <a:lnTo>
                  <a:pt x="588" y="1624"/>
                </a:lnTo>
                <a:lnTo>
                  <a:pt x="567" y="1641"/>
                </a:lnTo>
                <a:lnTo>
                  <a:pt x="534" y="1666"/>
                </a:lnTo>
                <a:lnTo>
                  <a:pt x="480" y="1698"/>
                </a:lnTo>
                <a:lnTo>
                  <a:pt x="441" y="1722"/>
                </a:lnTo>
                <a:lnTo>
                  <a:pt x="411" y="1736"/>
                </a:lnTo>
                <a:lnTo>
                  <a:pt x="379" y="1750"/>
                </a:lnTo>
                <a:lnTo>
                  <a:pt x="345" y="1766"/>
                </a:lnTo>
                <a:lnTo>
                  <a:pt x="312" y="1780"/>
                </a:lnTo>
                <a:lnTo>
                  <a:pt x="276" y="1792"/>
                </a:lnTo>
                <a:lnTo>
                  <a:pt x="255" y="1797"/>
                </a:lnTo>
                <a:lnTo>
                  <a:pt x="225" y="1809"/>
                </a:lnTo>
                <a:lnTo>
                  <a:pt x="184" y="1828"/>
                </a:lnTo>
                <a:lnTo>
                  <a:pt x="144" y="1840"/>
                </a:lnTo>
                <a:lnTo>
                  <a:pt x="97" y="1856"/>
                </a:lnTo>
                <a:lnTo>
                  <a:pt x="60" y="1868"/>
                </a:lnTo>
                <a:lnTo>
                  <a:pt x="27" y="1876"/>
                </a:lnTo>
                <a:lnTo>
                  <a:pt x="3" y="1884"/>
                </a:lnTo>
                <a:lnTo>
                  <a:pt x="1" y="1904"/>
                </a:lnTo>
                <a:lnTo>
                  <a:pt x="0" y="1926"/>
                </a:lnTo>
                <a:lnTo>
                  <a:pt x="1" y="1930"/>
                </a:lnTo>
                <a:lnTo>
                  <a:pt x="2837" y="1928"/>
                </a:lnTo>
                <a:lnTo>
                  <a:pt x="2838" y="1901"/>
                </a:lnTo>
                <a:lnTo>
                  <a:pt x="2838" y="1877"/>
                </a:lnTo>
                <a:lnTo>
                  <a:pt x="2797" y="1862"/>
                </a:lnTo>
                <a:lnTo>
                  <a:pt x="2757" y="1855"/>
                </a:lnTo>
                <a:lnTo>
                  <a:pt x="2692" y="1835"/>
                </a:lnTo>
                <a:lnTo>
                  <a:pt x="2719" y="1846"/>
                </a:lnTo>
                <a:lnTo>
                  <a:pt x="2661" y="1828"/>
                </a:lnTo>
                <a:lnTo>
                  <a:pt x="2614" y="1814"/>
                </a:lnTo>
                <a:lnTo>
                  <a:pt x="2573" y="1802"/>
                </a:lnTo>
                <a:lnTo>
                  <a:pt x="2525" y="1786"/>
                </a:lnTo>
                <a:lnTo>
                  <a:pt x="2481" y="1768"/>
                </a:lnTo>
                <a:lnTo>
                  <a:pt x="2451" y="1753"/>
                </a:lnTo>
                <a:lnTo>
                  <a:pt x="2409" y="1736"/>
                </a:lnTo>
                <a:lnTo>
                  <a:pt x="2364" y="1715"/>
                </a:lnTo>
                <a:lnTo>
                  <a:pt x="2331" y="1700"/>
                </a:lnTo>
                <a:lnTo>
                  <a:pt x="2311" y="1686"/>
                </a:lnTo>
                <a:lnTo>
                  <a:pt x="2295" y="1676"/>
                </a:lnTo>
                <a:lnTo>
                  <a:pt x="2278" y="1661"/>
                </a:lnTo>
                <a:lnTo>
                  <a:pt x="2257" y="1648"/>
                </a:lnTo>
                <a:lnTo>
                  <a:pt x="2232" y="1624"/>
                </a:lnTo>
                <a:lnTo>
                  <a:pt x="2197" y="1594"/>
                </a:lnTo>
                <a:lnTo>
                  <a:pt x="2179" y="1570"/>
                </a:lnTo>
                <a:lnTo>
                  <a:pt x="2159" y="1542"/>
                </a:lnTo>
                <a:lnTo>
                  <a:pt x="2131" y="1504"/>
                </a:lnTo>
                <a:lnTo>
                  <a:pt x="2112" y="1468"/>
                </a:lnTo>
                <a:lnTo>
                  <a:pt x="2088" y="1432"/>
                </a:lnTo>
                <a:lnTo>
                  <a:pt x="2069" y="1404"/>
                </a:lnTo>
                <a:lnTo>
                  <a:pt x="2051" y="1364"/>
                </a:lnTo>
                <a:lnTo>
                  <a:pt x="2019" y="1308"/>
                </a:lnTo>
                <a:lnTo>
                  <a:pt x="2035" y="1336"/>
                </a:lnTo>
                <a:lnTo>
                  <a:pt x="2008" y="1279"/>
                </a:lnTo>
                <a:lnTo>
                  <a:pt x="1992" y="1240"/>
                </a:lnTo>
                <a:lnTo>
                  <a:pt x="1975" y="1206"/>
                </a:lnTo>
                <a:lnTo>
                  <a:pt x="1965" y="1172"/>
                </a:lnTo>
                <a:lnTo>
                  <a:pt x="1951" y="1144"/>
                </a:lnTo>
                <a:lnTo>
                  <a:pt x="1941" y="1118"/>
                </a:lnTo>
                <a:lnTo>
                  <a:pt x="1935" y="1096"/>
                </a:lnTo>
                <a:lnTo>
                  <a:pt x="1925" y="1064"/>
                </a:lnTo>
                <a:lnTo>
                  <a:pt x="1913" y="1028"/>
                </a:lnTo>
                <a:lnTo>
                  <a:pt x="1899" y="986"/>
                </a:lnTo>
                <a:lnTo>
                  <a:pt x="1887" y="940"/>
                </a:lnTo>
                <a:lnTo>
                  <a:pt x="1875" y="903"/>
                </a:lnTo>
                <a:lnTo>
                  <a:pt x="1861" y="862"/>
                </a:lnTo>
                <a:lnTo>
                  <a:pt x="1849" y="824"/>
                </a:lnTo>
                <a:lnTo>
                  <a:pt x="1842" y="798"/>
                </a:lnTo>
                <a:lnTo>
                  <a:pt x="1829" y="754"/>
                </a:lnTo>
                <a:lnTo>
                  <a:pt x="1815" y="710"/>
                </a:lnTo>
                <a:lnTo>
                  <a:pt x="1797" y="660"/>
                </a:lnTo>
                <a:lnTo>
                  <a:pt x="1779" y="603"/>
                </a:lnTo>
                <a:lnTo>
                  <a:pt x="1765" y="562"/>
                </a:lnTo>
                <a:lnTo>
                  <a:pt x="1753" y="526"/>
                </a:lnTo>
                <a:lnTo>
                  <a:pt x="1737" y="484"/>
                </a:lnTo>
                <a:lnTo>
                  <a:pt x="1722" y="453"/>
                </a:lnTo>
                <a:lnTo>
                  <a:pt x="1709" y="412"/>
                </a:lnTo>
                <a:lnTo>
                  <a:pt x="1695" y="390"/>
                </a:lnTo>
                <a:lnTo>
                  <a:pt x="1685" y="362"/>
                </a:lnTo>
                <a:lnTo>
                  <a:pt x="1673" y="332"/>
                </a:lnTo>
                <a:lnTo>
                  <a:pt x="1656" y="304"/>
                </a:lnTo>
                <a:lnTo>
                  <a:pt x="1637" y="264"/>
                </a:lnTo>
                <a:lnTo>
                  <a:pt x="1620" y="228"/>
                </a:lnTo>
                <a:lnTo>
                  <a:pt x="1609" y="208"/>
                </a:lnTo>
                <a:lnTo>
                  <a:pt x="1578" y="152"/>
                </a:lnTo>
                <a:lnTo>
                  <a:pt x="1601" y="190"/>
                </a:lnTo>
                <a:lnTo>
                  <a:pt x="1589" y="170"/>
                </a:lnTo>
                <a:lnTo>
                  <a:pt x="1565" y="136"/>
                </a:lnTo>
                <a:lnTo>
                  <a:pt x="1549" y="109"/>
                </a:lnTo>
                <a:lnTo>
                  <a:pt x="1528" y="80"/>
                </a:lnTo>
                <a:lnTo>
                  <a:pt x="1504" y="50"/>
                </a:lnTo>
                <a:lnTo>
                  <a:pt x="1479" y="31"/>
                </a:lnTo>
                <a:lnTo>
                  <a:pt x="1458" y="13"/>
                </a:lnTo>
                <a:lnTo>
                  <a:pt x="1433" y="6"/>
                </a:lnTo>
                <a:lnTo>
                  <a:pt x="1408" y="4"/>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2" name="Freeform 44">
            <a:extLst>
              <a:ext uri="{FF2B5EF4-FFF2-40B4-BE49-F238E27FC236}">
                <a16:creationId xmlns:a16="http://schemas.microsoft.com/office/drawing/2014/main" id="{26EDB69A-268D-475B-98DA-58B65AC80805}"/>
              </a:ext>
            </a:extLst>
          </p:cNvPr>
          <p:cNvSpPr>
            <a:spLocks noChangeArrowheads="1"/>
          </p:cNvSpPr>
          <p:nvPr/>
        </p:nvSpPr>
        <p:spPr bwMode="auto">
          <a:xfrm flipH="1">
            <a:off x="3243136" y="6152667"/>
            <a:ext cx="42862" cy="144423"/>
          </a:xfrm>
          <a:custGeom>
            <a:avLst/>
            <a:gdLst/>
            <a:ahLst/>
            <a:cxnLst>
              <a:cxn ang="0">
                <a:pos x="0" y="0"/>
              </a:cxn>
              <a:cxn ang="0">
                <a:pos x="0" y="2005"/>
              </a:cxn>
            </a:cxnLst>
            <a:rect l="0" t="0" r="r" b="b"/>
            <a:pathLst>
              <a:path w="1" h="2005">
                <a:moveTo>
                  <a:pt x="0" y="0"/>
                </a:moveTo>
                <a:lnTo>
                  <a:pt x="0" y="2005"/>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3" name="Freeform 32">
            <a:extLst>
              <a:ext uri="{FF2B5EF4-FFF2-40B4-BE49-F238E27FC236}">
                <a16:creationId xmlns:a16="http://schemas.microsoft.com/office/drawing/2014/main" id="{BF01404E-6518-4161-BDC4-3CDDE179B984}"/>
              </a:ext>
            </a:extLst>
          </p:cNvPr>
          <p:cNvSpPr>
            <a:spLocks/>
          </p:cNvSpPr>
          <p:nvPr/>
        </p:nvSpPr>
        <p:spPr bwMode="auto">
          <a:xfrm>
            <a:off x="1556402" y="3892031"/>
            <a:ext cx="2212975" cy="2311960"/>
          </a:xfrm>
          <a:custGeom>
            <a:avLst/>
            <a:gdLst/>
            <a:ahLst/>
            <a:cxnLst>
              <a:cxn ang="0">
                <a:pos x="1373" y="5"/>
              </a:cxn>
              <a:cxn ang="0">
                <a:pos x="1309" y="45"/>
              </a:cxn>
              <a:cxn ang="0">
                <a:pos x="1254" y="109"/>
              </a:cxn>
              <a:cxn ang="0">
                <a:pos x="1212" y="175"/>
              </a:cxn>
              <a:cxn ang="0">
                <a:pos x="1173" y="249"/>
              </a:cxn>
              <a:cxn ang="0">
                <a:pos x="1134" y="332"/>
              </a:cxn>
              <a:cxn ang="0">
                <a:pos x="1104" y="396"/>
              </a:cxn>
              <a:cxn ang="0">
                <a:pos x="1076" y="465"/>
              </a:cxn>
              <a:cxn ang="0">
                <a:pos x="1047" y="534"/>
              </a:cxn>
              <a:cxn ang="0">
                <a:pos x="1020" y="612"/>
              </a:cxn>
              <a:cxn ang="0">
                <a:pos x="999" y="684"/>
              </a:cxn>
              <a:cxn ang="0">
                <a:pos x="971" y="762"/>
              </a:cxn>
              <a:cxn ang="0">
                <a:pos x="957" y="822"/>
              </a:cxn>
              <a:cxn ang="0">
                <a:pos x="937" y="898"/>
              </a:cxn>
              <a:cxn ang="0">
                <a:pos x="917" y="976"/>
              </a:cxn>
              <a:cxn ang="0">
                <a:pos x="899" y="1045"/>
              </a:cxn>
              <a:cxn ang="0">
                <a:pos x="872" y="1128"/>
              </a:cxn>
              <a:cxn ang="0">
                <a:pos x="844" y="1203"/>
              </a:cxn>
              <a:cxn ang="0">
                <a:pos x="816" y="1270"/>
              </a:cxn>
              <a:cxn ang="0">
                <a:pos x="788" y="1333"/>
              </a:cxn>
              <a:cxn ang="0">
                <a:pos x="750" y="1416"/>
              </a:cxn>
              <a:cxn ang="0">
                <a:pos x="705" y="1491"/>
              </a:cxn>
              <a:cxn ang="0">
                <a:pos x="660" y="1553"/>
              </a:cxn>
              <a:cxn ang="0">
                <a:pos x="597" y="1623"/>
              </a:cxn>
              <a:cxn ang="0">
                <a:pos x="544" y="1665"/>
              </a:cxn>
              <a:cxn ang="0">
                <a:pos x="462" y="1717"/>
              </a:cxn>
              <a:cxn ang="0">
                <a:pos x="387" y="1751"/>
              </a:cxn>
              <a:cxn ang="0">
                <a:pos x="323" y="1779"/>
              </a:cxn>
              <a:cxn ang="0">
                <a:pos x="265" y="1801"/>
              </a:cxn>
              <a:cxn ang="0">
                <a:pos x="196" y="1827"/>
              </a:cxn>
              <a:cxn ang="0">
                <a:pos x="114" y="1853"/>
              </a:cxn>
              <a:cxn ang="0">
                <a:pos x="43" y="1875"/>
              </a:cxn>
              <a:cxn ang="0">
                <a:pos x="0" y="1907"/>
              </a:cxn>
              <a:cxn ang="0">
                <a:pos x="1845" y="1937"/>
              </a:cxn>
              <a:cxn ang="0">
                <a:pos x="1844" y="796"/>
              </a:cxn>
              <a:cxn ang="0">
                <a:pos x="1816" y="705"/>
              </a:cxn>
              <a:cxn ang="0">
                <a:pos x="1781" y="603"/>
              </a:cxn>
              <a:cxn ang="0">
                <a:pos x="1755" y="528"/>
              </a:cxn>
              <a:cxn ang="0">
                <a:pos x="1724" y="447"/>
              </a:cxn>
              <a:cxn ang="0">
                <a:pos x="1688" y="365"/>
              </a:cxn>
              <a:cxn ang="0">
                <a:pos x="1676" y="335"/>
              </a:cxn>
              <a:cxn ang="0">
                <a:pos x="1638" y="258"/>
              </a:cxn>
              <a:cxn ang="0">
                <a:pos x="1611" y="207"/>
              </a:cxn>
              <a:cxn ang="0">
                <a:pos x="1575" y="152"/>
              </a:cxn>
              <a:cxn ang="0">
                <a:pos x="1568" y="143"/>
              </a:cxn>
              <a:cxn ang="0">
                <a:pos x="1605" y="198"/>
              </a:cxn>
              <a:cxn ang="0">
                <a:pos x="1581" y="158"/>
              </a:cxn>
              <a:cxn ang="0">
                <a:pos x="1528" y="85"/>
              </a:cxn>
              <a:cxn ang="0">
                <a:pos x="1483" y="36"/>
              </a:cxn>
              <a:cxn ang="0">
                <a:pos x="1438" y="7"/>
              </a:cxn>
            </a:cxnLst>
            <a:rect l="0" t="0" r="r" b="b"/>
            <a:pathLst>
              <a:path w="1845" h="1937">
                <a:moveTo>
                  <a:pt x="1406" y="0"/>
                </a:moveTo>
                <a:lnTo>
                  <a:pt x="1373" y="5"/>
                </a:lnTo>
                <a:lnTo>
                  <a:pt x="1343" y="15"/>
                </a:lnTo>
                <a:lnTo>
                  <a:pt x="1309" y="45"/>
                </a:lnTo>
                <a:lnTo>
                  <a:pt x="1283" y="75"/>
                </a:lnTo>
                <a:lnTo>
                  <a:pt x="1254" y="109"/>
                </a:lnTo>
                <a:lnTo>
                  <a:pt x="1230" y="145"/>
                </a:lnTo>
                <a:lnTo>
                  <a:pt x="1212" y="175"/>
                </a:lnTo>
                <a:lnTo>
                  <a:pt x="1191" y="218"/>
                </a:lnTo>
                <a:lnTo>
                  <a:pt x="1173" y="249"/>
                </a:lnTo>
                <a:lnTo>
                  <a:pt x="1154" y="291"/>
                </a:lnTo>
                <a:lnTo>
                  <a:pt x="1134" y="332"/>
                </a:lnTo>
                <a:lnTo>
                  <a:pt x="1118" y="365"/>
                </a:lnTo>
                <a:lnTo>
                  <a:pt x="1104" y="396"/>
                </a:lnTo>
                <a:lnTo>
                  <a:pt x="1088" y="428"/>
                </a:lnTo>
                <a:lnTo>
                  <a:pt x="1076" y="465"/>
                </a:lnTo>
                <a:lnTo>
                  <a:pt x="1059" y="500"/>
                </a:lnTo>
                <a:lnTo>
                  <a:pt x="1047" y="534"/>
                </a:lnTo>
                <a:lnTo>
                  <a:pt x="1034" y="573"/>
                </a:lnTo>
                <a:lnTo>
                  <a:pt x="1020" y="612"/>
                </a:lnTo>
                <a:lnTo>
                  <a:pt x="1012" y="646"/>
                </a:lnTo>
                <a:lnTo>
                  <a:pt x="999" y="684"/>
                </a:lnTo>
                <a:lnTo>
                  <a:pt x="984" y="725"/>
                </a:lnTo>
                <a:lnTo>
                  <a:pt x="971" y="762"/>
                </a:lnTo>
                <a:lnTo>
                  <a:pt x="962" y="794"/>
                </a:lnTo>
                <a:lnTo>
                  <a:pt x="957" y="822"/>
                </a:lnTo>
                <a:lnTo>
                  <a:pt x="945" y="867"/>
                </a:lnTo>
                <a:lnTo>
                  <a:pt x="937" y="898"/>
                </a:lnTo>
                <a:lnTo>
                  <a:pt x="928" y="940"/>
                </a:lnTo>
                <a:lnTo>
                  <a:pt x="917" y="976"/>
                </a:lnTo>
                <a:lnTo>
                  <a:pt x="908" y="1010"/>
                </a:lnTo>
                <a:lnTo>
                  <a:pt x="899" y="1045"/>
                </a:lnTo>
                <a:lnTo>
                  <a:pt x="887" y="1084"/>
                </a:lnTo>
                <a:lnTo>
                  <a:pt x="872" y="1128"/>
                </a:lnTo>
                <a:lnTo>
                  <a:pt x="857" y="1170"/>
                </a:lnTo>
                <a:lnTo>
                  <a:pt x="844" y="1203"/>
                </a:lnTo>
                <a:lnTo>
                  <a:pt x="832" y="1237"/>
                </a:lnTo>
                <a:lnTo>
                  <a:pt x="816" y="1270"/>
                </a:lnTo>
                <a:lnTo>
                  <a:pt x="805" y="1300"/>
                </a:lnTo>
                <a:lnTo>
                  <a:pt x="788" y="1333"/>
                </a:lnTo>
                <a:lnTo>
                  <a:pt x="767" y="1375"/>
                </a:lnTo>
                <a:cubicBezTo>
                  <a:pt x="762" y="1389"/>
                  <a:pt x="756" y="1404"/>
                  <a:pt x="750" y="1416"/>
                </a:cubicBezTo>
                <a:cubicBezTo>
                  <a:pt x="744" y="1428"/>
                  <a:pt x="739" y="1435"/>
                  <a:pt x="732" y="1448"/>
                </a:cubicBezTo>
                <a:cubicBezTo>
                  <a:pt x="725" y="1460"/>
                  <a:pt x="713" y="1479"/>
                  <a:pt x="705" y="1491"/>
                </a:cubicBezTo>
                <a:cubicBezTo>
                  <a:pt x="697" y="1503"/>
                  <a:pt x="691" y="1510"/>
                  <a:pt x="684" y="1520"/>
                </a:cubicBezTo>
                <a:cubicBezTo>
                  <a:pt x="677" y="1530"/>
                  <a:pt x="668" y="1542"/>
                  <a:pt x="660" y="1553"/>
                </a:cubicBezTo>
                <a:lnTo>
                  <a:pt x="633" y="1587"/>
                </a:lnTo>
                <a:lnTo>
                  <a:pt x="597" y="1623"/>
                </a:lnTo>
                <a:lnTo>
                  <a:pt x="576" y="1645"/>
                </a:lnTo>
                <a:lnTo>
                  <a:pt x="544" y="1665"/>
                </a:lnTo>
                <a:lnTo>
                  <a:pt x="502" y="1694"/>
                </a:lnTo>
                <a:lnTo>
                  <a:pt x="462" y="1717"/>
                </a:lnTo>
                <a:lnTo>
                  <a:pt x="425" y="1736"/>
                </a:lnTo>
                <a:lnTo>
                  <a:pt x="387" y="1751"/>
                </a:lnTo>
                <a:lnTo>
                  <a:pt x="358" y="1766"/>
                </a:lnTo>
                <a:lnTo>
                  <a:pt x="323" y="1779"/>
                </a:lnTo>
                <a:lnTo>
                  <a:pt x="287" y="1791"/>
                </a:lnTo>
                <a:lnTo>
                  <a:pt x="265" y="1801"/>
                </a:lnTo>
                <a:lnTo>
                  <a:pt x="233" y="1814"/>
                </a:lnTo>
                <a:lnTo>
                  <a:pt x="196" y="1827"/>
                </a:lnTo>
                <a:lnTo>
                  <a:pt x="156" y="1839"/>
                </a:lnTo>
                <a:lnTo>
                  <a:pt x="114" y="1853"/>
                </a:lnTo>
                <a:lnTo>
                  <a:pt x="73" y="1867"/>
                </a:lnTo>
                <a:lnTo>
                  <a:pt x="43" y="1875"/>
                </a:lnTo>
                <a:lnTo>
                  <a:pt x="0" y="1889"/>
                </a:lnTo>
                <a:lnTo>
                  <a:pt x="0" y="1907"/>
                </a:lnTo>
                <a:lnTo>
                  <a:pt x="0" y="1937"/>
                </a:lnTo>
                <a:lnTo>
                  <a:pt x="1845" y="1937"/>
                </a:lnTo>
                <a:lnTo>
                  <a:pt x="1845" y="825"/>
                </a:lnTo>
                <a:lnTo>
                  <a:pt x="1844" y="796"/>
                </a:lnTo>
                <a:lnTo>
                  <a:pt x="1828" y="744"/>
                </a:lnTo>
                <a:lnTo>
                  <a:pt x="1816" y="705"/>
                </a:lnTo>
                <a:lnTo>
                  <a:pt x="1799" y="655"/>
                </a:lnTo>
                <a:lnTo>
                  <a:pt x="1781" y="603"/>
                </a:lnTo>
                <a:lnTo>
                  <a:pt x="1768" y="562"/>
                </a:lnTo>
                <a:lnTo>
                  <a:pt x="1755" y="528"/>
                </a:lnTo>
                <a:lnTo>
                  <a:pt x="1740" y="489"/>
                </a:lnTo>
                <a:lnTo>
                  <a:pt x="1724" y="447"/>
                </a:lnTo>
                <a:lnTo>
                  <a:pt x="1707" y="410"/>
                </a:lnTo>
                <a:lnTo>
                  <a:pt x="1688" y="365"/>
                </a:lnTo>
                <a:lnTo>
                  <a:pt x="1698" y="386"/>
                </a:lnTo>
                <a:lnTo>
                  <a:pt x="1676" y="335"/>
                </a:lnTo>
                <a:lnTo>
                  <a:pt x="1659" y="301"/>
                </a:lnTo>
                <a:lnTo>
                  <a:pt x="1638" y="258"/>
                </a:lnTo>
                <a:lnTo>
                  <a:pt x="1623" y="225"/>
                </a:lnTo>
                <a:lnTo>
                  <a:pt x="1611" y="207"/>
                </a:lnTo>
                <a:lnTo>
                  <a:pt x="1584" y="163"/>
                </a:lnTo>
                <a:lnTo>
                  <a:pt x="1575" y="152"/>
                </a:lnTo>
                <a:lnTo>
                  <a:pt x="1564" y="137"/>
                </a:lnTo>
                <a:lnTo>
                  <a:pt x="1568" y="143"/>
                </a:lnTo>
                <a:lnTo>
                  <a:pt x="1597" y="185"/>
                </a:lnTo>
                <a:lnTo>
                  <a:pt x="1605" y="198"/>
                </a:lnTo>
                <a:lnTo>
                  <a:pt x="1588" y="173"/>
                </a:lnTo>
                <a:lnTo>
                  <a:pt x="1581" y="158"/>
                </a:lnTo>
                <a:lnTo>
                  <a:pt x="1552" y="115"/>
                </a:lnTo>
                <a:lnTo>
                  <a:pt x="1528" y="85"/>
                </a:lnTo>
                <a:lnTo>
                  <a:pt x="1504" y="57"/>
                </a:lnTo>
                <a:lnTo>
                  <a:pt x="1483" y="36"/>
                </a:lnTo>
                <a:lnTo>
                  <a:pt x="1462" y="19"/>
                </a:lnTo>
                <a:lnTo>
                  <a:pt x="1438" y="7"/>
                </a:lnTo>
                <a:lnTo>
                  <a:pt x="1406" y="2"/>
                </a:lnTo>
              </a:path>
            </a:pathLst>
          </a:custGeom>
          <a:solidFill>
            <a:schemeClr val="bg1">
              <a:lumMod val="7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4" name="Freeform 43">
            <a:extLst>
              <a:ext uri="{FF2B5EF4-FFF2-40B4-BE49-F238E27FC236}">
                <a16:creationId xmlns:a16="http://schemas.microsoft.com/office/drawing/2014/main" id="{707AF256-8228-4DD6-BDAA-C4A51C3AF803}"/>
              </a:ext>
            </a:extLst>
          </p:cNvPr>
          <p:cNvSpPr>
            <a:spLocks noChangeArrowheads="1"/>
          </p:cNvSpPr>
          <p:nvPr/>
        </p:nvSpPr>
        <p:spPr bwMode="auto">
          <a:xfrm>
            <a:off x="3759668" y="4826602"/>
            <a:ext cx="1588" cy="1463326"/>
          </a:xfrm>
          <a:custGeom>
            <a:avLst/>
            <a:gdLst/>
            <a:ahLst/>
            <a:cxnLst>
              <a:cxn ang="0">
                <a:pos x="0" y="1226"/>
              </a:cxn>
              <a:cxn ang="0">
                <a:pos x="0" y="0"/>
              </a:cxn>
            </a:cxnLst>
            <a:rect l="0" t="0" r="r" b="b"/>
            <a:pathLst>
              <a:path w="1" h="1226">
                <a:moveTo>
                  <a:pt x="0" y="1226"/>
                </a:moveTo>
                <a:lnTo>
                  <a:pt x="0" y="0"/>
                </a:lnTo>
              </a:path>
            </a:pathLst>
          </a:cu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 name="Rectangle 39">
            <a:extLst>
              <a:ext uri="{FF2B5EF4-FFF2-40B4-BE49-F238E27FC236}">
                <a16:creationId xmlns:a16="http://schemas.microsoft.com/office/drawing/2014/main" id="{B4557DAA-54CA-4D44-AD43-B02229EDAC20}"/>
              </a:ext>
            </a:extLst>
          </p:cNvPr>
          <p:cNvSpPr>
            <a:spLocks noChangeArrowheads="1"/>
          </p:cNvSpPr>
          <p:nvPr/>
        </p:nvSpPr>
        <p:spPr bwMode="auto">
          <a:xfrm>
            <a:off x="3608072" y="6298283"/>
            <a:ext cx="663182" cy="623029"/>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707.5</a:t>
            </a:r>
          </a:p>
          <a:p>
            <a:pPr algn="l"/>
            <a:endParaRPr lang="en-US" sz="1805" dirty="0">
              <a:solidFill>
                <a:srgbClr val="000000"/>
              </a:solidFill>
              <a:latin typeface="+mn-lt"/>
              <a:cs typeface="Arial" panose="020B0604020202020204" pitchFamily="34" charset="0"/>
            </a:endParaRPr>
          </a:p>
        </p:txBody>
      </p:sp>
      <p:grpSp>
        <p:nvGrpSpPr>
          <p:cNvPr id="16" name="Group 489">
            <a:extLst>
              <a:ext uri="{FF2B5EF4-FFF2-40B4-BE49-F238E27FC236}">
                <a16:creationId xmlns:a16="http://schemas.microsoft.com/office/drawing/2014/main" id="{11C9FEDC-D1E4-44A4-9262-3AD5BBB34FEF}"/>
              </a:ext>
            </a:extLst>
          </p:cNvPr>
          <p:cNvGrpSpPr>
            <a:grpSpLocks/>
          </p:cNvGrpSpPr>
          <p:nvPr/>
        </p:nvGrpSpPr>
        <p:grpSpPr bwMode="auto">
          <a:xfrm>
            <a:off x="1474953" y="3846673"/>
            <a:ext cx="3597349" cy="2220055"/>
            <a:chOff x="1195" y="1177"/>
            <a:chExt cx="2998" cy="1860"/>
          </a:xfrm>
        </p:grpSpPr>
        <p:sp>
          <p:nvSpPr>
            <p:cNvPr id="17" name="Arc 490">
              <a:extLst>
                <a:ext uri="{FF2B5EF4-FFF2-40B4-BE49-F238E27FC236}">
                  <a16:creationId xmlns:a16="http://schemas.microsoft.com/office/drawing/2014/main" id="{4A59F929-37AE-49F9-A9DE-A047AC013C27}"/>
                </a:ext>
              </a:extLst>
            </p:cNvPr>
            <p:cNvSpPr>
              <a:spLocks/>
            </p:cNvSpPr>
            <p:nvPr/>
          </p:nvSpPr>
          <p:spPr bwMode="auto">
            <a:xfrm rot="4500000">
              <a:off x="2955" y="2310"/>
              <a:ext cx="806" cy="270"/>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 name="Arc 491">
              <a:extLst>
                <a:ext uri="{FF2B5EF4-FFF2-40B4-BE49-F238E27FC236}">
                  <a16:creationId xmlns:a16="http://schemas.microsoft.com/office/drawing/2014/main" id="{232CA746-09D6-4255-93EB-5C1B62C6140F}"/>
                </a:ext>
              </a:extLst>
            </p:cNvPr>
            <p:cNvSpPr>
              <a:spLocks/>
            </p:cNvSpPr>
            <p:nvPr/>
          </p:nvSpPr>
          <p:spPr bwMode="auto">
            <a:xfrm rot="720000">
              <a:off x="3466" y="2872"/>
              <a:ext cx="727" cy="165"/>
            </a:xfrm>
            <a:custGeom>
              <a:avLst/>
              <a:gdLst>
                <a:gd name="G0" fmla="+- 21038 0 0"/>
                <a:gd name="G1" fmla="+- 0 0 0"/>
                <a:gd name="G2" fmla="+- 21600 0 0"/>
                <a:gd name="T0" fmla="*/ 18899 w 21038"/>
                <a:gd name="T1" fmla="*/ 21494 h 21494"/>
                <a:gd name="T2" fmla="*/ 0 w 21038"/>
                <a:gd name="T3" fmla="*/ 4895 h 21494"/>
                <a:gd name="T4" fmla="*/ 21038 w 21038"/>
                <a:gd name="T5" fmla="*/ 0 h 21494"/>
              </a:gdLst>
              <a:ahLst/>
              <a:cxnLst>
                <a:cxn ang="0">
                  <a:pos x="T0" y="T1"/>
                </a:cxn>
                <a:cxn ang="0">
                  <a:pos x="T2" y="T3"/>
                </a:cxn>
                <a:cxn ang="0">
                  <a:pos x="T4" y="T5"/>
                </a:cxn>
              </a:cxnLst>
              <a:rect l="0" t="0" r="r" b="b"/>
              <a:pathLst>
                <a:path w="21038" h="21494" fill="none" extrusionOk="0">
                  <a:moveTo>
                    <a:pt x="18899" y="21493"/>
                  </a:moveTo>
                  <a:cubicBezTo>
                    <a:pt x="9695" y="20577"/>
                    <a:pt x="2096" y="13903"/>
                    <a:pt x="-1" y="4895"/>
                  </a:cubicBezTo>
                </a:path>
                <a:path w="21038" h="21494" stroke="0" extrusionOk="0">
                  <a:moveTo>
                    <a:pt x="18899" y="21493"/>
                  </a:moveTo>
                  <a:cubicBezTo>
                    <a:pt x="9695" y="20577"/>
                    <a:pt x="2096" y="13903"/>
                    <a:pt x="-1" y="4895"/>
                  </a:cubicBezTo>
                  <a:lnTo>
                    <a:pt x="21038"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9" name="Arc 492">
              <a:extLst>
                <a:ext uri="{FF2B5EF4-FFF2-40B4-BE49-F238E27FC236}">
                  <a16:creationId xmlns:a16="http://schemas.microsoft.com/office/drawing/2014/main" id="{66147911-400F-4C92-91B2-616810586097}"/>
                </a:ext>
              </a:extLst>
            </p:cNvPr>
            <p:cNvSpPr>
              <a:spLocks/>
            </p:cNvSpPr>
            <p:nvPr/>
          </p:nvSpPr>
          <p:spPr bwMode="auto">
            <a:xfrm rot="6300000">
              <a:off x="1950" y="1543"/>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0" name="Arc 493">
              <a:extLst>
                <a:ext uri="{FF2B5EF4-FFF2-40B4-BE49-F238E27FC236}">
                  <a16:creationId xmlns:a16="http://schemas.microsoft.com/office/drawing/2014/main" id="{EC00F3C6-76AF-45AA-A967-A55907D8C0DE}"/>
                </a:ext>
              </a:extLst>
            </p:cNvPr>
            <p:cNvSpPr>
              <a:spLocks/>
            </p:cNvSpPr>
            <p:nvPr/>
          </p:nvSpPr>
          <p:spPr bwMode="auto">
            <a:xfrm rot="16980000">
              <a:off x="1574" y="230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1" name="Arc 494">
              <a:extLst>
                <a:ext uri="{FF2B5EF4-FFF2-40B4-BE49-F238E27FC236}">
                  <a16:creationId xmlns:a16="http://schemas.microsoft.com/office/drawing/2014/main" id="{C592C6BE-F986-443C-95C8-5E5659AF38AF}"/>
                </a:ext>
              </a:extLst>
            </p:cNvPr>
            <p:cNvSpPr>
              <a:spLocks/>
            </p:cNvSpPr>
            <p:nvPr/>
          </p:nvSpPr>
          <p:spPr bwMode="auto">
            <a:xfrm rot="15300000">
              <a:off x="2411" y="1545"/>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2" name="Arc 495">
              <a:extLst>
                <a:ext uri="{FF2B5EF4-FFF2-40B4-BE49-F238E27FC236}">
                  <a16:creationId xmlns:a16="http://schemas.microsoft.com/office/drawing/2014/main" id="{CBA7A943-9856-4327-90A2-D2EB2CAEF757}"/>
                </a:ext>
              </a:extLst>
            </p:cNvPr>
            <p:cNvSpPr>
              <a:spLocks/>
            </p:cNvSpPr>
            <p:nvPr/>
          </p:nvSpPr>
          <p:spPr bwMode="auto">
            <a:xfrm rot="20700000">
              <a:off x="1195" y="2859"/>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p:sp>
        <p:nvSpPr>
          <p:cNvPr id="23" name="Line 45">
            <a:extLst>
              <a:ext uri="{FF2B5EF4-FFF2-40B4-BE49-F238E27FC236}">
                <a16:creationId xmlns:a16="http://schemas.microsoft.com/office/drawing/2014/main" id="{8EEB09EA-82E5-4762-8906-E0F62ECBD509}"/>
              </a:ext>
            </a:extLst>
          </p:cNvPr>
          <p:cNvSpPr>
            <a:spLocks noChangeShapeType="1"/>
          </p:cNvSpPr>
          <p:nvPr/>
        </p:nvSpPr>
        <p:spPr bwMode="auto">
          <a:xfrm>
            <a:off x="2116624" y="5394478"/>
            <a:ext cx="1035050" cy="427301"/>
          </a:xfrm>
          <a:prstGeom prst="line">
            <a:avLst/>
          </a:prstGeom>
          <a:noFill/>
          <a:ln w="12700">
            <a:solidFill>
              <a:schemeClr val="tx1"/>
            </a:solidFill>
            <a:round/>
            <a:headEnd/>
            <a:tailEnd type="triangle" w="med" len="me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4" name="Rectangle 46">
            <a:extLst>
              <a:ext uri="{FF2B5EF4-FFF2-40B4-BE49-F238E27FC236}">
                <a16:creationId xmlns:a16="http://schemas.microsoft.com/office/drawing/2014/main" id="{82472194-6D3B-45C4-A728-8BB1BD76BA11}"/>
              </a:ext>
            </a:extLst>
          </p:cNvPr>
          <p:cNvSpPr>
            <a:spLocks noChangeArrowheads="1"/>
          </p:cNvSpPr>
          <p:nvPr/>
        </p:nvSpPr>
        <p:spPr bwMode="auto">
          <a:xfrm>
            <a:off x="770103" y="5203373"/>
            <a:ext cx="1322145"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Area = .6848</a:t>
            </a:r>
          </a:p>
        </p:txBody>
      </p:sp>
      <mc:AlternateContent xmlns:mc="http://schemas.openxmlformats.org/markup-compatibility/2006" xmlns:a14="http://schemas.microsoft.com/office/drawing/2010/main">
        <mc:Choice Requires="a14">
          <p:sp>
            <p:nvSpPr>
              <p:cNvPr id="25" name="Text Box 606">
                <a:extLst>
                  <a:ext uri="{FF2B5EF4-FFF2-40B4-BE49-F238E27FC236}">
                    <a16:creationId xmlns:a16="http://schemas.microsoft.com/office/drawing/2014/main" id="{2FA80E8D-8E92-466C-B8ED-9BDC42368144}"/>
                  </a:ext>
                </a:extLst>
              </p:cNvPr>
              <p:cNvSpPr txBox="1">
                <a:spLocks noChangeArrowheads="1"/>
              </p:cNvSpPr>
              <p:nvPr/>
            </p:nvSpPr>
            <p:spPr bwMode="auto">
              <a:xfrm>
                <a:off x="3399271" y="3808083"/>
                <a:ext cx="2501106" cy="647870"/>
              </a:xfrm>
              <a:prstGeom prst="rect">
                <a:avLst/>
              </a:prstGeom>
              <a:noFill/>
              <a:ln w="12700">
                <a:noFill/>
                <a:miter lim="800000"/>
                <a:headEnd/>
                <a:tailEnd/>
              </a:ln>
              <a:effectLst/>
            </p:spPr>
            <p:txBody>
              <a:bodyPr wrap="square">
                <a:spAutoFit/>
              </a:bodyPr>
              <a:lstStyle/>
              <a:p>
                <a:r>
                  <a:rPr lang="en-US" sz="1805" dirty="0">
                    <a:solidFill>
                      <a:srgbClr val="000000"/>
                    </a:solidFill>
                    <a:latin typeface="+mn-lt"/>
                    <a:cs typeface="Arial" panose="020B0604020202020204" pitchFamily="34" charset="0"/>
                  </a:rPr>
                  <a:t>Sampling Distribution</a:t>
                </a:r>
              </a:p>
              <a:p>
                <a:r>
                  <a:rPr lang="en-US" sz="1805" dirty="0">
                    <a:solidFill>
                      <a:srgbClr val="000000"/>
                    </a:solidFill>
                    <a:latin typeface="+mn-lt"/>
                    <a:cs typeface="Arial" panose="020B0604020202020204" pitchFamily="34" charset="0"/>
                  </a:rPr>
                  <a:t>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for AT Scores</a:t>
                </a:r>
              </a:p>
            </p:txBody>
          </p:sp>
        </mc:Choice>
        <mc:Fallback xmlns="">
          <p:sp>
            <p:nvSpPr>
              <p:cNvPr id="25" name="Text Box 606">
                <a:extLst>
                  <a:ext uri="{FF2B5EF4-FFF2-40B4-BE49-F238E27FC236}">
                    <a16:creationId xmlns:a16="http://schemas.microsoft.com/office/drawing/2014/main" id="{2FA80E8D-8E92-466C-B8ED-9BDC42368144}"/>
                  </a:ext>
                </a:extLst>
              </p:cNvPr>
              <p:cNvSpPr txBox="1">
                <a:spLocks noRot="1" noChangeAspect="1" noMove="1" noResize="1" noEditPoints="1" noAdjustHandles="1" noChangeArrowheads="1" noChangeShapeType="1" noTextEdit="1"/>
              </p:cNvSpPr>
              <p:nvPr/>
            </p:nvSpPr>
            <p:spPr bwMode="auto">
              <a:xfrm>
                <a:off x="3399271" y="3808083"/>
                <a:ext cx="2501106" cy="647870"/>
              </a:xfrm>
              <a:prstGeom prst="rect">
                <a:avLst/>
              </a:prstGeom>
              <a:blipFill>
                <a:blip r:embed="rId5"/>
                <a:stretch>
                  <a:fillRect l="-2195" t="-5660" b="-14151"/>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7573173-1F5D-4B95-B463-D396726FA24E}"/>
                  </a:ext>
                </a:extLst>
              </p:cNvPr>
              <p:cNvSpPr txBox="1"/>
              <p:nvPr/>
            </p:nvSpPr>
            <p:spPr>
              <a:xfrm>
                <a:off x="1480710" y="4121450"/>
                <a:ext cx="1111138" cy="370101"/>
              </a:xfrm>
              <a:prstGeom prst="rect">
                <a:avLst/>
              </a:prstGeom>
              <a:noFill/>
            </p:spPr>
            <p:txBody>
              <a:bodyPr wrap="none" rtlCol="0">
                <a:spAutoFit/>
              </a:bodyPr>
              <a:lstStyle/>
              <a:p>
                <a14:m>
                  <m:oMath xmlns:m="http://schemas.openxmlformats.org/officeDocument/2006/math">
                    <m:sSub>
                      <m:sSubPr>
                        <m:ctrlPr>
                          <a:rPr lang="en-US" sz="1805" i="1">
                            <a:solidFill>
                              <a:srgbClr val="000000"/>
                            </a:solidFill>
                            <a:latin typeface="Cambria Math" panose="02040503050406030204" pitchFamily="18" charset="0"/>
                          </a:rPr>
                        </m:ctrlPr>
                      </m:sSubPr>
                      <m:e>
                        <m:r>
                          <a:rPr lang="en-US" sz="1805" i="1">
                            <a:solidFill>
                              <a:srgbClr val="000000"/>
                            </a:solidFill>
                            <a:latin typeface="Cambria Math"/>
                            <a:ea typeface="Cambria Math"/>
                          </a:rPr>
                          <m:t>𝜎</m:t>
                        </m:r>
                      </m:e>
                      <m:sub>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sub>
                    </m:sSub>
                  </m:oMath>
                </a14:m>
                <a:r>
                  <a:rPr lang="en-US" sz="1805" dirty="0">
                    <a:solidFill>
                      <a:srgbClr val="000000"/>
                    </a:solidFill>
                    <a:latin typeface="+mn-lt"/>
                    <a:cs typeface="Arial" panose="020B0604020202020204" pitchFamily="34" charset="0"/>
                  </a:rPr>
                  <a:t>= 20.78</a:t>
                </a:r>
              </a:p>
            </p:txBody>
          </p:sp>
        </mc:Choice>
        <mc:Fallback xmlns="">
          <p:sp>
            <p:nvSpPr>
              <p:cNvPr id="26" name="TextBox 25">
                <a:extLst>
                  <a:ext uri="{FF2B5EF4-FFF2-40B4-BE49-F238E27FC236}">
                    <a16:creationId xmlns:a16="http://schemas.microsoft.com/office/drawing/2014/main" id="{37573173-1F5D-4B95-B463-D396726FA24E}"/>
                  </a:ext>
                </a:extLst>
              </p:cNvPr>
              <p:cNvSpPr txBox="1">
                <a:spLocks noRot="1" noChangeAspect="1" noMove="1" noResize="1" noEditPoints="1" noAdjustHandles="1" noChangeArrowheads="1" noChangeShapeType="1" noTextEdit="1"/>
              </p:cNvSpPr>
              <p:nvPr/>
            </p:nvSpPr>
            <p:spPr>
              <a:xfrm>
                <a:off x="1480710" y="4121450"/>
                <a:ext cx="1111138" cy="370101"/>
              </a:xfrm>
              <a:prstGeom prst="rect">
                <a:avLst/>
              </a:prstGeom>
              <a:blipFill>
                <a:blip r:embed="rId6"/>
                <a:stretch>
                  <a:fillRect t="-8197" r="-384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41BA3B2-467A-4E81-B560-941C1229B0A1}"/>
                  </a:ext>
                </a:extLst>
              </p:cNvPr>
              <p:cNvSpPr txBox="1"/>
              <p:nvPr/>
            </p:nvSpPr>
            <p:spPr>
              <a:xfrm>
                <a:off x="5382253" y="6034017"/>
                <a:ext cx="379206" cy="370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m:oMathPara>
                </a14:m>
                <a:endParaRPr lang="en-US" sz="1805" dirty="0">
                  <a:solidFill>
                    <a:srgbClr val="000000"/>
                  </a:solidFill>
                  <a:latin typeface="Arial" panose="020B060402020202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341BA3B2-467A-4E81-B560-941C1229B0A1}"/>
                  </a:ext>
                </a:extLst>
              </p:cNvPr>
              <p:cNvSpPr txBox="1">
                <a:spLocks noRot="1" noChangeAspect="1" noMove="1" noResize="1" noEditPoints="1" noAdjustHandles="1" noChangeArrowheads="1" noChangeShapeType="1" noTextEdit="1"/>
              </p:cNvSpPr>
              <p:nvPr/>
            </p:nvSpPr>
            <p:spPr>
              <a:xfrm>
                <a:off x="5382253" y="6034017"/>
                <a:ext cx="379206" cy="370101"/>
              </a:xfrm>
              <a:prstGeom prst="rect">
                <a:avLst/>
              </a:prstGeom>
              <a:blipFill>
                <a:blip r:embed="rId7"/>
                <a:stretch>
                  <a:fillRect r="-20968"/>
                </a:stretch>
              </a:blipFill>
            </p:spPr>
            <p:txBody>
              <a:bodyPr/>
              <a:lstStyle/>
              <a:p>
                <a:r>
                  <a:rPr lang="en-US">
                    <a:noFill/>
                  </a:rPr>
                  <a:t> </a:t>
                </a:r>
              </a:p>
            </p:txBody>
          </p:sp>
        </mc:Fallback>
      </mc:AlternateContent>
      <p:sp>
        <p:nvSpPr>
          <p:cNvPr id="28" name="Line 42">
            <a:extLst>
              <a:ext uri="{FF2B5EF4-FFF2-40B4-BE49-F238E27FC236}">
                <a16:creationId xmlns:a16="http://schemas.microsoft.com/office/drawing/2014/main" id="{EBF13B01-DDF1-4745-A186-51BBDBA35D66}"/>
              </a:ext>
            </a:extLst>
          </p:cNvPr>
          <p:cNvSpPr>
            <a:spLocks noChangeShapeType="1"/>
          </p:cNvSpPr>
          <p:nvPr/>
        </p:nvSpPr>
        <p:spPr bwMode="auto">
          <a:xfrm flipV="1">
            <a:off x="1263138" y="6207571"/>
            <a:ext cx="4057505" cy="0"/>
          </a:xfrm>
          <a:prstGeom prst="line">
            <a:avLst/>
          </a:pr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9" name="Text Box 6">
            <a:extLst>
              <a:ext uri="{FF2B5EF4-FFF2-40B4-BE49-F238E27FC236}">
                <a16:creationId xmlns:a16="http://schemas.microsoft.com/office/drawing/2014/main" id="{595B0F95-6B3E-467F-BEA3-17BAA73CC005}"/>
              </a:ext>
            </a:extLst>
          </p:cNvPr>
          <p:cNvSpPr txBox="1">
            <a:spLocks noChangeArrowheads="1"/>
          </p:cNvSpPr>
          <p:nvPr/>
        </p:nvSpPr>
        <p:spPr bwMode="auto">
          <a:xfrm>
            <a:off x="4735831" y="4853581"/>
            <a:ext cx="4094660" cy="370101"/>
          </a:xfrm>
          <a:prstGeom prst="rect">
            <a:avLst/>
          </a:prstGeom>
          <a:noFill/>
          <a:ln w="12700">
            <a:noFill/>
            <a:miter lim="800000"/>
            <a:headEnd/>
            <a:tailEnd/>
          </a:ln>
          <a:effectLst/>
        </p:spPr>
        <p:txBody>
          <a:bodyPr wrap="square">
            <a:spAutoFit/>
          </a:bodyPr>
          <a:lstStyle/>
          <a:p>
            <a:pPr algn="l"/>
            <a:r>
              <a:rPr lang="en-US" sz="1805" dirty="0">
                <a:solidFill>
                  <a:srgbClr val="000000"/>
                </a:solidFill>
                <a:latin typeface="+mn-lt"/>
                <a:cs typeface="Arial" panose="020B0604020202020204" pitchFamily="34" charset="0"/>
              </a:rPr>
              <a:t>In </a:t>
            </a:r>
            <a:r>
              <a:rPr lang="en-US" sz="1805" dirty="0" smtClean="0">
                <a:solidFill>
                  <a:srgbClr val="000000"/>
                </a:solidFill>
                <a:latin typeface="+mn-lt"/>
                <a:cs typeface="Arial" panose="020B0604020202020204" pitchFamily="34" charset="0"/>
              </a:rPr>
              <a:t>Excel: </a:t>
            </a:r>
            <a:r>
              <a:rPr lang="en-US" sz="1805" dirty="0">
                <a:solidFill>
                  <a:srgbClr val="000000"/>
                </a:solidFill>
                <a:latin typeface="+mn-lt"/>
                <a:cs typeface="Arial" panose="020B0604020202020204" pitchFamily="34" charset="0"/>
              </a:rPr>
              <a:t>=</a:t>
            </a:r>
            <a:r>
              <a:rPr lang="en-US" sz="1805" dirty="0" err="1">
                <a:solidFill>
                  <a:srgbClr val="000000"/>
                </a:solidFill>
                <a:latin typeface="+mn-lt"/>
                <a:cs typeface="Arial" panose="020B0604020202020204" pitchFamily="34" charset="0"/>
              </a:rPr>
              <a:t>normsdist</a:t>
            </a:r>
            <a:r>
              <a:rPr lang="en-US" sz="1805" dirty="0">
                <a:solidFill>
                  <a:srgbClr val="000000"/>
                </a:solidFill>
                <a:latin typeface="+mn-lt"/>
                <a:cs typeface="Arial" panose="020B0604020202020204" pitchFamily="34" charset="0"/>
              </a:rPr>
              <a:t>(.481257</a:t>
            </a:r>
            <a:r>
              <a:rPr lang="en-US" sz="1805" dirty="0" smtClean="0">
                <a:solidFill>
                  <a:srgbClr val="000000"/>
                </a:solidFill>
                <a:latin typeface="+mn-lt"/>
                <a:cs typeface="Arial" panose="020B0604020202020204" pitchFamily="34" charset="0"/>
              </a:rPr>
              <a:t>)=0.6848</a:t>
            </a:r>
            <a:endParaRPr lang="en-US" sz="1805" dirty="0">
              <a:solidFill>
                <a:srgbClr val="000000"/>
              </a:solidFill>
              <a:latin typeface="+mn-lt"/>
              <a:cs typeface="Arial" panose="020B0604020202020204" pitchFamily="34" charset="0"/>
            </a:endParaRPr>
          </a:p>
        </p:txBody>
      </p:sp>
      <p:graphicFrame>
        <p:nvGraphicFramePr>
          <p:cNvPr id="2" name="Object 1">
            <a:extLst>
              <a:ext uri="{FF2B5EF4-FFF2-40B4-BE49-F238E27FC236}">
                <a16:creationId xmlns:a16="http://schemas.microsoft.com/office/drawing/2014/main" id="{DACEB33E-26DF-460A-B01A-9C3AF4FBBE82}"/>
              </a:ext>
            </a:extLst>
          </p:cNvPr>
          <p:cNvGraphicFramePr>
            <a:graphicFrameLocks noChangeAspect="1"/>
          </p:cNvGraphicFramePr>
          <p:nvPr>
            <p:extLst>
              <p:ext uri="{D42A27DB-BD31-4B8C-83A1-F6EECF244321}">
                <p14:modId xmlns:p14="http://schemas.microsoft.com/office/powerpoint/2010/main" val="3034953176"/>
              </p:ext>
            </p:extLst>
          </p:nvPr>
        </p:nvGraphicFramePr>
        <p:xfrm>
          <a:off x="7704563" y="5608128"/>
          <a:ext cx="914400" cy="771525"/>
        </p:xfrm>
        <a:graphic>
          <a:graphicData uri="http://schemas.openxmlformats.org/presentationml/2006/ole">
            <mc:AlternateContent xmlns:mc="http://schemas.openxmlformats.org/markup-compatibility/2006">
              <mc:Choice xmlns:v="urn:schemas-microsoft-com:vml" Requires="v">
                <p:oleObj spid="_x0000_s5138" name="Binary Worksheet" showAsIcon="1" r:id="rId8" imgW="914400" imgH="771480" progId="Excel.SheetBinaryMacroEnabled.12">
                  <p:embed/>
                </p:oleObj>
              </mc:Choice>
              <mc:Fallback>
                <p:oleObj name="Binary Worksheet" showAsIcon="1" r:id="rId8" imgW="914400" imgH="771480" progId="Excel.SheetBinaryMacroEnabled.12">
                  <p:embed/>
                  <p:pic>
                    <p:nvPicPr>
                      <p:cNvPr id="0" name=""/>
                      <p:cNvPicPr/>
                      <p:nvPr/>
                    </p:nvPicPr>
                    <p:blipFill>
                      <a:blip r:embed="rId9"/>
                      <a:stretch>
                        <a:fillRect/>
                      </a:stretch>
                    </p:blipFill>
                    <p:spPr>
                      <a:xfrm>
                        <a:off x="7704563" y="5608128"/>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196830846"/>
      </p:ext>
    </p:extLst>
  </p:cSld>
  <p:clrMapOvr>
    <a:masterClrMapping/>
  </p:clrMapOvr>
  <p:transition>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Text Box 2"/>
          <p:cNvSpPr txBox="1">
            <a:spLocks noChangeArrowheads="1"/>
          </p:cNvSpPr>
          <p:nvPr/>
        </p:nvSpPr>
        <p:spPr bwMode="auto">
          <a:xfrm>
            <a:off x="1035050" y="2049225"/>
            <a:ext cx="7265885" cy="370101"/>
          </a:xfrm>
          <a:prstGeom prst="rect">
            <a:avLst/>
          </a:prstGeom>
          <a:noFill/>
          <a:ln w="12700">
            <a:noFill/>
            <a:miter lim="800000"/>
            <a:headEnd/>
            <a:tailEnd/>
          </a:ln>
          <a:effectLst/>
        </p:spPr>
        <p:txBody>
          <a:bodyPr wrap="square">
            <a:spAutoFit/>
          </a:bodyPr>
          <a:lstStyle/>
          <a:p>
            <a:pPr algn="l"/>
            <a:r>
              <a:rPr lang="en-US" sz="1805" dirty="0">
                <a:solidFill>
                  <a:srgbClr val="000000"/>
                </a:solidFill>
                <a:latin typeface="+mn-lt"/>
                <a:cs typeface="Arial" panose="020B0604020202020204" pitchFamily="34" charset="0"/>
              </a:rPr>
              <a:t>First:  Calculate the </a:t>
            </a:r>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-value at the lower endpoint of the interval.</a:t>
            </a:r>
          </a:p>
        </p:txBody>
      </p:sp>
      <p:sp>
        <p:nvSpPr>
          <p:cNvPr id="232451" name="Text Box 3"/>
          <p:cNvSpPr txBox="1">
            <a:spLocks noChangeArrowheads="1"/>
          </p:cNvSpPr>
          <p:nvPr/>
        </p:nvSpPr>
        <p:spPr bwMode="auto">
          <a:xfrm>
            <a:off x="1022350" y="2912314"/>
            <a:ext cx="7278585" cy="370101"/>
          </a:xfrm>
          <a:prstGeom prst="rect">
            <a:avLst/>
          </a:prstGeom>
          <a:noFill/>
          <a:ln w="12700">
            <a:noFill/>
            <a:miter lim="800000"/>
            <a:headEnd/>
            <a:tailEnd/>
          </a:ln>
          <a:effectLst/>
        </p:spPr>
        <p:txBody>
          <a:bodyPr wrap="square">
            <a:spAutoFit/>
          </a:bodyPr>
          <a:lstStyle/>
          <a:p>
            <a:pPr algn="l"/>
            <a:r>
              <a:rPr lang="en-US" sz="1805" dirty="0">
                <a:solidFill>
                  <a:srgbClr val="000000"/>
                </a:solidFill>
                <a:latin typeface="+mn-lt"/>
                <a:cs typeface="Arial" panose="020B0604020202020204" pitchFamily="34" charset="0"/>
              </a:rPr>
              <a:t>Next:  Find the area under the curve to the left of the lower endpoint.</a:t>
            </a:r>
          </a:p>
        </p:txBody>
      </p:sp>
      <p:sp>
        <p:nvSpPr>
          <p:cNvPr id="232452" name="Text Box 4"/>
          <p:cNvSpPr txBox="1">
            <a:spLocks noChangeArrowheads="1"/>
          </p:cNvSpPr>
          <p:nvPr/>
        </p:nvSpPr>
        <p:spPr bwMode="auto">
          <a:xfrm>
            <a:off x="3103221" y="2447082"/>
            <a:ext cx="3631122" cy="370101"/>
          </a:xfrm>
          <a:prstGeom prst="rect">
            <a:avLst/>
          </a:prstGeom>
          <a:noFill/>
          <a:ln w="12700">
            <a:noFill/>
            <a:miter lim="800000"/>
            <a:headEnd/>
            <a:tailEnd/>
          </a:ln>
          <a:effectLst/>
        </p:spPr>
        <p:txBody>
          <a:bodyPr wrap="none">
            <a:spAutoFit/>
          </a:bodyPr>
          <a:lstStyle/>
          <a:p>
            <a:pPr algn="l"/>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 = (687.5 – 697.5)/20.78 = - .481257</a:t>
            </a:r>
          </a:p>
        </p:txBody>
      </p:sp>
      <p:sp>
        <p:nvSpPr>
          <p:cNvPr id="232453" name="Text Box 5"/>
          <p:cNvSpPr txBox="1">
            <a:spLocks noChangeArrowheads="1"/>
          </p:cNvSpPr>
          <p:nvPr/>
        </p:nvSpPr>
        <p:spPr bwMode="auto">
          <a:xfrm>
            <a:off x="5163458" y="3281246"/>
            <a:ext cx="2569934" cy="370101"/>
          </a:xfrm>
          <a:prstGeom prst="rect">
            <a:avLst/>
          </a:prstGeom>
          <a:noFill/>
          <a:ln w="12700">
            <a:noFill/>
            <a:miter lim="800000"/>
            <a:headEnd/>
            <a:tailEnd/>
          </a:ln>
          <a:effectLst/>
        </p:spPr>
        <p:txBody>
          <a:bodyPr wrap="none">
            <a:spAutoFit/>
          </a:bodyPr>
          <a:lstStyle/>
          <a:p>
            <a:pPr algn="l">
              <a:spcBef>
                <a:spcPct val="20000"/>
              </a:spcBef>
              <a:buSzPct val="75000"/>
              <a:buFont typeface="Monotype Sorts" pitchFamily="2" charset="2"/>
              <a:buNone/>
            </a:pPr>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a:t>
            </a:r>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-.481257) = .315167</a:t>
            </a:r>
          </a:p>
        </p:txBody>
      </p:sp>
      <mc:AlternateContent xmlns:mc="http://schemas.openxmlformats.org/markup-compatibility/2006" xmlns:a14="http://schemas.microsoft.com/office/drawing/2010/main">
        <mc:Choice Requires="a14">
          <p:sp>
            <p:nvSpPr>
              <p:cNvPr id="9" name="Text Box 36"/>
              <p:cNvSpPr txBox="1">
                <a:spLocks noChangeArrowheads="1"/>
              </p:cNvSpPr>
              <p:nvPr/>
            </p:nvSpPr>
            <p:spPr bwMode="auto">
              <a:xfrm>
                <a:off x="539970" y="1037020"/>
                <a:ext cx="5482005" cy="462563"/>
              </a:xfrm>
              <a:prstGeom prst="rect">
                <a:avLst/>
              </a:prstGeom>
              <a:noFill/>
              <a:ln w="12700">
                <a:noFill/>
                <a:miter lim="800000"/>
                <a:headEnd/>
                <a:tailEnd/>
              </a:ln>
              <a:effectLst/>
            </p:spPr>
            <p:txBody>
              <a:bodyPr wrap="square">
                <a:spAutoFit/>
              </a:bodyP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𝒙</m:t>
                        </m:r>
                      </m:e>
                    </m:acc>
                  </m:oMath>
                </a14:m>
                <a:r>
                  <a:rPr lang="en-US" sz="2400" b="1" dirty="0">
                    <a:latin typeface="+mn-lt"/>
                    <a:cs typeface="Arial" panose="020B0604020202020204" pitchFamily="34" charset="0"/>
                  </a:rPr>
                  <a:t>    </a:t>
                </a:r>
              </a:p>
            </p:txBody>
          </p:sp>
        </mc:Choice>
        <mc:Fallback xmlns="">
          <p:sp>
            <p:nvSpPr>
              <p:cNvPr id="9" name="Text Box 36"/>
              <p:cNvSpPr txBox="1">
                <a:spLocks noRot="1" noChangeAspect="1" noMove="1" noResize="1" noEditPoints="1" noAdjustHandles="1" noChangeArrowheads="1" noChangeShapeType="1" noTextEdit="1"/>
              </p:cNvSpPr>
              <p:nvPr/>
            </p:nvSpPr>
            <p:spPr bwMode="auto">
              <a:xfrm>
                <a:off x="539970" y="1037020"/>
                <a:ext cx="5482005" cy="462563"/>
              </a:xfrm>
              <a:prstGeom prst="rect">
                <a:avLst/>
              </a:prstGeom>
              <a:blipFill>
                <a:blip r:embed="rId3"/>
                <a:stretch>
                  <a:fillRect l="-1780" t="-10526" b="-28947"/>
                </a:stretch>
              </a:blipFill>
              <a:ln w="12700">
                <a:noFill/>
                <a:miter lim="800000"/>
                <a:headEnd/>
                <a:tailEnd/>
              </a:ln>
              <a:effectLst/>
            </p:spPr>
            <p:txBody>
              <a:bodyPr/>
              <a:lstStyle/>
              <a:p>
                <a:r>
                  <a:rPr lang="en-US">
                    <a:noFill/>
                  </a:rPr>
                  <a:t> </a:t>
                </a:r>
              </a:p>
            </p:txBody>
          </p:sp>
        </mc:Fallback>
      </mc:AlternateContent>
      <p:sp>
        <p:nvSpPr>
          <p:cNvPr id="8" name="Rectangle 612">
            <a:extLst>
              <a:ext uri="{FF2B5EF4-FFF2-40B4-BE49-F238E27FC236}">
                <a16:creationId xmlns:a16="http://schemas.microsoft.com/office/drawing/2014/main" id="{B09B1E6D-AE3E-4224-808A-D5E065D089ED}"/>
              </a:ext>
            </a:extLst>
          </p:cNvPr>
          <p:cNvSpPr>
            <a:spLocks noChangeArrowheads="1"/>
          </p:cNvSpPr>
          <p:nvPr/>
        </p:nvSpPr>
        <p:spPr bwMode="auto">
          <a:xfrm>
            <a:off x="677863" y="1682797"/>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000" dirty="0">
                <a:solidFill>
                  <a:srgbClr val="000000"/>
                </a:solidFill>
                <a:latin typeface="+mn-lt"/>
                <a:cs typeface="Arial" panose="020B0604020202020204" pitchFamily="34" charset="0"/>
              </a:rPr>
              <a:t>Example:  Statistics State University</a:t>
            </a:r>
          </a:p>
        </p:txBody>
      </p:sp>
      <p:sp>
        <p:nvSpPr>
          <p:cNvPr id="11" name="Rectangle 459">
            <a:extLst>
              <a:ext uri="{FF2B5EF4-FFF2-40B4-BE49-F238E27FC236}">
                <a16:creationId xmlns:a16="http://schemas.microsoft.com/office/drawing/2014/main" id="{A6C8AA71-688D-4816-82E9-D0EBD8774517}"/>
              </a:ext>
            </a:extLst>
          </p:cNvPr>
          <p:cNvSpPr>
            <a:spLocks noChangeArrowheads="1"/>
          </p:cNvSpPr>
          <p:nvPr/>
        </p:nvSpPr>
        <p:spPr bwMode="auto">
          <a:xfrm>
            <a:off x="2307476" y="6329014"/>
            <a:ext cx="663182"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687.5</a:t>
            </a:r>
          </a:p>
        </p:txBody>
      </p:sp>
      <p:sp>
        <p:nvSpPr>
          <p:cNvPr id="12" name="Rectangle 460">
            <a:extLst>
              <a:ext uri="{FF2B5EF4-FFF2-40B4-BE49-F238E27FC236}">
                <a16:creationId xmlns:a16="http://schemas.microsoft.com/office/drawing/2014/main" id="{C6CF9DA4-8E46-496D-B938-A971CD522C79}"/>
              </a:ext>
            </a:extLst>
          </p:cNvPr>
          <p:cNvSpPr>
            <a:spLocks noChangeArrowheads="1"/>
          </p:cNvSpPr>
          <p:nvPr/>
        </p:nvSpPr>
        <p:spPr bwMode="auto">
          <a:xfrm>
            <a:off x="3128182" y="6329014"/>
            <a:ext cx="663182"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697.5</a:t>
            </a:r>
          </a:p>
        </p:txBody>
      </p:sp>
      <p:sp>
        <p:nvSpPr>
          <p:cNvPr id="13" name="Line 461">
            <a:extLst>
              <a:ext uri="{FF2B5EF4-FFF2-40B4-BE49-F238E27FC236}">
                <a16:creationId xmlns:a16="http://schemas.microsoft.com/office/drawing/2014/main" id="{AC33101E-F692-4191-A996-B2BD067D52D9}"/>
              </a:ext>
            </a:extLst>
          </p:cNvPr>
          <p:cNvSpPr>
            <a:spLocks noChangeShapeType="1"/>
          </p:cNvSpPr>
          <p:nvPr/>
        </p:nvSpPr>
        <p:spPr bwMode="auto">
          <a:xfrm flipV="1">
            <a:off x="1211633" y="6234721"/>
            <a:ext cx="4065994" cy="3580"/>
          </a:xfrm>
          <a:prstGeom prst="line">
            <a:avLst/>
          </a:pr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4" name="Rectangle 462">
            <a:extLst>
              <a:ext uri="{FF2B5EF4-FFF2-40B4-BE49-F238E27FC236}">
                <a16:creationId xmlns:a16="http://schemas.microsoft.com/office/drawing/2014/main" id="{C861879F-CD30-4B38-A90D-3DB4EEFB0640}"/>
              </a:ext>
            </a:extLst>
          </p:cNvPr>
          <p:cNvSpPr>
            <a:spLocks noChangeArrowheads="1"/>
          </p:cNvSpPr>
          <p:nvPr/>
        </p:nvSpPr>
        <p:spPr bwMode="auto">
          <a:xfrm>
            <a:off x="1035050" y="5197969"/>
            <a:ext cx="1322145"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Area = .3152</a:t>
            </a:r>
          </a:p>
        </p:txBody>
      </p:sp>
      <p:sp>
        <p:nvSpPr>
          <p:cNvPr id="15" name="Freeform 467">
            <a:extLst>
              <a:ext uri="{FF2B5EF4-FFF2-40B4-BE49-F238E27FC236}">
                <a16:creationId xmlns:a16="http://schemas.microsoft.com/office/drawing/2014/main" id="{24CC41DD-4B7A-4D44-ABF4-DFE9DE34E86D}"/>
              </a:ext>
            </a:extLst>
          </p:cNvPr>
          <p:cNvSpPr>
            <a:spLocks/>
          </p:cNvSpPr>
          <p:nvPr/>
        </p:nvSpPr>
        <p:spPr bwMode="auto">
          <a:xfrm>
            <a:off x="1592950" y="3931116"/>
            <a:ext cx="3364207" cy="2303605"/>
          </a:xfrm>
          <a:custGeom>
            <a:avLst/>
            <a:gdLst/>
            <a:ahLst/>
            <a:cxnLst>
              <a:cxn ang="0">
                <a:pos x="1335" y="22"/>
              </a:cxn>
              <a:cxn ang="0">
                <a:pos x="1248" y="112"/>
              </a:cxn>
              <a:cxn ang="0">
                <a:pos x="1187" y="216"/>
              </a:cxn>
              <a:cxn ang="0">
                <a:pos x="1127" y="330"/>
              </a:cxn>
              <a:cxn ang="0">
                <a:pos x="1083" y="434"/>
              </a:cxn>
              <a:cxn ang="0">
                <a:pos x="1041" y="538"/>
              </a:cxn>
              <a:cxn ang="0">
                <a:pos x="1003" y="650"/>
              </a:cxn>
              <a:cxn ang="0">
                <a:pos x="967" y="758"/>
              </a:cxn>
              <a:cxn ang="0">
                <a:pos x="939" y="870"/>
              </a:cxn>
              <a:cxn ang="0">
                <a:pos x="911" y="980"/>
              </a:cxn>
              <a:cxn ang="0">
                <a:pos x="879" y="1082"/>
              </a:cxn>
              <a:cxn ang="0">
                <a:pos x="837" y="1200"/>
              </a:cxn>
              <a:cxn ang="0">
                <a:pos x="796" y="1296"/>
              </a:cxn>
              <a:cxn ang="0">
                <a:pos x="738" y="1414"/>
              </a:cxn>
              <a:cxn ang="0">
                <a:pos x="672" y="1527"/>
              </a:cxn>
              <a:cxn ang="0">
                <a:pos x="588" y="1624"/>
              </a:cxn>
              <a:cxn ang="0">
                <a:pos x="480" y="1698"/>
              </a:cxn>
              <a:cxn ang="0">
                <a:pos x="379" y="1750"/>
              </a:cxn>
              <a:cxn ang="0">
                <a:pos x="276" y="1792"/>
              </a:cxn>
              <a:cxn ang="0">
                <a:pos x="184" y="1828"/>
              </a:cxn>
              <a:cxn ang="0">
                <a:pos x="60" y="1868"/>
              </a:cxn>
              <a:cxn ang="0">
                <a:pos x="1" y="1904"/>
              </a:cxn>
              <a:cxn ang="0">
                <a:pos x="2843" y="1930"/>
              </a:cxn>
              <a:cxn ang="0">
                <a:pos x="2796" y="1864"/>
              </a:cxn>
              <a:cxn ang="0">
                <a:pos x="2715" y="1844"/>
              </a:cxn>
              <a:cxn ang="0">
                <a:pos x="2566" y="1795"/>
              </a:cxn>
              <a:cxn ang="0">
                <a:pos x="2445" y="1751"/>
              </a:cxn>
              <a:cxn ang="0">
                <a:pos x="2331" y="1700"/>
              </a:cxn>
              <a:cxn ang="0">
                <a:pos x="2283" y="1666"/>
              </a:cxn>
              <a:cxn ang="0">
                <a:pos x="2200" y="1591"/>
              </a:cxn>
              <a:cxn ang="0">
                <a:pos x="2131" y="1504"/>
              </a:cxn>
              <a:cxn ang="0">
                <a:pos x="2069" y="1404"/>
              </a:cxn>
              <a:cxn ang="0">
                <a:pos x="2035" y="1336"/>
              </a:cxn>
              <a:cxn ang="0">
                <a:pos x="1975" y="1206"/>
              </a:cxn>
              <a:cxn ang="0">
                <a:pos x="1941" y="1118"/>
              </a:cxn>
              <a:cxn ang="0">
                <a:pos x="1913" y="1028"/>
              </a:cxn>
              <a:cxn ang="0">
                <a:pos x="1875" y="903"/>
              </a:cxn>
              <a:cxn ang="0">
                <a:pos x="1842" y="798"/>
              </a:cxn>
              <a:cxn ang="0">
                <a:pos x="1797" y="660"/>
              </a:cxn>
              <a:cxn ang="0">
                <a:pos x="1753" y="526"/>
              </a:cxn>
              <a:cxn ang="0">
                <a:pos x="1709" y="412"/>
              </a:cxn>
              <a:cxn ang="0">
                <a:pos x="1673" y="332"/>
              </a:cxn>
              <a:cxn ang="0">
                <a:pos x="1620" y="228"/>
              </a:cxn>
              <a:cxn ang="0">
                <a:pos x="1594" y="179"/>
              </a:cxn>
              <a:cxn ang="0">
                <a:pos x="1525" y="86"/>
              </a:cxn>
              <a:cxn ang="0">
                <a:pos x="1458" y="22"/>
              </a:cxn>
            </a:cxnLst>
            <a:rect l="0" t="0" r="r" b="b"/>
            <a:pathLst>
              <a:path w="2843" h="1930">
                <a:moveTo>
                  <a:pt x="1407" y="0"/>
                </a:moveTo>
                <a:lnTo>
                  <a:pt x="1371" y="2"/>
                </a:lnTo>
                <a:lnTo>
                  <a:pt x="1335" y="22"/>
                </a:lnTo>
                <a:lnTo>
                  <a:pt x="1304" y="48"/>
                </a:lnTo>
                <a:lnTo>
                  <a:pt x="1279" y="74"/>
                </a:lnTo>
                <a:lnTo>
                  <a:pt x="1248" y="112"/>
                </a:lnTo>
                <a:lnTo>
                  <a:pt x="1224" y="148"/>
                </a:lnTo>
                <a:lnTo>
                  <a:pt x="1206" y="178"/>
                </a:lnTo>
                <a:lnTo>
                  <a:pt x="1187" y="216"/>
                </a:lnTo>
                <a:lnTo>
                  <a:pt x="1164" y="250"/>
                </a:lnTo>
                <a:lnTo>
                  <a:pt x="1149" y="290"/>
                </a:lnTo>
                <a:lnTo>
                  <a:pt x="1127" y="330"/>
                </a:lnTo>
                <a:lnTo>
                  <a:pt x="1111" y="370"/>
                </a:lnTo>
                <a:lnTo>
                  <a:pt x="1097" y="404"/>
                </a:lnTo>
                <a:lnTo>
                  <a:pt x="1083" y="434"/>
                </a:lnTo>
                <a:lnTo>
                  <a:pt x="1069" y="466"/>
                </a:lnTo>
                <a:lnTo>
                  <a:pt x="1055" y="502"/>
                </a:lnTo>
                <a:lnTo>
                  <a:pt x="1041" y="538"/>
                </a:lnTo>
                <a:lnTo>
                  <a:pt x="1027" y="580"/>
                </a:lnTo>
                <a:lnTo>
                  <a:pt x="1013" y="614"/>
                </a:lnTo>
                <a:lnTo>
                  <a:pt x="1003" y="650"/>
                </a:lnTo>
                <a:lnTo>
                  <a:pt x="989" y="686"/>
                </a:lnTo>
                <a:lnTo>
                  <a:pt x="977" y="724"/>
                </a:lnTo>
                <a:lnTo>
                  <a:pt x="967" y="758"/>
                </a:lnTo>
                <a:lnTo>
                  <a:pt x="957" y="792"/>
                </a:lnTo>
                <a:lnTo>
                  <a:pt x="949" y="830"/>
                </a:lnTo>
                <a:lnTo>
                  <a:pt x="939" y="870"/>
                </a:lnTo>
                <a:lnTo>
                  <a:pt x="931" y="904"/>
                </a:lnTo>
                <a:lnTo>
                  <a:pt x="921" y="942"/>
                </a:lnTo>
                <a:lnTo>
                  <a:pt x="911" y="980"/>
                </a:lnTo>
                <a:lnTo>
                  <a:pt x="903" y="1012"/>
                </a:lnTo>
                <a:lnTo>
                  <a:pt x="891" y="1050"/>
                </a:lnTo>
                <a:lnTo>
                  <a:pt x="879" y="1082"/>
                </a:lnTo>
                <a:lnTo>
                  <a:pt x="864" y="1131"/>
                </a:lnTo>
                <a:lnTo>
                  <a:pt x="849" y="1168"/>
                </a:lnTo>
                <a:lnTo>
                  <a:pt x="837" y="1200"/>
                </a:lnTo>
                <a:lnTo>
                  <a:pt x="821" y="1236"/>
                </a:lnTo>
                <a:lnTo>
                  <a:pt x="808" y="1272"/>
                </a:lnTo>
                <a:lnTo>
                  <a:pt x="796" y="1296"/>
                </a:lnTo>
                <a:lnTo>
                  <a:pt x="777" y="1336"/>
                </a:lnTo>
                <a:lnTo>
                  <a:pt x="761" y="1374"/>
                </a:lnTo>
                <a:lnTo>
                  <a:pt x="738" y="1414"/>
                </a:lnTo>
                <a:lnTo>
                  <a:pt x="719" y="1454"/>
                </a:lnTo>
                <a:lnTo>
                  <a:pt x="696" y="1492"/>
                </a:lnTo>
                <a:lnTo>
                  <a:pt x="672" y="1527"/>
                </a:lnTo>
                <a:lnTo>
                  <a:pt x="645" y="1557"/>
                </a:lnTo>
                <a:lnTo>
                  <a:pt x="624" y="1588"/>
                </a:lnTo>
                <a:lnTo>
                  <a:pt x="588" y="1624"/>
                </a:lnTo>
                <a:lnTo>
                  <a:pt x="567" y="1641"/>
                </a:lnTo>
                <a:lnTo>
                  <a:pt x="534" y="1666"/>
                </a:lnTo>
                <a:lnTo>
                  <a:pt x="480" y="1698"/>
                </a:lnTo>
                <a:lnTo>
                  <a:pt x="441" y="1722"/>
                </a:lnTo>
                <a:lnTo>
                  <a:pt x="411" y="1736"/>
                </a:lnTo>
                <a:lnTo>
                  <a:pt x="379" y="1750"/>
                </a:lnTo>
                <a:lnTo>
                  <a:pt x="345" y="1766"/>
                </a:lnTo>
                <a:lnTo>
                  <a:pt x="312" y="1780"/>
                </a:lnTo>
                <a:lnTo>
                  <a:pt x="276" y="1792"/>
                </a:lnTo>
                <a:lnTo>
                  <a:pt x="255" y="1797"/>
                </a:lnTo>
                <a:lnTo>
                  <a:pt x="225" y="1809"/>
                </a:lnTo>
                <a:lnTo>
                  <a:pt x="184" y="1828"/>
                </a:lnTo>
                <a:lnTo>
                  <a:pt x="144" y="1840"/>
                </a:lnTo>
                <a:lnTo>
                  <a:pt x="97" y="1856"/>
                </a:lnTo>
                <a:lnTo>
                  <a:pt x="60" y="1868"/>
                </a:lnTo>
                <a:lnTo>
                  <a:pt x="27" y="1876"/>
                </a:lnTo>
                <a:lnTo>
                  <a:pt x="3" y="1884"/>
                </a:lnTo>
                <a:lnTo>
                  <a:pt x="1" y="1904"/>
                </a:lnTo>
                <a:lnTo>
                  <a:pt x="0" y="1926"/>
                </a:lnTo>
                <a:lnTo>
                  <a:pt x="1" y="1930"/>
                </a:lnTo>
                <a:lnTo>
                  <a:pt x="2843" y="1930"/>
                </a:lnTo>
                <a:lnTo>
                  <a:pt x="2841" y="1902"/>
                </a:lnTo>
                <a:lnTo>
                  <a:pt x="2841" y="1874"/>
                </a:lnTo>
                <a:lnTo>
                  <a:pt x="2796" y="1864"/>
                </a:lnTo>
                <a:lnTo>
                  <a:pt x="2746" y="1852"/>
                </a:lnTo>
                <a:lnTo>
                  <a:pt x="2689" y="1838"/>
                </a:lnTo>
                <a:lnTo>
                  <a:pt x="2715" y="1844"/>
                </a:lnTo>
                <a:lnTo>
                  <a:pt x="2656" y="1825"/>
                </a:lnTo>
                <a:lnTo>
                  <a:pt x="2613" y="1813"/>
                </a:lnTo>
                <a:lnTo>
                  <a:pt x="2566" y="1795"/>
                </a:lnTo>
                <a:lnTo>
                  <a:pt x="2515" y="1778"/>
                </a:lnTo>
                <a:lnTo>
                  <a:pt x="2481" y="1768"/>
                </a:lnTo>
                <a:lnTo>
                  <a:pt x="2445" y="1751"/>
                </a:lnTo>
                <a:lnTo>
                  <a:pt x="2409" y="1736"/>
                </a:lnTo>
                <a:lnTo>
                  <a:pt x="2367" y="1714"/>
                </a:lnTo>
                <a:lnTo>
                  <a:pt x="2331" y="1700"/>
                </a:lnTo>
                <a:lnTo>
                  <a:pt x="2311" y="1686"/>
                </a:lnTo>
                <a:lnTo>
                  <a:pt x="2295" y="1676"/>
                </a:lnTo>
                <a:lnTo>
                  <a:pt x="2283" y="1666"/>
                </a:lnTo>
                <a:lnTo>
                  <a:pt x="2257" y="1648"/>
                </a:lnTo>
                <a:lnTo>
                  <a:pt x="2232" y="1624"/>
                </a:lnTo>
                <a:lnTo>
                  <a:pt x="2200" y="1591"/>
                </a:lnTo>
                <a:lnTo>
                  <a:pt x="2179" y="1570"/>
                </a:lnTo>
                <a:lnTo>
                  <a:pt x="2159" y="1542"/>
                </a:lnTo>
                <a:lnTo>
                  <a:pt x="2131" y="1504"/>
                </a:lnTo>
                <a:lnTo>
                  <a:pt x="2112" y="1468"/>
                </a:lnTo>
                <a:lnTo>
                  <a:pt x="2088" y="1432"/>
                </a:lnTo>
                <a:lnTo>
                  <a:pt x="2069" y="1404"/>
                </a:lnTo>
                <a:lnTo>
                  <a:pt x="2051" y="1364"/>
                </a:lnTo>
                <a:lnTo>
                  <a:pt x="2019" y="1308"/>
                </a:lnTo>
                <a:lnTo>
                  <a:pt x="2035" y="1336"/>
                </a:lnTo>
                <a:lnTo>
                  <a:pt x="2004" y="1278"/>
                </a:lnTo>
                <a:lnTo>
                  <a:pt x="1992" y="1240"/>
                </a:lnTo>
                <a:lnTo>
                  <a:pt x="1975" y="1206"/>
                </a:lnTo>
                <a:lnTo>
                  <a:pt x="1965" y="1172"/>
                </a:lnTo>
                <a:lnTo>
                  <a:pt x="1951" y="1144"/>
                </a:lnTo>
                <a:lnTo>
                  <a:pt x="1941" y="1118"/>
                </a:lnTo>
                <a:lnTo>
                  <a:pt x="1935" y="1096"/>
                </a:lnTo>
                <a:lnTo>
                  <a:pt x="1925" y="1064"/>
                </a:lnTo>
                <a:lnTo>
                  <a:pt x="1913" y="1028"/>
                </a:lnTo>
                <a:lnTo>
                  <a:pt x="1899" y="986"/>
                </a:lnTo>
                <a:lnTo>
                  <a:pt x="1887" y="940"/>
                </a:lnTo>
                <a:lnTo>
                  <a:pt x="1875" y="903"/>
                </a:lnTo>
                <a:lnTo>
                  <a:pt x="1861" y="862"/>
                </a:lnTo>
                <a:lnTo>
                  <a:pt x="1849" y="824"/>
                </a:lnTo>
                <a:lnTo>
                  <a:pt x="1842" y="798"/>
                </a:lnTo>
                <a:lnTo>
                  <a:pt x="1829" y="754"/>
                </a:lnTo>
                <a:lnTo>
                  <a:pt x="1815" y="710"/>
                </a:lnTo>
                <a:lnTo>
                  <a:pt x="1797" y="660"/>
                </a:lnTo>
                <a:lnTo>
                  <a:pt x="1779" y="603"/>
                </a:lnTo>
                <a:lnTo>
                  <a:pt x="1765" y="562"/>
                </a:lnTo>
                <a:lnTo>
                  <a:pt x="1753" y="526"/>
                </a:lnTo>
                <a:lnTo>
                  <a:pt x="1737" y="484"/>
                </a:lnTo>
                <a:lnTo>
                  <a:pt x="1722" y="453"/>
                </a:lnTo>
                <a:lnTo>
                  <a:pt x="1709" y="412"/>
                </a:lnTo>
                <a:lnTo>
                  <a:pt x="1695" y="390"/>
                </a:lnTo>
                <a:lnTo>
                  <a:pt x="1685" y="362"/>
                </a:lnTo>
                <a:lnTo>
                  <a:pt x="1673" y="332"/>
                </a:lnTo>
                <a:lnTo>
                  <a:pt x="1656" y="304"/>
                </a:lnTo>
                <a:lnTo>
                  <a:pt x="1637" y="264"/>
                </a:lnTo>
                <a:lnTo>
                  <a:pt x="1620" y="228"/>
                </a:lnTo>
                <a:lnTo>
                  <a:pt x="1609" y="208"/>
                </a:lnTo>
                <a:lnTo>
                  <a:pt x="1578" y="156"/>
                </a:lnTo>
                <a:lnTo>
                  <a:pt x="1594" y="179"/>
                </a:lnTo>
                <a:lnTo>
                  <a:pt x="1565" y="136"/>
                </a:lnTo>
                <a:lnTo>
                  <a:pt x="1554" y="113"/>
                </a:lnTo>
                <a:lnTo>
                  <a:pt x="1525" y="86"/>
                </a:lnTo>
                <a:lnTo>
                  <a:pt x="1499" y="56"/>
                </a:lnTo>
                <a:lnTo>
                  <a:pt x="1477" y="36"/>
                </a:lnTo>
                <a:lnTo>
                  <a:pt x="1458" y="22"/>
                </a:lnTo>
                <a:lnTo>
                  <a:pt x="1433" y="6"/>
                </a:lnTo>
                <a:lnTo>
                  <a:pt x="1408" y="4"/>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6" name="Freeform 476">
            <a:extLst>
              <a:ext uri="{FF2B5EF4-FFF2-40B4-BE49-F238E27FC236}">
                <a16:creationId xmlns:a16="http://schemas.microsoft.com/office/drawing/2014/main" id="{54F10A19-716E-4347-ABF3-C2ACE94DB5BA}"/>
              </a:ext>
            </a:extLst>
          </p:cNvPr>
          <p:cNvSpPr>
            <a:spLocks noChangeArrowheads="1"/>
          </p:cNvSpPr>
          <p:nvPr/>
        </p:nvSpPr>
        <p:spPr bwMode="auto">
          <a:xfrm flipH="1">
            <a:off x="3276509" y="6183397"/>
            <a:ext cx="42862" cy="144423"/>
          </a:xfrm>
          <a:custGeom>
            <a:avLst/>
            <a:gdLst/>
            <a:ahLst/>
            <a:cxnLst>
              <a:cxn ang="0">
                <a:pos x="0" y="0"/>
              </a:cxn>
              <a:cxn ang="0">
                <a:pos x="0" y="2005"/>
              </a:cxn>
            </a:cxnLst>
            <a:rect l="0" t="0" r="r" b="b"/>
            <a:pathLst>
              <a:path w="1" h="2005">
                <a:moveTo>
                  <a:pt x="0" y="0"/>
                </a:moveTo>
                <a:lnTo>
                  <a:pt x="0" y="2005"/>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7" name="Freeform 480">
            <a:extLst>
              <a:ext uri="{FF2B5EF4-FFF2-40B4-BE49-F238E27FC236}">
                <a16:creationId xmlns:a16="http://schemas.microsoft.com/office/drawing/2014/main" id="{E2C36D10-0A2A-4F99-8507-B05D543A6B83}"/>
              </a:ext>
            </a:extLst>
          </p:cNvPr>
          <p:cNvSpPr>
            <a:spLocks/>
          </p:cNvSpPr>
          <p:nvPr/>
        </p:nvSpPr>
        <p:spPr bwMode="auto">
          <a:xfrm>
            <a:off x="1574388" y="4792878"/>
            <a:ext cx="1171510" cy="1443036"/>
          </a:xfrm>
          <a:custGeom>
            <a:avLst/>
            <a:gdLst/>
            <a:ahLst/>
            <a:cxnLst>
              <a:cxn ang="0">
                <a:pos x="983" y="1209"/>
              </a:cxn>
              <a:cxn ang="0">
                <a:pos x="2" y="1209"/>
              </a:cxn>
              <a:cxn ang="0">
                <a:pos x="2" y="1188"/>
              </a:cxn>
              <a:cxn ang="0">
                <a:pos x="0" y="1158"/>
              </a:cxn>
              <a:cxn ang="0">
                <a:pos x="23" y="1155"/>
              </a:cxn>
              <a:cxn ang="0">
                <a:pos x="44" y="1148"/>
              </a:cxn>
              <a:cxn ang="0">
                <a:pos x="118" y="1124"/>
              </a:cxn>
              <a:cxn ang="0">
                <a:pos x="185" y="1104"/>
              </a:cxn>
              <a:cxn ang="0">
                <a:pos x="274" y="1071"/>
              </a:cxn>
              <a:cxn ang="0">
                <a:pos x="383" y="1026"/>
              </a:cxn>
              <a:cxn ang="0">
                <a:pos x="491" y="972"/>
              </a:cxn>
              <a:cxn ang="0">
                <a:pos x="593" y="900"/>
              </a:cxn>
              <a:cxn ang="0">
                <a:pos x="674" y="813"/>
              </a:cxn>
              <a:cxn ang="0">
                <a:pos x="743" y="693"/>
              </a:cxn>
              <a:cxn ang="0">
                <a:pos x="812" y="555"/>
              </a:cxn>
              <a:cxn ang="0">
                <a:pos x="866" y="417"/>
              </a:cxn>
              <a:cxn ang="0">
                <a:pos x="896" y="321"/>
              </a:cxn>
              <a:cxn ang="0">
                <a:pos x="923" y="215"/>
              </a:cxn>
              <a:cxn ang="0">
                <a:pos x="950" y="114"/>
              </a:cxn>
              <a:cxn ang="0">
                <a:pos x="983" y="0"/>
              </a:cxn>
            </a:cxnLst>
            <a:rect l="0" t="0" r="r" b="b"/>
            <a:pathLst>
              <a:path w="983" h="1209">
                <a:moveTo>
                  <a:pt x="983" y="1209"/>
                </a:moveTo>
                <a:lnTo>
                  <a:pt x="2" y="1209"/>
                </a:lnTo>
                <a:lnTo>
                  <a:pt x="2" y="1188"/>
                </a:lnTo>
                <a:lnTo>
                  <a:pt x="0" y="1158"/>
                </a:lnTo>
                <a:lnTo>
                  <a:pt x="23" y="1155"/>
                </a:lnTo>
                <a:lnTo>
                  <a:pt x="44" y="1148"/>
                </a:lnTo>
                <a:lnTo>
                  <a:pt x="118" y="1124"/>
                </a:lnTo>
                <a:lnTo>
                  <a:pt x="185" y="1104"/>
                </a:lnTo>
                <a:lnTo>
                  <a:pt x="274" y="1071"/>
                </a:lnTo>
                <a:lnTo>
                  <a:pt x="383" y="1026"/>
                </a:lnTo>
                <a:lnTo>
                  <a:pt x="491" y="972"/>
                </a:lnTo>
                <a:lnTo>
                  <a:pt x="593" y="900"/>
                </a:lnTo>
                <a:lnTo>
                  <a:pt x="674" y="813"/>
                </a:lnTo>
                <a:lnTo>
                  <a:pt x="743" y="693"/>
                </a:lnTo>
                <a:lnTo>
                  <a:pt x="812" y="555"/>
                </a:lnTo>
                <a:lnTo>
                  <a:pt x="866" y="417"/>
                </a:lnTo>
                <a:lnTo>
                  <a:pt x="896" y="321"/>
                </a:lnTo>
                <a:lnTo>
                  <a:pt x="923" y="215"/>
                </a:lnTo>
                <a:lnTo>
                  <a:pt x="950" y="114"/>
                </a:lnTo>
                <a:lnTo>
                  <a:pt x="983" y="0"/>
                </a:lnTo>
              </a:path>
            </a:pathLst>
          </a:custGeom>
          <a:solidFill>
            <a:schemeClr val="bg1">
              <a:lumMod val="7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grpSp>
        <p:nvGrpSpPr>
          <p:cNvPr id="18" name="Group 469">
            <a:extLst>
              <a:ext uri="{FF2B5EF4-FFF2-40B4-BE49-F238E27FC236}">
                <a16:creationId xmlns:a16="http://schemas.microsoft.com/office/drawing/2014/main" id="{0B0F1142-DB50-42D1-BC6E-EA714875A25C}"/>
              </a:ext>
            </a:extLst>
          </p:cNvPr>
          <p:cNvGrpSpPr>
            <a:grpSpLocks/>
          </p:cNvGrpSpPr>
          <p:nvPr/>
        </p:nvGrpSpPr>
        <p:grpSpPr bwMode="auto">
          <a:xfrm>
            <a:off x="1491350" y="3877404"/>
            <a:ext cx="3597349" cy="2220055"/>
            <a:chOff x="1195" y="1177"/>
            <a:chExt cx="2998" cy="1860"/>
          </a:xfrm>
        </p:grpSpPr>
        <p:sp>
          <p:nvSpPr>
            <p:cNvPr id="19" name="Arc 470">
              <a:extLst>
                <a:ext uri="{FF2B5EF4-FFF2-40B4-BE49-F238E27FC236}">
                  <a16:creationId xmlns:a16="http://schemas.microsoft.com/office/drawing/2014/main" id="{76031F60-FB41-4F47-A3B1-7EB4053B501B}"/>
                </a:ext>
              </a:extLst>
            </p:cNvPr>
            <p:cNvSpPr>
              <a:spLocks/>
            </p:cNvSpPr>
            <p:nvPr/>
          </p:nvSpPr>
          <p:spPr bwMode="auto">
            <a:xfrm rot="4500000">
              <a:off x="2955" y="2310"/>
              <a:ext cx="806" cy="270"/>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0" name="Arc 471">
              <a:extLst>
                <a:ext uri="{FF2B5EF4-FFF2-40B4-BE49-F238E27FC236}">
                  <a16:creationId xmlns:a16="http://schemas.microsoft.com/office/drawing/2014/main" id="{79DDEF22-11E1-441F-8E6A-B995F37EE1EC}"/>
                </a:ext>
              </a:extLst>
            </p:cNvPr>
            <p:cNvSpPr>
              <a:spLocks/>
            </p:cNvSpPr>
            <p:nvPr/>
          </p:nvSpPr>
          <p:spPr bwMode="auto">
            <a:xfrm rot="720000">
              <a:off x="3466" y="2872"/>
              <a:ext cx="727" cy="165"/>
            </a:xfrm>
            <a:custGeom>
              <a:avLst/>
              <a:gdLst>
                <a:gd name="G0" fmla="+- 21038 0 0"/>
                <a:gd name="G1" fmla="+- 0 0 0"/>
                <a:gd name="G2" fmla="+- 21600 0 0"/>
                <a:gd name="T0" fmla="*/ 18899 w 21038"/>
                <a:gd name="T1" fmla="*/ 21494 h 21494"/>
                <a:gd name="T2" fmla="*/ 0 w 21038"/>
                <a:gd name="T3" fmla="*/ 4895 h 21494"/>
                <a:gd name="T4" fmla="*/ 21038 w 21038"/>
                <a:gd name="T5" fmla="*/ 0 h 21494"/>
              </a:gdLst>
              <a:ahLst/>
              <a:cxnLst>
                <a:cxn ang="0">
                  <a:pos x="T0" y="T1"/>
                </a:cxn>
                <a:cxn ang="0">
                  <a:pos x="T2" y="T3"/>
                </a:cxn>
                <a:cxn ang="0">
                  <a:pos x="T4" y="T5"/>
                </a:cxn>
              </a:cxnLst>
              <a:rect l="0" t="0" r="r" b="b"/>
              <a:pathLst>
                <a:path w="21038" h="21494" fill="none" extrusionOk="0">
                  <a:moveTo>
                    <a:pt x="18899" y="21493"/>
                  </a:moveTo>
                  <a:cubicBezTo>
                    <a:pt x="9695" y="20577"/>
                    <a:pt x="2096" y="13903"/>
                    <a:pt x="-1" y="4895"/>
                  </a:cubicBezTo>
                </a:path>
                <a:path w="21038" h="21494" stroke="0" extrusionOk="0">
                  <a:moveTo>
                    <a:pt x="18899" y="21493"/>
                  </a:moveTo>
                  <a:cubicBezTo>
                    <a:pt x="9695" y="20577"/>
                    <a:pt x="2096" y="13903"/>
                    <a:pt x="-1" y="4895"/>
                  </a:cubicBezTo>
                  <a:lnTo>
                    <a:pt x="21038"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1" name="Arc 472">
              <a:extLst>
                <a:ext uri="{FF2B5EF4-FFF2-40B4-BE49-F238E27FC236}">
                  <a16:creationId xmlns:a16="http://schemas.microsoft.com/office/drawing/2014/main" id="{88DD94CC-A6A6-4EE8-B306-E7DB11D6C212}"/>
                </a:ext>
              </a:extLst>
            </p:cNvPr>
            <p:cNvSpPr>
              <a:spLocks/>
            </p:cNvSpPr>
            <p:nvPr/>
          </p:nvSpPr>
          <p:spPr bwMode="auto">
            <a:xfrm rot="6300000">
              <a:off x="1950" y="1543"/>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2" name="Arc 473">
              <a:extLst>
                <a:ext uri="{FF2B5EF4-FFF2-40B4-BE49-F238E27FC236}">
                  <a16:creationId xmlns:a16="http://schemas.microsoft.com/office/drawing/2014/main" id="{1EC26C8B-771E-4DDE-AC99-B678FBB5D079}"/>
                </a:ext>
              </a:extLst>
            </p:cNvPr>
            <p:cNvSpPr>
              <a:spLocks/>
            </p:cNvSpPr>
            <p:nvPr/>
          </p:nvSpPr>
          <p:spPr bwMode="auto">
            <a:xfrm rot="16980000">
              <a:off x="1574" y="230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3" name="Arc 474">
              <a:extLst>
                <a:ext uri="{FF2B5EF4-FFF2-40B4-BE49-F238E27FC236}">
                  <a16:creationId xmlns:a16="http://schemas.microsoft.com/office/drawing/2014/main" id="{36CD188F-7CA6-4F22-8B3F-130B935F0C9A}"/>
                </a:ext>
              </a:extLst>
            </p:cNvPr>
            <p:cNvSpPr>
              <a:spLocks/>
            </p:cNvSpPr>
            <p:nvPr/>
          </p:nvSpPr>
          <p:spPr bwMode="auto">
            <a:xfrm rot="15300000">
              <a:off x="2411" y="1545"/>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4" name="Arc 475">
              <a:extLst>
                <a:ext uri="{FF2B5EF4-FFF2-40B4-BE49-F238E27FC236}">
                  <a16:creationId xmlns:a16="http://schemas.microsoft.com/office/drawing/2014/main" id="{676D0088-8057-4137-9DFA-20C51C480183}"/>
                </a:ext>
              </a:extLst>
            </p:cNvPr>
            <p:cNvSpPr>
              <a:spLocks/>
            </p:cNvSpPr>
            <p:nvPr/>
          </p:nvSpPr>
          <p:spPr bwMode="auto">
            <a:xfrm rot="20700000">
              <a:off x="1195" y="2859"/>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p:sp>
        <p:nvSpPr>
          <p:cNvPr id="25" name="Freeform 478">
            <a:extLst>
              <a:ext uri="{FF2B5EF4-FFF2-40B4-BE49-F238E27FC236}">
                <a16:creationId xmlns:a16="http://schemas.microsoft.com/office/drawing/2014/main" id="{44AE1476-3307-4801-9DE0-3505704DF612}"/>
              </a:ext>
            </a:extLst>
          </p:cNvPr>
          <p:cNvSpPr>
            <a:spLocks noChangeArrowheads="1"/>
          </p:cNvSpPr>
          <p:nvPr/>
        </p:nvSpPr>
        <p:spPr bwMode="auto">
          <a:xfrm>
            <a:off x="2737563" y="4785718"/>
            <a:ext cx="42863" cy="1506295"/>
          </a:xfrm>
          <a:custGeom>
            <a:avLst/>
            <a:gdLst/>
            <a:ahLst/>
            <a:cxnLst>
              <a:cxn ang="0">
                <a:pos x="0" y="1226"/>
              </a:cxn>
              <a:cxn ang="0">
                <a:pos x="0" y="0"/>
              </a:cxn>
            </a:cxnLst>
            <a:rect l="0" t="0" r="r" b="b"/>
            <a:pathLst>
              <a:path w="1" h="1226">
                <a:moveTo>
                  <a:pt x="0" y="1226"/>
                </a:moveTo>
                <a:lnTo>
                  <a:pt x="0" y="0"/>
                </a:lnTo>
              </a:path>
            </a:pathLst>
          </a:cu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6" name="Line 479">
            <a:extLst>
              <a:ext uri="{FF2B5EF4-FFF2-40B4-BE49-F238E27FC236}">
                <a16:creationId xmlns:a16="http://schemas.microsoft.com/office/drawing/2014/main" id="{DBC8F842-0024-4468-A9F1-2CA863122EC8}"/>
              </a:ext>
            </a:extLst>
          </p:cNvPr>
          <p:cNvSpPr>
            <a:spLocks noChangeShapeType="1"/>
          </p:cNvSpPr>
          <p:nvPr/>
        </p:nvSpPr>
        <p:spPr bwMode="auto">
          <a:xfrm>
            <a:off x="2241478" y="5534574"/>
            <a:ext cx="241300" cy="399099"/>
          </a:xfrm>
          <a:prstGeom prst="line">
            <a:avLst/>
          </a:prstGeom>
          <a:noFill/>
          <a:ln w="12700">
            <a:solidFill>
              <a:schemeClr val="tx1"/>
            </a:solidFill>
            <a:round/>
            <a:headEnd/>
            <a:tailEnd type="triangle" w="med" len="me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7" name="Text Box 606">
                <a:extLst>
                  <a:ext uri="{FF2B5EF4-FFF2-40B4-BE49-F238E27FC236}">
                    <a16:creationId xmlns:a16="http://schemas.microsoft.com/office/drawing/2014/main" id="{3460DBE2-536C-4C44-89C3-E111587A3000}"/>
                  </a:ext>
                </a:extLst>
              </p:cNvPr>
              <p:cNvSpPr txBox="1">
                <a:spLocks noChangeArrowheads="1"/>
              </p:cNvSpPr>
              <p:nvPr/>
            </p:nvSpPr>
            <p:spPr bwMode="auto">
              <a:xfrm>
                <a:off x="3475887" y="3875090"/>
                <a:ext cx="2448994" cy="647870"/>
              </a:xfrm>
              <a:prstGeom prst="rect">
                <a:avLst/>
              </a:prstGeom>
              <a:noFill/>
              <a:ln w="12700">
                <a:noFill/>
                <a:miter lim="800000"/>
                <a:headEnd/>
                <a:tailEnd/>
              </a:ln>
              <a:effectLst/>
            </p:spPr>
            <p:txBody>
              <a:bodyPr wrap="square">
                <a:spAutoFit/>
              </a:bodyPr>
              <a:lstStyle/>
              <a:p>
                <a:r>
                  <a:rPr lang="en-US" sz="1805" dirty="0">
                    <a:solidFill>
                      <a:srgbClr val="000000"/>
                    </a:solidFill>
                    <a:latin typeface="+mn-lt"/>
                    <a:cs typeface="Arial" panose="020B0604020202020204" pitchFamily="34" charset="0"/>
                  </a:rPr>
                  <a:t>Sampling Distribution</a:t>
                </a:r>
              </a:p>
              <a:p>
                <a:r>
                  <a:rPr lang="en-US" sz="1805" dirty="0">
                    <a:solidFill>
                      <a:srgbClr val="000000"/>
                    </a:solidFill>
                    <a:latin typeface="+mn-lt"/>
                    <a:cs typeface="Arial" panose="020B0604020202020204" pitchFamily="34" charset="0"/>
                  </a:rPr>
                  <a:t>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for AT Scores</a:t>
                </a:r>
              </a:p>
            </p:txBody>
          </p:sp>
        </mc:Choice>
        <mc:Fallback xmlns="">
          <p:sp>
            <p:nvSpPr>
              <p:cNvPr id="27" name="Text Box 606">
                <a:extLst>
                  <a:ext uri="{FF2B5EF4-FFF2-40B4-BE49-F238E27FC236}">
                    <a16:creationId xmlns:a16="http://schemas.microsoft.com/office/drawing/2014/main" id="{3460DBE2-536C-4C44-89C3-E111587A3000}"/>
                  </a:ext>
                </a:extLst>
              </p:cNvPr>
              <p:cNvSpPr txBox="1">
                <a:spLocks noRot="1" noChangeAspect="1" noMove="1" noResize="1" noEditPoints="1" noAdjustHandles="1" noChangeArrowheads="1" noChangeShapeType="1" noTextEdit="1"/>
              </p:cNvSpPr>
              <p:nvPr/>
            </p:nvSpPr>
            <p:spPr bwMode="auto">
              <a:xfrm>
                <a:off x="3475887" y="3875090"/>
                <a:ext cx="2448994" cy="647870"/>
              </a:xfrm>
              <a:prstGeom prst="rect">
                <a:avLst/>
              </a:prstGeom>
              <a:blipFill>
                <a:blip r:embed="rId4"/>
                <a:stretch>
                  <a:fillRect l="-1990" t="-5660" b="-14151"/>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0CD32A9-4B14-4EC8-B685-4B64B14E499C}"/>
                  </a:ext>
                </a:extLst>
              </p:cNvPr>
              <p:cNvSpPr txBox="1"/>
              <p:nvPr/>
            </p:nvSpPr>
            <p:spPr>
              <a:xfrm>
                <a:off x="1331723" y="4187487"/>
                <a:ext cx="1111138" cy="370101"/>
              </a:xfrm>
              <a:prstGeom prst="rect">
                <a:avLst/>
              </a:prstGeom>
              <a:noFill/>
            </p:spPr>
            <p:txBody>
              <a:bodyPr wrap="none" rtlCol="0">
                <a:spAutoFit/>
              </a:bodyPr>
              <a:lstStyle/>
              <a:p>
                <a14:m>
                  <m:oMath xmlns:m="http://schemas.openxmlformats.org/officeDocument/2006/math">
                    <m:sSub>
                      <m:sSubPr>
                        <m:ctrlPr>
                          <a:rPr lang="en-US" sz="1805" i="1">
                            <a:solidFill>
                              <a:srgbClr val="000000"/>
                            </a:solidFill>
                            <a:latin typeface="Cambria Math" panose="02040503050406030204" pitchFamily="18" charset="0"/>
                          </a:rPr>
                        </m:ctrlPr>
                      </m:sSubPr>
                      <m:e>
                        <m:r>
                          <a:rPr lang="en-US" sz="1805" i="1">
                            <a:solidFill>
                              <a:srgbClr val="000000"/>
                            </a:solidFill>
                            <a:latin typeface="Cambria Math"/>
                            <a:ea typeface="Cambria Math"/>
                          </a:rPr>
                          <m:t>𝜎</m:t>
                        </m:r>
                      </m:e>
                      <m:sub>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sub>
                    </m:sSub>
                  </m:oMath>
                </a14:m>
                <a:r>
                  <a:rPr lang="en-US" sz="1805" dirty="0">
                    <a:solidFill>
                      <a:srgbClr val="000000"/>
                    </a:solidFill>
                    <a:latin typeface="+mn-lt"/>
                    <a:cs typeface="Arial" panose="020B0604020202020204" pitchFamily="34" charset="0"/>
                  </a:rPr>
                  <a:t>= 20.78</a:t>
                </a:r>
              </a:p>
            </p:txBody>
          </p:sp>
        </mc:Choice>
        <mc:Fallback xmlns="">
          <p:sp>
            <p:nvSpPr>
              <p:cNvPr id="28" name="TextBox 27">
                <a:extLst>
                  <a:ext uri="{FF2B5EF4-FFF2-40B4-BE49-F238E27FC236}">
                    <a16:creationId xmlns:a16="http://schemas.microsoft.com/office/drawing/2014/main" id="{70CD32A9-4B14-4EC8-B685-4B64B14E499C}"/>
                  </a:ext>
                </a:extLst>
              </p:cNvPr>
              <p:cNvSpPr txBox="1">
                <a:spLocks noRot="1" noChangeAspect="1" noMove="1" noResize="1" noEditPoints="1" noAdjustHandles="1" noChangeArrowheads="1" noChangeShapeType="1" noTextEdit="1"/>
              </p:cNvSpPr>
              <p:nvPr/>
            </p:nvSpPr>
            <p:spPr>
              <a:xfrm>
                <a:off x="1331723" y="4187487"/>
                <a:ext cx="1111138" cy="370101"/>
              </a:xfrm>
              <a:prstGeom prst="rect">
                <a:avLst/>
              </a:prstGeom>
              <a:blipFill>
                <a:blip r:embed="rId5"/>
                <a:stretch>
                  <a:fillRect t="-9836" r="-3825"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8ACD296-70F7-4F77-B34A-9474948B5422}"/>
                  </a:ext>
                </a:extLst>
              </p:cNvPr>
              <p:cNvSpPr txBox="1"/>
              <p:nvPr/>
            </p:nvSpPr>
            <p:spPr>
              <a:xfrm>
                <a:off x="5324246" y="6064747"/>
                <a:ext cx="379206" cy="370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m:oMathPara>
                </a14:m>
                <a:endParaRPr lang="en-US" sz="1805" dirty="0">
                  <a:solidFill>
                    <a:srgbClr val="000000"/>
                  </a:solidFill>
                  <a:latin typeface="Arial" panose="020B0604020202020204" pitchFamily="34" charset="0"/>
                  <a:cs typeface="Arial" panose="020B0604020202020204" pitchFamily="34" charset="0"/>
                </a:endParaRPr>
              </a:p>
            </p:txBody>
          </p:sp>
        </mc:Choice>
        <mc:Fallback xmlns="">
          <p:sp>
            <p:nvSpPr>
              <p:cNvPr id="29" name="TextBox 28">
                <a:extLst>
                  <a:ext uri="{FF2B5EF4-FFF2-40B4-BE49-F238E27FC236}">
                    <a16:creationId xmlns:a16="http://schemas.microsoft.com/office/drawing/2014/main" id="{78ACD296-70F7-4F77-B34A-9474948B5422}"/>
                  </a:ext>
                </a:extLst>
              </p:cNvPr>
              <p:cNvSpPr txBox="1">
                <a:spLocks noRot="1" noChangeAspect="1" noMove="1" noResize="1" noEditPoints="1" noAdjustHandles="1" noChangeArrowheads="1" noChangeShapeType="1" noTextEdit="1"/>
              </p:cNvSpPr>
              <p:nvPr/>
            </p:nvSpPr>
            <p:spPr>
              <a:xfrm>
                <a:off x="5324246" y="6064747"/>
                <a:ext cx="379206" cy="370101"/>
              </a:xfrm>
              <a:prstGeom prst="rect">
                <a:avLst/>
              </a:prstGeom>
              <a:blipFill>
                <a:blip r:embed="rId6"/>
                <a:stretch>
                  <a:fillRect r="-20635"/>
                </a:stretch>
              </a:blipFill>
            </p:spPr>
            <p:txBody>
              <a:bodyPr/>
              <a:lstStyle/>
              <a:p>
                <a:r>
                  <a:rPr lang="en-US">
                    <a:noFill/>
                  </a:rPr>
                  <a:t> </a:t>
                </a:r>
              </a:p>
            </p:txBody>
          </p:sp>
        </mc:Fallback>
      </mc:AlternateContent>
      <p:sp>
        <p:nvSpPr>
          <p:cNvPr id="30" name="Text Box 6">
            <a:extLst>
              <a:ext uri="{FF2B5EF4-FFF2-40B4-BE49-F238E27FC236}">
                <a16:creationId xmlns:a16="http://schemas.microsoft.com/office/drawing/2014/main" id="{5A8BB400-A7B4-4E30-86CB-571750DB772B}"/>
              </a:ext>
            </a:extLst>
          </p:cNvPr>
          <p:cNvSpPr txBox="1">
            <a:spLocks noChangeArrowheads="1"/>
          </p:cNvSpPr>
          <p:nvPr/>
        </p:nvSpPr>
        <p:spPr bwMode="auto">
          <a:xfrm>
            <a:off x="4925215" y="4958648"/>
            <a:ext cx="4048968" cy="370101"/>
          </a:xfrm>
          <a:prstGeom prst="rect">
            <a:avLst/>
          </a:prstGeom>
          <a:noFill/>
          <a:ln w="12700">
            <a:noFill/>
            <a:miter lim="800000"/>
            <a:headEnd/>
            <a:tailEnd/>
          </a:ln>
          <a:effectLst/>
        </p:spPr>
        <p:txBody>
          <a:bodyPr wrap="square">
            <a:spAutoFit/>
          </a:bodyPr>
          <a:lstStyle/>
          <a:p>
            <a:pPr algn="l"/>
            <a:r>
              <a:rPr lang="en-US" sz="1805" dirty="0">
                <a:solidFill>
                  <a:srgbClr val="000000"/>
                </a:solidFill>
                <a:latin typeface="+mn-lt"/>
                <a:cs typeface="Arial" panose="020B0604020202020204" pitchFamily="34" charset="0"/>
              </a:rPr>
              <a:t>In </a:t>
            </a:r>
            <a:r>
              <a:rPr lang="en-US" sz="1805" dirty="0" smtClean="0">
                <a:solidFill>
                  <a:srgbClr val="000000"/>
                </a:solidFill>
                <a:latin typeface="+mn-lt"/>
                <a:cs typeface="Arial" panose="020B0604020202020204" pitchFamily="34" charset="0"/>
              </a:rPr>
              <a:t>Excel: </a:t>
            </a:r>
            <a:r>
              <a:rPr lang="en-US" sz="1805" dirty="0">
                <a:solidFill>
                  <a:srgbClr val="000000"/>
                </a:solidFill>
                <a:latin typeface="+mn-lt"/>
                <a:cs typeface="Arial" panose="020B0604020202020204" pitchFamily="34" charset="0"/>
              </a:rPr>
              <a:t>=</a:t>
            </a:r>
            <a:r>
              <a:rPr lang="en-US" sz="1805" dirty="0" err="1">
                <a:solidFill>
                  <a:srgbClr val="000000"/>
                </a:solidFill>
                <a:latin typeface="+mn-lt"/>
                <a:cs typeface="Arial" panose="020B0604020202020204" pitchFamily="34" charset="0"/>
              </a:rPr>
              <a:t>normsdist</a:t>
            </a:r>
            <a:r>
              <a:rPr lang="en-US" sz="1805" dirty="0">
                <a:solidFill>
                  <a:srgbClr val="000000"/>
                </a:solidFill>
                <a:latin typeface="+mn-lt"/>
                <a:cs typeface="Arial" panose="020B0604020202020204" pitchFamily="34" charset="0"/>
              </a:rPr>
              <a:t>(-.481257</a:t>
            </a:r>
            <a:r>
              <a:rPr lang="en-US" sz="1805" dirty="0" smtClean="0">
                <a:solidFill>
                  <a:srgbClr val="000000"/>
                </a:solidFill>
                <a:latin typeface="+mn-lt"/>
                <a:cs typeface="Arial" panose="020B0604020202020204" pitchFamily="34" charset="0"/>
              </a:rPr>
              <a:t>)=0.315167</a:t>
            </a:r>
            <a:endParaRPr lang="en-US" sz="1805" dirty="0">
              <a:solidFill>
                <a:srgbClr val="000000"/>
              </a:solidFill>
              <a:latin typeface="+mn-lt"/>
              <a:cs typeface="Arial" panose="020B0604020202020204" pitchFamily="34" charset="0"/>
            </a:endParaRPr>
          </a:p>
        </p:txBody>
      </p:sp>
    </p:spTree>
    <p:extLst>
      <p:ext uri="{BB962C8B-B14F-4D97-AF65-F5344CB8AC3E}">
        <p14:creationId xmlns:p14="http://schemas.microsoft.com/office/powerpoint/2010/main" val="244978876"/>
      </p:ext>
    </p:ext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624" name="Text Box 152"/>
          <p:cNvSpPr txBox="1">
            <a:spLocks noChangeArrowheads="1"/>
          </p:cNvSpPr>
          <p:nvPr/>
        </p:nvSpPr>
        <p:spPr bwMode="auto">
          <a:xfrm>
            <a:off x="970856" y="1995684"/>
            <a:ext cx="7569829" cy="647870"/>
          </a:xfrm>
          <a:prstGeom prst="rect">
            <a:avLst/>
          </a:prstGeom>
          <a:noFill/>
          <a:ln w="12700">
            <a:noFill/>
            <a:miter lim="800000"/>
            <a:headEnd/>
            <a:tailEnd/>
          </a:ln>
          <a:effectLst/>
        </p:spPr>
        <p:txBody>
          <a:bodyPr wrap="square">
            <a:spAutoFit/>
          </a:bodyPr>
          <a:lstStyle/>
          <a:p>
            <a:pPr algn="l"/>
            <a:r>
              <a:rPr lang="en-US" sz="1805" dirty="0">
                <a:solidFill>
                  <a:srgbClr val="000000"/>
                </a:solidFill>
                <a:latin typeface="+mn-lt"/>
                <a:cs typeface="Arial" panose="020B0604020202020204" pitchFamily="34" charset="0"/>
              </a:rPr>
              <a:t>Calculate the area under the curve between the lower and upper endpoints of the interval.</a:t>
            </a:r>
          </a:p>
        </p:txBody>
      </p:sp>
      <p:sp>
        <p:nvSpPr>
          <p:cNvPr id="233625" name="Text Box 153"/>
          <p:cNvSpPr txBox="1">
            <a:spLocks noChangeArrowheads="1"/>
          </p:cNvSpPr>
          <p:nvPr/>
        </p:nvSpPr>
        <p:spPr bwMode="auto">
          <a:xfrm>
            <a:off x="1671627" y="2697338"/>
            <a:ext cx="5705408" cy="370101"/>
          </a:xfrm>
          <a:prstGeom prst="rect">
            <a:avLst/>
          </a:prstGeom>
          <a:noFill/>
          <a:ln w="12700">
            <a:noFill/>
            <a:miter lim="800000"/>
            <a:headEnd/>
            <a:tailEnd/>
          </a:ln>
          <a:effectLst/>
        </p:spPr>
        <p:txBody>
          <a:bodyPr wrap="none">
            <a:spAutoFit/>
          </a:bodyPr>
          <a:lstStyle/>
          <a:p>
            <a:pPr algn="l"/>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(-.481257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a:t>
            </a:r>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.481257) = </a:t>
            </a:r>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a:t>
            </a:r>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.481257) - </a:t>
            </a:r>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a:t>
            </a:r>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-.481257)</a:t>
            </a:r>
          </a:p>
        </p:txBody>
      </p:sp>
      <p:sp>
        <p:nvSpPr>
          <p:cNvPr id="233626" name="Text Box 154"/>
          <p:cNvSpPr txBox="1">
            <a:spLocks noChangeArrowheads="1"/>
          </p:cNvSpPr>
          <p:nvPr/>
        </p:nvSpPr>
        <p:spPr bwMode="auto">
          <a:xfrm>
            <a:off x="3160645" y="3026766"/>
            <a:ext cx="1580882" cy="370101"/>
          </a:xfrm>
          <a:prstGeom prst="rect">
            <a:avLst/>
          </a:prstGeom>
          <a:noFill/>
          <a:ln w="12700">
            <a:noFill/>
            <a:miter lim="800000"/>
            <a:headEnd/>
            <a:tailEnd/>
          </a:ln>
          <a:effectLst/>
        </p:spPr>
        <p:txBody>
          <a:bodyPr wrap="none">
            <a:spAutoFit/>
          </a:bodyPr>
          <a:lstStyle/>
          <a:p>
            <a:pPr algn="l"/>
            <a:r>
              <a:rPr lang="en-US" sz="1805" dirty="0">
                <a:solidFill>
                  <a:srgbClr val="000000"/>
                </a:solidFill>
                <a:latin typeface="+mn-lt"/>
                <a:cs typeface="Arial" panose="020B0604020202020204" pitchFamily="34" charset="0"/>
              </a:rPr>
              <a:t>= .6848 - .3152</a:t>
            </a:r>
          </a:p>
        </p:txBody>
      </p:sp>
      <p:sp>
        <p:nvSpPr>
          <p:cNvPr id="233627" name="Text Box 155"/>
          <p:cNvSpPr txBox="1">
            <a:spLocks noChangeArrowheads="1"/>
          </p:cNvSpPr>
          <p:nvPr/>
        </p:nvSpPr>
        <p:spPr bwMode="auto">
          <a:xfrm>
            <a:off x="3166995" y="3327547"/>
            <a:ext cx="931665" cy="370101"/>
          </a:xfrm>
          <a:prstGeom prst="rect">
            <a:avLst/>
          </a:prstGeom>
          <a:noFill/>
          <a:ln w="12700">
            <a:noFill/>
            <a:miter lim="800000"/>
            <a:headEnd/>
            <a:tailEnd/>
          </a:ln>
          <a:effectLst/>
        </p:spPr>
        <p:txBody>
          <a:bodyPr wrap="none">
            <a:spAutoFit/>
          </a:bodyPr>
          <a:lstStyle/>
          <a:p>
            <a:pPr algn="l"/>
            <a:r>
              <a:rPr lang="en-US" sz="1805" dirty="0">
                <a:solidFill>
                  <a:srgbClr val="000000"/>
                </a:solidFill>
                <a:latin typeface="+mn-lt"/>
                <a:cs typeface="Arial" panose="020B0604020202020204" pitchFamily="34" charset="0"/>
              </a:rPr>
              <a:t>=  .3696</a:t>
            </a:r>
          </a:p>
        </p:txBody>
      </p:sp>
      <p:sp>
        <p:nvSpPr>
          <p:cNvPr id="233628" name="Text Box 156"/>
          <p:cNvSpPr txBox="1">
            <a:spLocks noChangeArrowheads="1"/>
          </p:cNvSpPr>
          <p:nvPr/>
        </p:nvSpPr>
        <p:spPr bwMode="auto">
          <a:xfrm>
            <a:off x="1689476" y="3771558"/>
            <a:ext cx="5266379" cy="647870"/>
          </a:xfrm>
          <a:prstGeom prst="rect">
            <a:avLst/>
          </a:prstGeom>
          <a:noFill/>
          <a:ln w="12700">
            <a:noFill/>
            <a:miter lim="800000"/>
            <a:headEnd/>
            <a:tailEnd/>
          </a:ln>
          <a:effectLst/>
        </p:spPr>
        <p:txBody>
          <a:bodyPr wrap="square">
            <a:spAutoFit/>
          </a:bodyPr>
          <a:lstStyle/>
          <a:p>
            <a:r>
              <a:rPr lang="en-US" sz="1805" dirty="0">
                <a:solidFill>
                  <a:srgbClr val="000000"/>
                </a:solidFill>
                <a:latin typeface="+mn-lt"/>
                <a:cs typeface="Arial" panose="020B0604020202020204" pitchFamily="34" charset="0"/>
              </a:rPr>
              <a:t>The probability that the estimate of population  mean AT score will be between 687.5 and 707.5 is:</a:t>
            </a:r>
          </a:p>
        </p:txBody>
      </p:sp>
      <mc:AlternateContent xmlns:mc="http://schemas.openxmlformats.org/markup-compatibility/2006" xmlns:a14="http://schemas.microsoft.com/office/drawing/2010/main">
        <mc:Choice Requires="a14">
          <p:sp>
            <p:nvSpPr>
              <p:cNvPr id="233631" name="Rectangle 159"/>
              <p:cNvSpPr>
                <a:spLocks noChangeArrowheads="1"/>
              </p:cNvSpPr>
              <p:nvPr/>
            </p:nvSpPr>
            <p:spPr bwMode="auto">
              <a:xfrm>
                <a:off x="2706135" y="4645293"/>
                <a:ext cx="2817374" cy="370101"/>
              </a:xfrm>
              <a:prstGeom prst="rect">
                <a:avLst/>
              </a:prstGeom>
              <a:noFill/>
              <a:ln w="12700">
                <a:noFill/>
                <a:miter lim="800000"/>
                <a:headEnd/>
                <a:tailEnd/>
              </a:ln>
              <a:effectLst/>
            </p:spPr>
            <p:txBody>
              <a:bodyPr wrap="none">
                <a:spAutoFit/>
              </a:bodyPr>
              <a:lstStyle/>
              <a:p>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(687.5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707.5) = .3696</a:t>
                </a:r>
              </a:p>
            </p:txBody>
          </p:sp>
        </mc:Choice>
        <mc:Fallback xmlns="">
          <p:sp>
            <p:nvSpPr>
              <p:cNvPr id="233631" name="Rectangle 159"/>
              <p:cNvSpPr>
                <a:spLocks noRot="1" noChangeAspect="1" noMove="1" noResize="1" noEditPoints="1" noAdjustHandles="1" noChangeArrowheads="1" noChangeShapeType="1" noTextEdit="1"/>
              </p:cNvSpPr>
              <p:nvPr/>
            </p:nvSpPr>
            <p:spPr bwMode="auto">
              <a:xfrm>
                <a:off x="2706135" y="4645293"/>
                <a:ext cx="2817374" cy="370101"/>
              </a:xfrm>
              <a:prstGeom prst="rect">
                <a:avLst/>
              </a:prstGeom>
              <a:blipFill>
                <a:blip r:embed="rId3"/>
                <a:stretch>
                  <a:fillRect l="-1948" t="-8197" r="-866" b="-2459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 Box 13"/>
              <p:cNvSpPr txBox="1">
                <a:spLocks noChangeArrowheads="1"/>
              </p:cNvSpPr>
              <p:nvPr/>
            </p:nvSpPr>
            <p:spPr bwMode="auto">
              <a:xfrm>
                <a:off x="494284" y="1035182"/>
                <a:ext cx="5611481" cy="462563"/>
              </a:xfrm>
              <a:prstGeom prst="rect">
                <a:avLst/>
              </a:prstGeom>
              <a:noFill/>
              <a:ln w="12700">
                <a:noFill/>
                <a:miter lim="800000"/>
                <a:headEnd/>
                <a:tailEnd/>
              </a:ln>
              <a:effectLst/>
            </p:spPr>
            <p:txBody>
              <a:bodyPr wrap="square">
                <a:spAutoFit/>
              </a:bodyP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𝒙</m:t>
                        </m:r>
                      </m:e>
                    </m:acc>
                  </m:oMath>
                </a14:m>
                <a:r>
                  <a:rPr lang="en-US" sz="2400" b="1" dirty="0">
                    <a:latin typeface="+mn-lt"/>
                    <a:cs typeface="Arial" panose="020B0604020202020204" pitchFamily="34" charset="0"/>
                  </a:rPr>
                  <a:t> for SAT Scores   </a:t>
                </a:r>
              </a:p>
            </p:txBody>
          </p:sp>
        </mc:Choice>
        <mc:Fallback xmlns="">
          <p:sp>
            <p:nvSpPr>
              <p:cNvPr id="13" name="Text Box 13"/>
              <p:cNvSpPr txBox="1">
                <a:spLocks noRot="1" noChangeAspect="1" noMove="1" noResize="1" noEditPoints="1" noAdjustHandles="1" noChangeArrowheads="1" noChangeShapeType="1" noTextEdit="1"/>
              </p:cNvSpPr>
              <p:nvPr/>
            </p:nvSpPr>
            <p:spPr bwMode="auto">
              <a:xfrm>
                <a:off x="494284" y="1035182"/>
                <a:ext cx="5611481" cy="462563"/>
              </a:xfrm>
              <a:prstGeom prst="rect">
                <a:avLst/>
              </a:prstGeom>
              <a:blipFill>
                <a:blip r:embed="rId4"/>
                <a:stretch>
                  <a:fillRect l="-1629" t="-10526" r="-326" b="-28947"/>
                </a:stretch>
              </a:blipFill>
              <a:ln w="12700">
                <a:noFill/>
                <a:miter lim="800000"/>
                <a:headEnd/>
                <a:tailEnd/>
              </a:ln>
              <a:effectLst/>
            </p:spPr>
            <p:txBody>
              <a:bodyPr/>
              <a:lstStyle/>
              <a:p>
                <a:r>
                  <a:rPr lang="en-US">
                    <a:noFill/>
                  </a:rPr>
                  <a:t> </a:t>
                </a:r>
              </a:p>
            </p:txBody>
          </p:sp>
        </mc:Fallback>
      </mc:AlternateContent>
      <p:sp>
        <p:nvSpPr>
          <p:cNvPr id="10" name="Rectangle 612">
            <a:extLst>
              <a:ext uri="{FF2B5EF4-FFF2-40B4-BE49-F238E27FC236}">
                <a16:creationId xmlns:a16="http://schemas.microsoft.com/office/drawing/2014/main" id="{7C699BBC-3AB2-440D-9AEE-9147015C6704}"/>
              </a:ext>
            </a:extLst>
          </p:cNvPr>
          <p:cNvSpPr>
            <a:spLocks noChangeArrowheads="1"/>
          </p:cNvSpPr>
          <p:nvPr/>
        </p:nvSpPr>
        <p:spPr bwMode="auto">
          <a:xfrm>
            <a:off x="668436" y="1562221"/>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000" dirty="0">
                <a:solidFill>
                  <a:srgbClr val="000000"/>
                </a:solidFill>
                <a:latin typeface="+mn-lt"/>
                <a:cs typeface="Arial" panose="020B0604020202020204" pitchFamily="34" charset="0"/>
              </a:rPr>
              <a:t>Example:  Statistics State University</a:t>
            </a:r>
          </a:p>
        </p:txBody>
      </p:sp>
    </p:spTree>
    <p:extLst>
      <p:ext uri="{BB962C8B-B14F-4D97-AF65-F5344CB8AC3E}">
        <p14:creationId xmlns:p14="http://schemas.microsoft.com/office/powerpoint/2010/main" val="2414970175"/>
      </p:ext>
    </p:extLst>
  </p:cSld>
  <p:clrMapOvr>
    <a:masterClrMapping/>
  </p:clrMapOvr>
  <p:transition>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9" name="Freeform 5"/>
          <p:cNvSpPr>
            <a:spLocks/>
          </p:cNvSpPr>
          <p:nvPr/>
        </p:nvSpPr>
        <p:spPr bwMode="auto">
          <a:xfrm>
            <a:off x="2793064" y="2362472"/>
            <a:ext cx="3403885" cy="2291669"/>
          </a:xfrm>
          <a:custGeom>
            <a:avLst/>
            <a:gdLst/>
            <a:ahLst/>
            <a:cxnLst>
              <a:cxn ang="0">
                <a:pos x="1356" y="20"/>
              </a:cxn>
              <a:cxn ang="0">
                <a:pos x="1264" y="108"/>
              </a:cxn>
              <a:cxn ang="0">
                <a:pos x="1204" y="216"/>
              </a:cxn>
              <a:cxn ang="0">
                <a:pos x="1150" y="324"/>
              </a:cxn>
              <a:cxn ang="0">
                <a:pos x="1108" y="432"/>
              </a:cxn>
              <a:cxn ang="0">
                <a:pos x="1072" y="530"/>
              </a:cxn>
              <a:cxn ang="0">
                <a:pos x="1030" y="650"/>
              </a:cxn>
              <a:cxn ang="0">
                <a:pos x="982" y="750"/>
              </a:cxn>
              <a:cxn ang="0">
                <a:pos x="950" y="866"/>
              </a:cxn>
              <a:cxn ang="0">
                <a:pos x="924" y="982"/>
              </a:cxn>
              <a:cxn ang="0">
                <a:pos x="896" y="1074"/>
              </a:cxn>
              <a:cxn ang="0">
                <a:pos x="856" y="1194"/>
              </a:cxn>
              <a:cxn ang="0">
                <a:pos x="812" y="1292"/>
              </a:cxn>
              <a:cxn ang="0">
                <a:pos x="756" y="1414"/>
              </a:cxn>
              <a:cxn ang="0">
                <a:pos x="686" y="1524"/>
              </a:cxn>
              <a:cxn ang="0">
                <a:pos x="604" y="1620"/>
              </a:cxn>
              <a:cxn ang="0">
                <a:pos x="508" y="1686"/>
              </a:cxn>
              <a:cxn ang="0">
                <a:pos x="392" y="1748"/>
              </a:cxn>
              <a:cxn ang="0">
                <a:pos x="292" y="1788"/>
              </a:cxn>
              <a:cxn ang="0">
                <a:pos x="200" y="1824"/>
              </a:cxn>
              <a:cxn ang="0">
                <a:pos x="76" y="1864"/>
              </a:cxn>
              <a:cxn ang="0">
                <a:pos x="0" y="1886"/>
              </a:cxn>
              <a:cxn ang="0">
                <a:pos x="2844" y="1918"/>
              </a:cxn>
              <a:cxn ang="0">
                <a:pos x="2794" y="1862"/>
              </a:cxn>
              <a:cxn ang="0">
                <a:pos x="2698" y="1834"/>
              </a:cxn>
              <a:cxn ang="0">
                <a:pos x="2578" y="1796"/>
              </a:cxn>
              <a:cxn ang="0">
                <a:pos x="2444" y="1742"/>
              </a:cxn>
              <a:cxn ang="0">
                <a:pos x="2338" y="1694"/>
              </a:cxn>
              <a:cxn ang="0">
                <a:pos x="2280" y="1656"/>
              </a:cxn>
              <a:cxn ang="0">
                <a:pos x="2212" y="1596"/>
              </a:cxn>
              <a:cxn ang="0">
                <a:pos x="2134" y="1494"/>
              </a:cxn>
              <a:cxn ang="0">
                <a:pos x="2078" y="1390"/>
              </a:cxn>
              <a:cxn ang="0">
                <a:pos x="2034" y="1308"/>
              </a:cxn>
              <a:cxn ang="0">
                <a:pos x="1994" y="1218"/>
              </a:cxn>
              <a:cxn ang="0">
                <a:pos x="1952" y="1108"/>
              </a:cxn>
              <a:cxn ang="0">
                <a:pos x="1922" y="1016"/>
              </a:cxn>
              <a:cxn ang="0">
                <a:pos x="1886" y="896"/>
              </a:cxn>
              <a:cxn ang="0">
                <a:pos x="1858" y="794"/>
              </a:cxn>
              <a:cxn ang="0">
                <a:pos x="1808" y="654"/>
              </a:cxn>
              <a:cxn ang="0">
                <a:pos x="1762" y="530"/>
              </a:cxn>
              <a:cxn ang="0">
                <a:pos x="1716" y="408"/>
              </a:cxn>
              <a:cxn ang="0">
                <a:pos x="1684" y="336"/>
              </a:cxn>
              <a:cxn ang="0">
                <a:pos x="1636" y="224"/>
              </a:cxn>
              <a:cxn ang="0">
                <a:pos x="1594" y="152"/>
              </a:cxn>
              <a:cxn ang="0">
                <a:pos x="1610" y="188"/>
              </a:cxn>
              <a:cxn ang="0">
                <a:pos x="1588" y="156"/>
              </a:cxn>
              <a:cxn ang="0">
                <a:pos x="1516" y="56"/>
              </a:cxn>
              <a:cxn ang="0">
                <a:pos x="1450" y="6"/>
              </a:cxn>
            </a:cxnLst>
            <a:rect l="0" t="0" r="r" b="b"/>
            <a:pathLst>
              <a:path w="2844" h="1920">
                <a:moveTo>
                  <a:pt x="1424" y="0"/>
                </a:moveTo>
                <a:lnTo>
                  <a:pt x="1388" y="8"/>
                </a:lnTo>
                <a:lnTo>
                  <a:pt x="1356" y="20"/>
                </a:lnTo>
                <a:lnTo>
                  <a:pt x="1320" y="44"/>
                </a:lnTo>
                <a:lnTo>
                  <a:pt x="1300" y="76"/>
                </a:lnTo>
                <a:lnTo>
                  <a:pt x="1264" y="108"/>
                </a:lnTo>
                <a:lnTo>
                  <a:pt x="1240" y="144"/>
                </a:lnTo>
                <a:lnTo>
                  <a:pt x="1222" y="174"/>
                </a:lnTo>
                <a:lnTo>
                  <a:pt x="1204" y="216"/>
                </a:lnTo>
                <a:lnTo>
                  <a:pt x="1180" y="246"/>
                </a:lnTo>
                <a:lnTo>
                  <a:pt x="1168" y="288"/>
                </a:lnTo>
                <a:lnTo>
                  <a:pt x="1150" y="324"/>
                </a:lnTo>
                <a:lnTo>
                  <a:pt x="1132" y="368"/>
                </a:lnTo>
                <a:lnTo>
                  <a:pt x="1120" y="396"/>
                </a:lnTo>
                <a:lnTo>
                  <a:pt x="1108" y="432"/>
                </a:lnTo>
                <a:lnTo>
                  <a:pt x="1096" y="468"/>
                </a:lnTo>
                <a:lnTo>
                  <a:pt x="1084" y="504"/>
                </a:lnTo>
                <a:lnTo>
                  <a:pt x="1072" y="530"/>
                </a:lnTo>
                <a:lnTo>
                  <a:pt x="1060" y="568"/>
                </a:lnTo>
                <a:lnTo>
                  <a:pt x="1042" y="614"/>
                </a:lnTo>
                <a:lnTo>
                  <a:pt x="1030" y="650"/>
                </a:lnTo>
                <a:lnTo>
                  <a:pt x="1018" y="680"/>
                </a:lnTo>
                <a:lnTo>
                  <a:pt x="994" y="728"/>
                </a:lnTo>
                <a:lnTo>
                  <a:pt x="982" y="750"/>
                </a:lnTo>
                <a:lnTo>
                  <a:pt x="972" y="778"/>
                </a:lnTo>
                <a:lnTo>
                  <a:pt x="962" y="822"/>
                </a:lnTo>
                <a:lnTo>
                  <a:pt x="950" y="866"/>
                </a:lnTo>
                <a:lnTo>
                  <a:pt x="946" y="902"/>
                </a:lnTo>
                <a:lnTo>
                  <a:pt x="934" y="942"/>
                </a:lnTo>
                <a:lnTo>
                  <a:pt x="924" y="982"/>
                </a:lnTo>
                <a:lnTo>
                  <a:pt x="912" y="1014"/>
                </a:lnTo>
                <a:lnTo>
                  <a:pt x="904" y="1044"/>
                </a:lnTo>
                <a:lnTo>
                  <a:pt x="896" y="1074"/>
                </a:lnTo>
                <a:lnTo>
                  <a:pt x="884" y="1112"/>
                </a:lnTo>
                <a:lnTo>
                  <a:pt x="870" y="1154"/>
                </a:lnTo>
                <a:lnTo>
                  <a:pt x="856" y="1194"/>
                </a:lnTo>
                <a:lnTo>
                  <a:pt x="844" y="1226"/>
                </a:lnTo>
                <a:lnTo>
                  <a:pt x="824" y="1268"/>
                </a:lnTo>
                <a:lnTo>
                  <a:pt x="812" y="1292"/>
                </a:lnTo>
                <a:lnTo>
                  <a:pt x="796" y="1334"/>
                </a:lnTo>
                <a:lnTo>
                  <a:pt x="774" y="1376"/>
                </a:lnTo>
                <a:lnTo>
                  <a:pt x="756" y="1414"/>
                </a:lnTo>
                <a:lnTo>
                  <a:pt x="734" y="1454"/>
                </a:lnTo>
                <a:lnTo>
                  <a:pt x="712" y="1488"/>
                </a:lnTo>
                <a:lnTo>
                  <a:pt x="686" y="1524"/>
                </a:lnTo>
                <a:lnTo>
                  <a:pt x="660" y="1558"/>
                </a:lnTo>
                <a:lnTo>
                  <a:pt x="640" y="1584"/>
                </a:lnTo>
                <a:lnTo>
                  <a:pt x="604" y="1620"/>
                </a:lnTo>
                <a:lnTo>
                  <a:pt x="578" y="1638"/>
                </a:lnTo>
                <a:lnTo>
                  <a:pt x="550" y="1662"/>
                </a:lnTo>
                <a:lnTo>
                  <a:pt x="508" y="1686"/>
                </a:lnTo>
                <a:lnTo>
                  <a:pt x="462" y="1714"/>
                </a:lnTo>
                <a:lnTo>
                  <a:pt x="422" y="1732"/>
                </a:lnTo>
                <a:lnTo>
                  <a:pt x="392" y="1748"/>
                </a:lnTo>
                <a:lnTo>
                  <a:pt x="364" y="1764"/>
                </a:lnTo>
                <a:lnTo>
                  <a:pt x="328" y="1776"/>
                </a:lnTo>
                <a:lnTo>
                  <a:pt x="292" y="1788"/>
                </a:lnTo>
                <a:lnTo>
                  <a:pt x="270" y="1798"/>
                </a:lnTo>
                <a:lnTo>
                  <a:pt x="238" y="1806"/>
                </a:lnTo>
                <a:lnTo>
                  <a:pt x="200" y="1824"/>
                </a:lnTo>
                <a:lnTo>
                  <a:pt x="160" y="1836"/>
                </a:lnTo>
                <a:lnTo>
                  <a:pt x="112" y="1852"/>
                </a:lnTo>
                <a:lnTo>
                  <a:pt x="76" y="1864"/>
                </a:lnTo>
                <a:lnTo>
                  <a:pt x="46" y="1872"/>
                </a:lnTo>
                <a:lnTo>
                  <a:pt x="20" y="1878"/>
                </a:lnTo>
                <a:lnTo>
                  <a:pt x="0" y="1886"/>
                </a:lnTo>
                <a:lnTo>
                  <a:pt x="0" y="1904"/>
                </a:lnTo>
                <a:lnTo>
                  <a:pt x="2" y="1920"/>
                </a:lnTo>
                <a:lnTo>
                  <a:pt x="2844" y="1918"/>
                </a:lnTo>
                <a:lnTo>
                  <a:pt x="2844" y="1890"/>
                </a:lnTo>
                <a:lnTo>
                  <a:pt x="2842" y="1874"/>
                </a:lnTo>
                <a:lnTo>
                  <a:pt x="2794" y="1862"/>
                </a:lnTo>
                <a:lnTo>
                  <a:pt x="2764" y="1852"/>
                </a:lnTo>
                <a:lnTo>
                  <a:pt x="2734" y="1846"/>
                </a:lnTo>
                <a:lnTo>
                  <a:pt x="2698" y="1834"/>
                </a:lnTo>
                <a:lnTo>
                  <a:pt x="2668" y="1824"/>
                </a:lnTo>
                <a:lnTo>
                  <a:pt x="2630" y="1814"/>
                </a:lnTo>
                <a:lnTo>
                  <a:pt x="2578" y="1796"/>
                </a:lnTo>
                <a:lnTo>
                  <a:pt x="2536" y="1778"/>
                </a:lnTo>
                <a:lnTo>
                  <a:pt x="2492" y="1764"/>
                </a:lnTo>
                <a:lnTo>
                  <a:pt x="2444" y="1742"/>
                </a:lnTo>
                <a:lnTo>
                  <a:pt x="2408" y="1726"/>
                </a:lnTo>
                <a:lnTo>
                  <a:pt x="2368" y="1708"/>
                </a:lnTo>
                <a:lnTo>
                  <a:pt x="2338" y="1694"/>
                </a:lnTo>
                <a:lnTo>
                  <a:pt x="2316" y="1678"/>
                </a:lnTo>
                <a:lnTo>
                  <a:pt x="2300" y="1670"/>
                </a:lnTo>
                <a:lnTo>
                  <a:pt x="2280" y="1656"/>
                </a:lnTo>
                <a:lnTo>
                  <a:pt x="2264" y="1638"/>
                </a:lnTo>
                <a:lnTo>
                  <a:pt x="2244" y="1620"/>
                </a:lnTo>
                <a:lnTo>
                  <a:pt x="2212" y="1596"/>
                </a:lnTo>
                <a:lnTo>
                  <a:pt x="2194" y="1572"/>
                </a:lnTo>
                <a:lnTo>
                  <a:pt x="2164" y="1536"/>
                </a:lnTo>
                <a:lnTo>
                  <a:pt x="2134" y="1494"/>
                </a:lnTo>
                <a:lnTo>
                  <a:pt x="2116" y="1462"/>
                </a:lnTo>
                <a:lnTo>
                  <a:pt x="2096" y="1424"/>
                </a:lnTo>
                <a:lnTo>
                  <a:pt x="2078" y="1390"/>
                </a:lnTo>
                <a:lnTo>
                  <a:pt x="2064" y="1362"/>
                </a:lnTo>
                <a:lnTo>
                  <a:pt x="2052" y="1338"/>
                </a:lnTo>
                <a:lnTo>
                  <a:pt x="2034" y="1308"/>
                </a:lnTo>
                <a:lnTo>
                  <a:pt x="2022" y="1276"/>
                </a:lnTo>
                <a:lnTo>
                  <a:pt x="2008" y="1248"/>
                </a:lnTo>
                <a:lnTo>
                  <a:pt x="1994" y="1218"/>
                </a:lnTo>
                <a:lnTo>
                  <a:pt x="1980" y="1180"/>
                </a:lnTo>
                <a:lnTo>
                  <a:pt x="1966" y="1136"/>
                </a:lnTo>
                <a:lnTo>
                  <a:pt x="1952" y="1108"/>
                </a:lnTo>
                <a:lnTo>
                  <a:pt x="1944" y="1078"/>
                </a:lnTo>
                <a:lnTo>
                  <a:pt x="1934" y="1048"/>
                </a:lnTo>
                <a:lnTo>
                  <a:pt x="1922" y="1016"/>
                </a:lnTo>
                <a:lnTo>
                  <a:pt x="1910" y="982"/>
                </a:lnTo>
                <a:lnTo>
                  <a:pt x="1898" y="936"/>
                </a:lnTo>
                <a:lnTo>
                  <a:pt x="1886" y="896"/>
                </a:lnTo>
                <a:lnTo>
                  <a:pt x="1874" y="854"/>
                </a:lnTo>
                <a:lnTo>
                  <a:pt x="1864" y="818"/>
                </a:lnTo>
                <a:lnTo>
                  <a:pt x="1858" y="794"/>
                </a:lnTo>
                <a:lnTo>
                  <a:pt x="1840" y="744"/>
                </a:lnTo>
                <a:lnTo>
                  <a:pt x="1828" y="708"/>
                </a:lnTo>
                <a:lnTo>
                  <a:pt x="1808" y="654"/>
                </a:lnTo>
                <a:lnTo>
                  <a:pt x="1790" y="602"/>
                </a:lnTo>
                <a:lnTo>
                  <a:pt x="1774" y="560"/>
                </a:lnTo>
                <a:lnTo>
                  <a:pt x="1762" y="530"/>
                </a:lnTo>
                <a:lnTo>
                  <a:pt x="1750" y="494"/>
                </a:lnTo>
                <a:lnTo>
                  <a:pt x="1732" y="446"/>
                </a:lnTo>
                <a:lnTo>
                  <a:pt x="1716" y="408"/>
                </a:lnTo>
                <a:lnTo>
                  <a:pt x="1696" y="362"/>
                </a:lnTo>
                <a:lnTo>
                  <a:pt x="1706" y="384"/>
                </a:lnTo>
                <a:lnTo>
                  <a:pt x="1684" y="336"/>
                </a:lnTo>
                <a:lnTo>
                  <a:pt x="1672" y="300"/>
                </a:lnTo>
                <a:lnTo>
                  <a:pt x="1648" y="264"/>
                </a:lnTo>
                <a:lnTo>
                  <a:pt x="1636" y="224"/>
                </a:lnTo>
                <a:lnTo>
                  <a:pt x="1618" y="206"/>
                </a:lnTo>
                <a:lnTo>
                  <a:pt x="1596" y="162"/>
                </a:lnTo>
                <a:lnTo>
                  <a:pt x="1594" y="152"/>
                </a:lnTo>
                <a:lnTo>
                  <a:pt x="1576" y="136"/>
                </a:lnTo>
                <a:lnTo>
                  <a:pt x="1580" y="142"/>
                </a:lnTo>
                <a:lnTo>
                  <a:pt x="1610" y="188"/>
                </a:lnTo>
                <a:lnTo>
                  <a:pt x="1612" y="198"/>
                </a:lnTo>
                <a:lnTo>
                  <a:pt x="1600" y="172"/>
                </a:lnTo>
                <a:lnTo>
                  <a:pt x="1588" y="156"/>
                </a:lnTo>
                <a:lnTo>
                  <a:pt x="1564" y="114"/>
                </a:lnTo>
                <a:lnTo>
                  <a:pt x="1540" y="84"/>
                </a:lnTo>
                <a:lnTo>
                  <a:pt x="1516" y="56"/>
                </a:lnTo>
                <a:lnTo>
                  <a:pt x="1492" y="36"/>
                </a:lnTo>
                <a:lnTo>
                  <a:pt x="1474" y="18"/>
                </a:lnTo>
                <a:lnTo>
                  <a:pt x="1450" y="6"/>
                </a:lnTo>
                <a:lnTo>
                  <a:pt x="1424"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149510" name="Freeform 6"/>
          <p:cNvSpPr>
            <a:spLocks/>
          </p:cNvSpPr>
          <p:nvPr/>
        </p:nvSpPr>
        <p:spPr bwMode="auto">
          <a:xfrm>
            <a:off x="3925732" y="2361280"/>
            <a:ext cx="1120302" cy="2298831"/>
          </a:xfrm>
          <a:custGeom>
            <a:avLst/>
            <a:gdLst/>
            <a:ahLst/>
            <a:cxnLst>
              <a:cxn ang="0">
                <a:pos x="451" y="0"/>
              </a:cxn>
              <a:cxn ang="0">
                <a:pos x="485" y="5"/>
              </a:cxn>
              <a:cxn ang="0">
                <a:pos x="515" y="15"/>
              </a:cxn>
              <a:cxn ang="0">
                <a:pos x="549" y="45"/>
              </a:cxn>
              <a:cxn ang="0">
                <a:pos x="580" y="75"/>
              </a:cxn>
              <a:cxn ang="0">
                <a:pos x="606" y="109"/>
              </a:cxn>
              <a:cxn ang="0">
                <a:pos x="630" y="145"/>
              </a:cxn>
              <a:cxn ang="0">
                <a:pos x="648" y="175"/>
              </a:cxn>
              <a:cxn ang="0">
                <a:pos x="671" y="212"/>
              </a:cxn>
              <a:cxn ang="0">
                <a:pos x="692" y="249"/>
              </a:cxn>
              <a:cxn ang="0">
                <a:pos x="712" y="288"/>
              </a:cxn>
              <a:cxn ang="0">
                <a:pos x="730" y="329"/>
              </a:cxn>
              <a:cxn ang="0">
                <a:pos x="746" y="363"/>
              </a:cxn>
              <a:cxn ang="0">
                <a:pos x="760" y="396"/>
              </a:cxn>
              <a:cxn ang="0">
                <a:pos x="775" y="434"/>
              </a:cxn>
              <a:cxn ang="0">
                <a:pos x="787" y="465"/>
              </a:cxn>
              <a:cxn ang="0">
                <a:pos x="800" y="497"/>
              </a:cxn>
              <a:cxn ang="0">
                <a:pos x="812" y="530"/>
              </a:cxn>
              <a:cxn ang="0">
                <a:pos x="827" y="567"/>
              </a:cxn>
              <a:cxn ang="0">
                <a:pos x="841" y="606"/>
              </a:cxn>
              <a:cxn ang="0">
                <a:pos x="853" y="645"/>
              </a:cxn>
              <a:cxn ang="0">
                <a:pos x="866" y="681"/>
              </a:cxn>
              <a:cxn ang="0">
                <a:pos x="880" y="726"/>
              </a:cxn>
              <a:cxn ang="0">
                <a:pos x="889" y="756"/>
              </a:cxn>
              <a:cxn ang="0">
                <a:pos x="897" y="783"/>
              </a:cxn>
              <a:cxn ang="0">
                <a:pos x="910" y="822"/>
              </a:cxn>
              <a:cxn ang="0">
                <a:pos x="922" y="866"/>
              </a:cxn>
              <a:cxn ang="0">
                <a:pos x="931" y="899"/>
              </a:cxn>
              <a:cxn ang="0">
                <a:pos x="935" y="1926"/>
              </a:cxn>
              <a:cxn ang="0">
                <a:pos x="0" y="1923"/>
              </a:cxn>
              <a:cxn ang="0">
                <a:pos x="2" y="849"/>
              </a:cxn>
              <a:cxn ang="0">
                <a:pos x="19" y="797"/>
              </a:cxn>
              <a:cxn ang="0">
                <a:pos x="31" y="750"/>
              </a:cxn>
              <a:cxn ang="0">
                <a:pos x="43" y="713"/>
              </a:cxn>
              <a:cxn ang="0">
                <a:pos x="61" y="659"/>
              </a:cxn>
              <a:cxn ang="0">
                <a:pos x="76" y="609"/>
              </a:cxn>
              <a:cxn ang="0">
                <a:pos x="91" y="570"/>
              </a:cxn>
              <a:cxn ang="0">
                <a:pos x="101" y="536"/>
              </a:cxn>
              <a:cxn ang="0">
                <a:pos x="116" y="495"/>
              </a:cxn>
              <a:cxn ang="0">
                <a:pos x="130" y="461"/>
              </a:cxn>
              <a:cxn ang="0">
                <a:pos x="145" y="420"/>
              </a:cxn>
              <a:cxn ang="0">
                <a:pos x="170" y="365"/>
              </a:cxn>
              <a:cxn ang="0">
                <a:pos x="160" y="389"/>
              </a:cxn>
              <a:cxn ang="0">
                <a:pos x="182" y="336"/>
              </a:cxn>
              <a:cxn ang="0">
                <a:pos x="199" y="302"/>
              </a:cxn>
              <a:cxn ang="0">
                <a:pos x="212" y="275"/>
              </a:cxn>
              <a:cxn ang="0">
                <a:pos x="233" y="236"/>
              </a:cxn>
              <a:cxn ang="0">
                <a:pos x="244" y="213"/>
              </a:cxn>
              <a:cxn ang="0">
                <a:pos x="271" y="163"/>
              </a:cxn>
              <a:cxn ang="0">
                <a:pos x="280" y="152"/>
              </a:cxn>
              <a:cxn ang="0">
                <a:pos x="291" y="137"/>
              </a:cxn>
              <a:cxn ang="0">
                <a:pos x="287" y="143"/>
              </a:cxn>
              <a:cxn ang="0">
                <a:pos x="259" y="183"/>
              </a:cxn>
              <a:cxn ang="0">
                <a:pos x="251" y="200"/>
              </a:cxn>
              <a:cxn ang="0">
                <a:pos x="267" y="173"/>
              </a:cxn>
              <a:cxn ang="0">
                <a:pos x="274" y="158"/>
              </a:cxn>
              <a:cxn ang="0">
                <a:pos x="303" y="115"/>
              </a:cxn>
              <a:cxn ang="0">
                <a:pos x="327" y="85"/>
              </a:cxn>
              <a:cxn ang="0">
                <a:pos x="351" y="57"/>
              </a:cxn>
              <a:cxn ang="0">
                <a:pos x="373" y="36"/>
              </a:cxn>
              <a:cxn ang="0">
                <a:pos x="394" y="19"/>
              </a:cxn>
              <a:cxn ang="0">
                <a:pos x="418" y="7"/>
              </a:cxn>
              <a:cxn ang="0">
                <a:pos x="451" y="2"/>
              </a:cxn>
            </a:cxnLst>
            <a:rect l="0" t="0" r="r" b="b"/>
            <a:pathLst>
              <a:path w="935" h="1926">
                <a:moveTo>
                  <a:pt x="451" y="0"/>
                </a:moveTo>
                <a:lnTo>
                  <a:pt x="485" y="5"/>
                </a:lnTo>
                <a:lnTo>
                  <a:pt x="515" y="15"/>
                </a:lnTo>
                <a:lnTo>
                  <a:pt x="549" y="45"/>
                </a:lnTo>
                <a:lnTo>
                  <a:pt x="580" y="75"/>
                </a:lnTo>
                <a:lnTo>
                  <a:pt x="606" y="109"/>
                </a:lnTo>
                <a:lnTo>
                  <a:pt x="630" y="145"/>
                </a:lnTo>
                <a:lnTo>
                  <a:pt x="648" y="175"/>
                </a:lnTo>
                <a:lnTo>
                  <a:pt x="671" y="212"/>
                </a:lnTo>
                <a:lnTo>
                  <a:pt x="692" y="249"/>
                </a:lnTo>
                <a:lnTo>
                  <a:pt x="712" y="288"/>
                </a:lnTo>
                <a:lnTo>
                  <a:pt x="730" y="329"/>
                </a:lnTo>
                <a:lnTo>
                  <a:pt x="746" y="363"/>
                </a:lnTo>
                <a:lnTo>
                  <a:pt x="760" y="396"/>
                </a:lnTo>
                <a:lnTo>
                  <a:pt x="775" y="434"/>
                </a:lnTo>
                <a:lnTo>
                  <a:pt x="787" y="465"/>
                </a:lnTo>
                <a:lnTo>
                  <a:pt x="800" y="497"/>
                </a:lnTo>
                <a:lnTo>
                  <a:pt x="812" y="530"/>
                </a:lnTo>
                <a:lnTo>
                  <a:pt x="827" y="567"/>
                </a:lnTo>
                <a:lnTo>
                  <a:pt x="841" y="606"/>
                </a:lnTo>
                <a:lnTo>
                  <a:pt x="853" y="645"/>
                </a:lnTo>
                <a:lnTo>
                  <a:pt x="866" y="681"/>
                </a:lnTo>
                <a:lnTo>
                  <a:pt x="880" y="726"/>
                </a:lnTo>
                <a:lnTo>
                  <a:pt x="889" y="756"/>
                </a:lnTo>
                <a:lnTo>
                  <a:pt x="897" y="783"/>
                </a:lnTo>
                <a:lnTo>
                  <a:pt x="910" y="822"/>
                </a:lnTo>
                <a:lnTo>
                  <a:pt x="922" y="866"/>
                </a:lnTo>
                <a:lnTo>
                  <a:pt x="931" y="899"/>
                </a:lnTo>
                <a:lnTo>
                  <a:pt x="935" y="1926"/>
                </a:lnTo>
                <a:lnTo>
                  <a:pt x="0" y="1923"/>
                </a:lnTo>
                <a:lnTo>
                  <a:pt x="2" y="849"/>
                </a:lnTo>
                <a:lnTo>
                  <a:pt x="19" y="797"/>
                </a:lnTo>
                <a:lnTo>
                  <a:pt x="31" y="750"/>
                </a:lnTo>
                <a:lnTo>
                  <a:pt x="43" y="713"/>
                </a:lnTo>
                <a:lnTo>
                  <a:pt x="61" y="659"/>
                </a:lnTo>
                <a:lnTo>
                  <a:pt x="76" y="609"/>
                </a:lnTo>
                <a:lnTo>
                  <a:pt x="91" y="570"/>
                </a:lnTo>
                <a:lnTo>
                  <a:pt x="101" y="536"/>
                </a:lnTo>
                <a:lnTo>
                  <a:pt x="116" y="495"/>
                </a:lnTo>
                <a:lnTo>
                  <a:pt x="130" y="461"/>
                </a:lnTo>
                <a:lnTo>
                  <a:pt x="145" y="420"/>
                </a:lnTo>
                <a:lnTo>
                  <a:pt x="170" y="365"/>
                </a:lnTo>
                <a:lnTo>
                  <a:pt x="160" y="389"/>
                </a:lnTo>
                <a:lnTo>
                  <a:pt x="182" y="336"/>
                </a:lnTo>
                <a:lnTo>
                  <a:pt x="199" y="302"/>
                </a:lnTo>
                <a:lnTo>
                  <a:pt x="212" y="275"/>
                </a:lnTo>
                <a:lnTo>
                  <a:pt x="233" y="236"/>
                </a:lnTo>
                <a:lnTo>
                  <a:pt x="244" y="213"/>
                </a:lnTo>
                <a:lnTo>
                  <a:pt x="271" y="163"/>
                </a:lnTo>
                <a:lnTo>
                  <a:pt x="280" y="152"/>
                </a:lnTo>
                <a:lnTo>
                  <a:pt x="291" y="137"/>
                </a:lnTo>
                <a:lnTo>
                  <a:pt x="287" y="143"/>
                </a:lnTo>
                <a:lnTo>
                  <a:pt x="259" y="183"/>
                </a:lnTo>
                <a:lnTo>
                  <a:pt x="251" y="200"/>
                </a:lnTo>
                <a:lnTo>
                  <a:pt x="267" y="173"/>
                </a:lnTo>
                <a:lnTo>
                  <a:pt x="274" y="158"/>
                </a:lnTo>
                <a:lnTo>
                  <a:pt x="303" y="115"/>
                </a:lnTo>
                <a:lnTo>
                  <a:pt x="327" y="85"/>
                </a:lnTo>
                <a:lnTo>
                  <a:pt x="351" y="57"/>
                </a:lnTo>
                <a:lnTo>
                  <a:pt x="373" y="36"/>
                </a:lnTo>
                <a:lnTo>
                  <a:pt x="394" y="19"/>
                </a:lnTo>
                <a:lnTo>
                  <a:pt x="418" y="7"/>
                </a:lnTo>
                <a:lnTo>
                  <a:pt x="451" y="2"/>
                </a:lnTo>
              </a:path>
            </a:pathLst>
          </a:custGeom>
          <a:solidFill>
            <a:schemeClr val="bg1">
              <a:lumMod val="75000"/>
            </a:schemeClr>
          </a:solidFill>
          <a:ln w="12700" cap="rnd" cmpd="sng">
            <a:noFill/>
            <a:prstDash val="solid"/>
            <a:round/>
            <a:headEnd type="none" w="med" len="med"/>
            <a:tailEnd type="none" w="med" len="me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149514" name="Rectangle 10"/>
          <p:cNvSpPr>
            <a:spLocks noChangeArrowheads="1"/>
          </p:cNvSpPr>
          <p:nvPr/>
        </p:nvSpPr>
        <p:spPr bwMode="auto">
          <a:xfrm>
            <a:off x="4855427" y="4746048"/>
            <a:ext cx="663182"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707.5</a:t>
            </a:r>
          </a:p>
        </p:txBody>
      </p:sp>
      <p:sp>
        <p:nvSpPr>
          <p:cNvPr id="149515" name="Rectangle 11"/>
          <p:cNvSpPr>
            <a:spLocks noChangeArrowheads="1"/>
          </p:cNvSpPr>
          <p:nvPr/>
        </p:nvSpPr>
        <p:spPr bwMode="auto">
          <a:xfrm>
            <a:off x="3514198" y="4746048"/>
            <a:ext cx="663182"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687.5</a:t>
            </a:r>
          </a:p>
        </p:txBody>
      </p:sp>
      <p:sp>
        <p:nvSpPr>
          <p:cNvPr id="149516" name="Rectangle 12"/>
          <p:cNvSpPr>
            <a:spLocks noChangeArrowheads="1"/>
          </p:cNvSpPr>
          <p:nvPr/>
        </p:nvSpPr>
        <p:spPr bwMode="auto">
          <a:xfrm>
            <a:off x="4210307" y="4746048"/>
            <a:ext cx="663182"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697.5</a:t>
            </a:r>
          </a:p>
        </p:txBody>
      </p:sp>
      <p:sp>
        <p:nvSpPr>
          <p:cNvPr id="149517" name="Line 13"/>
          <p:cNvSpPr>
            <a:spLocks noChangeShapeType="1"/>
          </p:cNvSpPr>
          <p:nvPr/>
        </p:nvSpPr>
        <p:spPr bwMode="auto">
          <a:xfrm flipV="1">
            <a:off x="2477999" y="4654142"/>
            <a:ext cx="4065994" cy="1194"/>
          </a:xfrm>
          <a:prstGeom prst="line">
            <a:avLst/>
          </a:prstGeom>
          <a:noFill/>
          <a:ln w="12700">
            <a:solidFill>
              <a:schemeClr val="tx1"/>
            </a:solidFill>
            <a:round/>
            <a:headEnd/>
            <a:tailEn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149522" name="Line 18"/>
          <p:cNvSpPr>
            <a:spLocks noChangeShapeType="1"/>
          </p:cNvSpPr>
          <p:nvPr/>
        </p:nvSpPr>
        <p:spPr bwMode="auto">
          <a:xfrm flipH="1">
            <a:off x="4590842" y="3781637"/>
            <a:ext cx="920750" cy="513238"/>
          </a:xfrm>
          <a:prstGeom prst="line">
            <a:avLst/>
          </a:prstGeom>
          <a:noFill/>
          <a:ln w="12700">
            <a:solidFill>
              <a:schemeClr val="tx1"/>
            </a:solidFill>
            <a:round/>
            <a:headEnd/>
            <a:tailEnd type="triangle" w="med" len="me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149524" name="Freeform 20"/>
          <p:cNvSpPr>
            <a:spLocks noChangeArrowheads="1"/>
          </p:cNvSpPr>
          <p:nvPr/>
        </p:nvSpPr>
        <p:spPr bwMode="auto">
          <a:xfrm flipH="1">
            <a:off x="4464411" y="4590883"/>
            <a:ext cx="42862" cy="144423"/>
          </a:xfrm>
          <a:custGeom>
            <a:avLst/>
            <a:gdLst/>
            <a:ahLst/>
            <a:cxnLst>
              <a:cxn ang="0">
                <a:pos x="0" y="0"/>
              </a:cxn>
              <a:cxn ang="0">
                <a:pos x="0" y="2005"/>
              </a:cxn>
            </a:cxnLst>
            <a:rect l="0" t="0" r="r" b="b"/>
            <a:pathLst>
              <a:path w="1" h="2005">
                <a:moveTo>
                  <a:pt x="0" y="0"/>
                </a:moveTo>
                <a:lnTo>
                  <a:pt x="0" y="2005"/>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149525" name="Line 21"/>
          <p:cNvSpPr>
            <a:spLocks noChangeShapeType="1"/>
          </p:cNvSpPr>
          <p:nvPr/>
        </p:nvSpPr>
        <p:spPr bwMode="auto">
          <a:xfrm>
            <a:off x="5033817" y="3409108"/>
            <a:ext cx="0" cy="1320097"/>
          </a:xfrm>
          <a:prstGeom prst="line">
            <a:avLst/>
          </a:prstGeom>
          <a:noFill/>
          <a:ln w="12700">
            <a:solidFill>
              <a:schemeClr val="tx1"/>
            </a:solidFill>
            <a:round/>
            <a:headEnd/>
            <a:tailEn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149526" name="Line 22"/>
          <p:cNvSpPr>
            <a:spLocks noChangeShapeType="1"/>
          </p:cNvSpPr>
          <p:nvPr/>
        </p:nvSpPr>
        <p:spPr bwMode="auto">
          <a:xfrm>
            <a:off x="3925591" y="3381788"/>
            <a:ext cx="0" cy="1352324"/>
          </a:xfrm>
          <a:prstGeom prst="line">
            <a:avLst/>
          </a:prstGeom>
          <a:noFill/>
          <a:ln w="12700">
            <a:solidFill>
              <a:schemeClr val="tx1"/>
            </a:solidFill>
            <a:round/>
            <a:headEnd/>
            <a:tailEn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149523" name="Rectangle 19"/>
          <p:cNvSpPr>
            <a:spLocks noChangeArrowheads="1"/>
          </p:cNvSpPr>
          <p:nvPr/>
        </p:nvSpPr>
        <p:spPr bwMode="auto">
          <a:xfrm>
            <a:off x="5528357" y="3547167"/>
            <a:ext cx="1322145"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Area = .3696</a:t>
            </a:r>
          </a:p>
        </p:txBody>
      </p:sp>
      <p:grpSp>
        <p:nvGrpSpPr>
          <p:cNvPr id="149974" name="Group 470"/>
          <p:cNvGrpSpPr>
            <a:grpSpLocks/>
          </p:cNvGrpSpPr>
          <p:nvPr/>
        </p:nvGrpSpPr>
        <p:grpSpPr bwMode="auto">
          <a:xfrm>
            <a:off x="2732253" y="2308761"/>
            <a:ext cx="3568700" cy="2220055"/>
            <a:chOff x="1195" y="1177"/>
            <a:chExt cx="2998" cy="1860"/>
          </a:xfrm>
        </p:grpSpPr>
        <p:sp>
          <p:nvSpPr>
            <p:cNvPr id="149975" name="Arc 471"/>
            <p:cNvSpPr>
              <a:spLocks/>
            </p:cNvSpPr>
            <p:nvPr/>
          </p:nvSpPr>
          <p:spPr bwMode="auto">
            <a:xfrm rot="4500000">
              <a:off x="2955" y="2310"/>
              <a:ext cx="806" cy="270"/>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149976" name="Arc 472"/>
            <p:cNvSpPr>
              <a:spLocks/>
            </p:cNvSpPr>
            <p:nvPr/>
          </p:nvSpPr>
          <p:spPr bwMode="auto">
            <a:xfrm rot="720000">
              <a:off x="3466" y="2872"/>
              <a:ext cx="727" cy="165"/>
            </a:xfrm>
            <a:custGeom>
              <a:avLst/>
              <a:gdLst>
                <a:gd name="G0" fmla="+- 21038 0 0"/>
                <a:gd name="G1" fmla="+- 0 0 0"/>
                <a:gd name="G2" fmla="+- 21600 0 0"/>
                <a:gd name="T0" fmla="*/ 18899 w 21038"/>
                <a:gd name="T1" fmla="*/ 21494 h 21494"/>
                <a:gd name="T2" fmla="*/ 0 w 21038"/>
                <a:gd name="T3" fmla="*/ 4895 h 21494"/>
                <a:gd name="T4" fmla="*/ 21038 w 21038"/>
                <a:gd name="T5" fmla="*/ 0 h 21494"/>
              </a:gdLst>
              <a:ahLst/>
              <a:cxnLst>
                <a:cxn ang="0">
                  <a:pos x="T0" y="T1"/>
                </a:cxn>
                <a:cxn ang="0">
                  <a:pos x="T2" y="T3"/>
                </a:cxn>
                <a:cxn ang="0">
                  <a:pos x="T4" y="T5"/>
                </a:cxn>
              </a:cxnLst>
              <a:rect l="0" t="0" r="r" b="b"/>
              <a:pathLst>
                <a:path w="21038" h="21494" fill="none" extrusionOk="0">
                  <a:moveTo>
                    <a:pt x="18899" y="21493"/>
                  </a:moveTo>
                  <a:cubicBezTo>
                    <a:pt x="9695" y="20577"/>
                    <a:pt x="2096" y="13903"/>
                    <a:pt x="-1" y="4895"/>
                  </a:cubicBezTo>
                </a:path>
                <a:path w="21038" h="21494" stroke="0" extrusionOk="0">
                  <a:moveTo>
                    <a:pt x="18899" y="21493"/>
                  </a:moveTo>
                  <a:cubicBezTo>
                    <a:pt x="9695" y="20577"/>
                    <a:pt x="2096" y="13903"/>
                    <a:pt x="-1" y="4895"/>
                  </a:cubicBezTo>
                  <a:lnTo>
                    <a:pt x="21038" y="0"/>
                  </a:lnTo>
                  <a:close/>
                </a:path>
              </a:pathLst>
            </a:custGeom>
            <a:noFill/>
            <a:ln w="12700" cap="rnd">
              <a:solidFill>
                <a:srgbClr val="000000"/>
              </a:solidFill>
              <a:round/>
              <a:headEnd/>
              <a:tailEn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149977" name="Arc 473"/>
            <p:cNvSpPr>
              <a:spLocks/>
            </p:cNvSpPr>
            <p:nvPr/>
          </p:nvSpPr>
          <p:spPr bwMode="auto">
            <a:xfrm rot="6300000">
              <a:off x="1950" y="1543"/>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149978" name="Arc 474"/>
            <p:cNvSpPr>
              <a:spLocks/>
            </p:cNvSpPr>
            <p:nvPr/>
          </p:nvSpPr>
          <p:spPr bwMode="auto">
            <a:xfrm rot="16980000">
              <a:off x="1574" y="230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149979" name="Arc 475"/>
            <p:cNvSpPr>
              <a:spLocks/>
            </p:cNvSpPr>
            <p:nvPr/>
          </p:nvSpPr>
          <p:spPr bwMode="auto">
            <a:xfrm rot="15300000">
              <a:off x="2411" y="1545"/>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149980" name="Arc 476"/>
            <p:cNvSpPr>
              <a:spLocks/>
            </p:cNvSpPr>
            <p:nvPr/>
          </p:nvSpPr>
          <p:spPr bwMode="auto">
            <a:xfrm rot="20700000">
              <a:off x="1195" y="2859"/>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2" name="Text Box 606"/>
              <p:cNvSpPr txBox="1">
                <a:spLocks noChangeArrowheads="1"/>
              </p:cNvSpPr>
              <p:nvPr/>
            </p:nvSpPr>
            <p:spPr bwMode="auto">
              <a:xfrm>
                <a:off x="4739563" y="2253195"/>
                <a:ext cx="2351387" cy="647870"/>
              </a:xfrm>
              <a:prstGeom prst="rect">
                <a:avLst/>
              </a:prstGeom>
              <a:noFill/>
              <a:ln w="12700">
                <a:noFill/>
                <a:miter lim="800000"/>
                <a:headEnd/>
                <a:tailEnd/>
              </a:ln>
              <a:effectLst/>
            </p:spPr>
            <p:txBody>
              <a:bodyPr wrap="square">
                <a:spAutoFit/>
              </a:bodyPr>
              <a:lstStyle/>
              <a:p>
                <a:r>
                  <a:rPr lang="en-US" sz="1805" dirty="0">
                    <a:solidFill>
                      <a:srgbClr val="000000"/>
                    </a:solidFill>
                    <a:latin typeface="+mn-lt"/>
                    <a:cs typeface="Arial" panose="020B0604020202020204" pitchFamily="34" charset="0"/>
                  </a:rPr>
                  <a:t>Sampling Distribution</a:t>
                </a:r>
              </a:p>
              <a:p>
                <a:r>
                  <a:rPr lang="en-US" sz="1805" dirty="0">
                    <a:solidFill>
                      <a:srgbClr val="000000"/>
                    </a:solidFill>
                    <a:latin typeface="+mn-lt"/>
                    <a:cs typeface="Arial" panose="020B0604020202020204" pitchFamily="34" charset="0"/>
                  </a:rPr>
                  <a:t>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for SAT Scores</a:t>
                </a:r>
              </a:p>
            </p:txBody>
          </p:sp>
        </mc:Choice>
        <mc:Fallback xmlns="">
          <p:sp>
            <p:nvSpPr>
              <p:cNvPr id="32" name="Text Box 606"/>
              <p:cNvSpPr txBox="1">
                <a:spLocks noRot="1" noChangeAspect="1" noMove="1" noResize="1" noEditPoints="1" noAdjustHandles="1" noChangeArrowheads="1" noChangeShapeType="1" noTextEdit="1"/>
              </p:cNvSpPr>
              <p:nvPr/>
            </p:nvSpPr>
            <p:spPr bwMode="auto">
              <a:xfrm>
                <a:off x="4739563" y="2253195"/>
                <a:ext cx="2351387" cy="647870"/>
              </a:xfrm>
              <a:prstGeom prst="rect">
                <a:avLst/>
              </a:prstGeom>
              <a:blipFill>
                <a:blip r:embed="rId4"/>
                <a:stretch>
                  <a:fillRect l="-2073" t="-5660" b="-14151"/>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613681" y="2882276"/>
                <a:ext cx="1111138" cy="370101"/>
              </a:xfrm>
              <a:prstGeom prst="rect">
                <a:avLst/>
              </a:prstGeom>
              <a:noFill/>
            </p:spPr>
            <p:txBody>
              <a:bodyPr wrap="none" rtlCol="0">
                <a:spAutoFit/>
              </a:bodyPr>
              <a:lstStyle/>
              <a:p>
                <a14:m>
                  <m:oMath xmlns:m="http://schemas.openxmlformats.org/officeDocument/2006/math">
                    <m:sSub>
                      <m:sSubPr>
                        <m:ctrlPr>
                          <a:rPr lang="en-US" sz="1805" i="1">
                            <a:solidFill>
                              <a:srgbClr val="000000"/>
                            </a:solidFill>
                            <a:latin typeface="Cambria Math" panose="02040503050406030204" pitchFamily="18" charset="0"/>
                          </a:rPr>
                        </m:ctrlPr>
                      </m:sSubPr>
                      <m:e>
                        <m:r>
                          <a:rPr lang="en-US" sz="1805" i="1">
                            <a:solidFill>
                              <a:srgbClr val="000000"/>
                            </a:solidFill>
                            <a:latin typeface="Cambria Math"/>
                            <a:ea typeface="Cambria Math"/>
                          </a:rPr>
                          <m:t>𝜎</m:t>
                        </m:r>
                      </m:e>
                      <m:sub>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sub>
                    </m:sSub>
                  </m:oMath>
                </a14:m>
                <a:r>
                  <a:rPr lang="en-US" sz="1805" dirty="0">
                    <a:solidFill>
                      <a:srgbClr val="000000"/>
                    </a:solidFill>
                    <a:latin typeface="+mn-lt"/>
                    <a:cs typeface="Arial" panose="020B0604020202020204" pitchFamily="34" charset="0"/>
                  </a:rPr>
                  <a:t>= 20.78</a:t>
                </a:r>
              </a:p>
            </p:txBody>
          </p:sp>
        </mc:Choice>
        <mc:Fallback xmlns="">
          <p:sp>
            <p:nvSpPr>
              <p:cNvPr id="33" name="TextBox 32"/>
              <p:cNvSpPr txBox="1">
                <a:spLocks noRot="1" noChangeAspect="1" noMove="1" noResize="1" noEditPoints="1" noAdjustHandles="1" noChangeArrowheads="1" noChangeShapeType="1" noTextEdit="1"/>
              </p:cNvSpPr>
              <p:nvPr/>
            </p:nvSpPr>
            <p:spPr>
              <a:xfrm>
                <a:off x="2613681" y="2882276"/>
                <a:ext cx="1111138" cy="370101"/>
              </a:xfrm>
              <a:prstGeom prst="rect">
                <a:avLst/>
              </a:prstGeom>
              <a:blipFill>
                <a:blip r:embed="rId5"/>
                <a:stretch>
                  <a:fillRect t="-9836" r="-3846"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604595" y="4472565"/>
                <a:ext cx="379206" cy="370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m:oMathPara>
                </a14:m>
                <a:endParaRPr lang="en-US" sz="1805" dirty="0">
                  <a:solidFill>
                    <a:srgbClr val="000000"/>
                  </a:solidFill>
                  <a:latin typeface="Arial" panose="020B0604020202020204" pitchFamily="34" charset="0"/>
                  <a:cs typeface="Arial" panose="020B0604020202020204" pitchFamily="34" charset="0"/>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6604595" y="4472565"/>
                <a:ext cx="379206" cy="370101"/>
              </a:xfrm>
              <a:prstGeom prst="rect">
                <a:avLst/>
              </a:prstGeom>
              <a:blipFill>
                <a:blip r:embed="rId6"/>
                <a:stretch>
                  <a:fillRect r="-206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 Box 13"/>
              <p:cNvSpPr txBox="1">
                <a:spLocks noChangeArrowheads="1"/>
              </p:cNvSpPr>
              <p:nvPr/>
            </p:nvSpPr>
            <p:spPr bwMode="auto">
              <a:xfrm>
                <a:off x="528906" y="1050564"/>
                <a:ext cx="5611481" cy="462563"/>
              </a:xfrm>
              <a:prstGeom prst="rect">
                <a:avLst/>
              </a:prstGeom>
              <a:noFill/>
              <a:ln w="12700">
                <a:noFill/>
                <a:miter lim="800000"/>
                <a:headEnd/>
                <a:tailEnd/>
              </a:ln>
              <a:effectLst/>
            </p:spPr>
            <p:txBody>
              <a:bodyPr wrap="square">
                <a:spAutoFit/>
              </a:bodyP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𝒙</m:t>
                        </m:r>
                      </m:e>
                    </m:acc>
                  </m:oMath>
                </a14:m>
                <a:r>
                  <a:rPr lang="en-US" sz="2400" b="1" dirty="0">
                    <a:latin typeface="+mn-lt"/>
                    <a:cs typeface="Arial" panose="020B0604020202020204" pitchFamily="34" charset="0"/>
                  </a:rPr>
                  <a:t> for SAT Scores   </a:t>
                </a:r>
              </a:p>
            </p:txBody>
          </p:sp>
        </mc:Choice>
        <mc:Fallback xmlns="">
          <p:sp>
            <p:nvSpPr>
              <p:cNvPr id="27" name="Text Box 13"/>
              <p:cNvSpPr txBox="1">
                <a:spLocks noRot="1" noChangeAspect="1" noMove="1" noResize="1" noEditPoints="1" noAdjustHandles="1" noChangeArrowheads="1" noChangeShapeType="1" noTextEdit="1"/>
              </p:cNvSpPr>
              <p:nvPr/>
            </p:nvSpPr>
            <p:spPr bwMode="auto">
              <a:xfrm>
                <a:off x="528906" y="1050564"/>
                <a:ext cx="5611481" cy="462563"/>
              </a:xfrm>
              <a:prstGeom prst="rect">
                <a:avLst/>
              </a:prstGeom>
              <a:blipFill>
                <a:blip r:embed="rId7"/>
                <a:stretch>
                  <a:fillRect l="-1739" t="-10526" r="-326" b="-28947"/>
                </a:stretch>
              </a:blipFill>
              <a:ln w="12700">
                <a:noFill/>
                <a:miter lim="800000"/>
                <a:headEnd/>
                <a:tailEnd/>
              </a:ln>
              <a:effectLst/>
            </p:spPr>
            <p:txBody>
              <a:bodyPr/>
              <a:lstStyle/>
              <a:p>
                <a:r>
                  <a:rPr lang="en-US">
                    <a:noFill/>
                  </a:rPr>
                  <a:t> </a:t>
                </a:r>
              </a:p>
            </p:txBody>
          </p:sp>
        </mc:Fallback>
      </mc:AlternateContent>
      <p:sp>
        <p:nvSpPr>
          <p:cNvPr id="25" name="Rectangle 612">
            <a:extLst>
              <a:ext uri="{FF2B5EF4-FFF2-40B4-BE49-F238E27FC236}">
                <a16:creationId xmlns:a16="http://schemas.microsoft.com/office/drawing/2014/main" id="{7B6B6A41-4BE1-494D-BEEF-8C2CDFB66FD7}"/>
              </a:ext>
            </a:extLst>
          </p:cNvPr>
          <p:cNvSpPr>
            <a:spLocks noChangeArrowheads="1"/>
          </p:cNvSpPr>
          <p:nvPr/>
        </p:nvSpPr>
        <p:spPr bwMode="auto">
          <a:xfrm>
            <a:off x="687850" y="1721375"/>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000" dirty="0">
                <a:solidFill>
                  <a:srgbClr val="000000"/>
                </a:solidFill>
                <a:latin typeface="+mn-lt"/>
                <a:cs typeface="Arial" panose="020B0604020202020204" pitchFamily="34" charset="0"/>
              </a:rPr>
              <a:t>Example:  Statistics State University</a:t>
            </a:r>
          </a:p>
        </p:txBody>
      </p:sp>
      <p:graphicFrame>
        <p:nvGraphicFramePr>
          <p:cNvPr id="2" name="Object 1">
            <a:extLst>
              <a:ext uri="{FF2B5EF4-FFF2-40B4-BE49-F238E27FC236}">
                <a16:creationId xmlns:a16="http://schemas.microsoft.com/office/drawing/2014/main" id="{AD65BDA0-B6E8-48A3-8EC3-7230DFDF4BCD}"/>
              </a:ext>
            </a:extLst>
          </p:cNvPr>
          <p:cNvGraphicFramePr>
            <a:graphicFrameLocks noChangeAspect="1"/>
          </p:cNvGraphicFramePr>
          <p:nvPr>
            <p:extLst>
              <p:ext uri="{D42A27DB-BD31-4B8C-83A1-F6EECF244321}">
                <p14:modId xmlns:p14="http://schemas.microsoft.com/office/powerpoint/2010/main" val="248644390"/>
              </p:ext>
            </p:extLst>
          </p:nvPr>
        </p:nvGraphicFramePr>
        <p:xfrm>
          <a:off x="7810107" y="5720450"/>
          <a:ext cx="914400" cy="771525"/>
        </p:xfrm>
        <a:graphic>
          <a:graphicData uri="http://schemas.openxmlformats.org/presentationml/2006/ole">
            <mc:AlternateContent xmlns:mc="http://schemas.openxmlformats.org/markup-compatibility/2006">
              <mc:Choice xmlns:v="urn:schemas-microsoft-com:vml" Requires="v">
                <p:oleObj spid="_x0000_s6161" name="Binary Worksheet" showAsIcon="1" r:id="rId8" imgW="914400" imgH="771480" progId="Excel.SheetBinaryMacroEnabled.12">
                  <p:embed/>
                </p:oleObj>
              </mc:Choice>
              <mc:Fallback>
                <p:oleObj name="Binary Worksheet" showAsIcon="1" r:id="rId8" imgW="914400" imgH="771480" progId="Excel.SheetBinaryMacroEnabled.12">
                  <p:embed/>
                  <p:pic>
                    <p:nvPicPr>
                      <p:cNvPr id="0" name=""/>
                      <p:cNvPicPr/>
                      <p:nvPr/>
                    </p:nvPicPr>
                    <p:blipFill>
                      <a:blip r:embed="rId9"/>
                      <a:stretch>
                        <a:fillRect/>
                      </a:stretch>
                    </p:blipFill>
                    <p:spPr>
                      <a:xfrm>
                        <a:off x="7810107" y="57204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34777918"/>
      </p:ext>
    </p:extLst>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3" name="Rectangle 3"/>
          <p:cNvSpPr>
            <a:spLocks noChangeArrowheads="1"/>
          </p:cNvSpPr>
          <p:nvPr/>
        </p:nvSpPr>
        <p:spPr bwMode="auto">
          <a:xfrm>
            <a:off x="586205" y="1045622"/>
            <a:ext cx="7772400" cy="397462"/>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Introduction</a:t>
            </a:r>
          </a:p>
        </p:txBody>
      </p:sp>
      <p:sp>
        <p:nvSpPr>
          <p:cNvPr id="179204" name="Rectangle 4"/>
          <p:cNvSpPr>
            <a:spLocks noChangeArrowheads="1"/>
          </p:cNvSpPr>
          <p:nvPr/>
        </p:nvSpPr>
        <p:spPr bwMode="auto">
          <a:xfrm>
            <a:off x="838199" y="2027755"/>
            <a:ext cx="7467601" cy="368816"/>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A </a:t>
            </a:r>
            <a:r>
              <a:rPr lang="en-US" b="1" dirty="0">
                <a:solidFill>
                  <a:srgbClr val="000000"/>
                </a:solidFill>
                <a:latin typeface="+mn-lt"/>
                <a:cs typeface="Arial" panose="020B0604020202020204" pitchFamily="34" charset="0"/>
              </a:rPr>
              <a:t>population</a:t>
            </a:r>
            <a:r>
              <a:rPr lang="en-US" dirty="0">
                <a:solidFill>
                  <a:srgbClr val="000000"/>
                </a:solidFill>
                <a:latin typeface="+mn-lt"/>
                <a:cs typeface="Arial" panose="020B0604020202020204" pitchFamily="34" charset="0"/>
              </a:rPr>
              <a:t> is a collection of all the elements of interest.</a:t>
            </a:r>
          </a:p>
        </p:txBody>
      </p:sp>
      <p:sp>
        <p:nvSpPr>
          <p:cNvPr id="179205" name="Rectangle 5"/>
          <p:cNvSpPr>
            <a:spLocks noChangeArrowheads="1"/>
          </p:cNvSpPr>
          <p:nvPr/>
        </p:nvSpPr>
        <p:spPr bwMode="auto">
          <a:xfrm>
            <a:off x="838199" y="2375912"/>
            <a:ext cx="7467601" cy="48817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A </a:t>
            </a:r>
            <a:r>
              <a:rPr lang="en-US" b="1" dirty="0">
                <a:solidFill>
                  <a:srgbClr val="000000"/>
                </a:solidFill>
                <a:latin typeface="+mn-lt"/>
                <a:cs typeface="Arial" panose="020B0604020202020204" pitchFamily="34" charset="0"/>
              </a:rPr>
              <a:t>sample</a:t>
            </a:r>
            <a:r>
              <a:rPr lang="en-US" dirty="0">
                <a:solidFill>
                  <a:srgbClr val="000000"/>
                </a:solidFill>
                <a:latin typeface="+mn-lt"/>
                <a:cs typeface="Arial" panose="020B0604020202020204" pitchFamily="34" charset="0"/>
              </a:rPr>
              <a:t> is a subset of the population.</a:t>
            </a:r>
          </a:p>
        </p:txBody>
      </p:sp>
      <p:sp>
        <p:nvSpPr>
          <p:cNvPr id="179209" name="Rectangle 9"/>
          <p:cNvSpPr>
            <a:spLocks noChangeArrowheads="1"/>
          </p:cNvSpPr>
          <p:nvPr/>
        </p:nvSpPr>
        <p:spPr bwMode="auto">
          <a:xfrm>
            <a:off x="833437" y="1555258"/>
            <a:ext cx="7467601" cy="48817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An </a:t>
            </a:r>
            <a:r>
              <a:rPr lang="en-US" b="1" dirty="0">
                <a:solidFill>
                  <a:srgbClr val="000000"/>
                </a:solidFill>
                <a:latin typeface="+mn-lt"/>
                <a:cs typeface="Arial" panose="020B0604020202020204" pitchFamily="34" charset="0"/>
              </a:rPr>
              <a:t>element</a:t>
            </a:r>
            <a:r>
              <a:rPr lang="en-US" dirty="0">
                <a:solidFill>
                  <a:srgbClr val="000000"/>
                </a:solidFill>
                <a:latin typeface="+mn-lt"/>
                <a:cs typeface="Arial" panose="020B0604020202020204" pitchFamily="34" charset="0"/>
              </a:rPr>
              <a:t> is the entity on which data are collected.</a:t>
            </a:r>
          </a:p>
        </p:txBody>
      </p:sp>
      <p:sp>
        <p:nvSpPr>
          <p:cNvPr id="179215" name="Rectangle 15"/>
          <p:cNvSpPr>
            <a:spLocks noChangeArrowheads="1"/>
          </p:cNvSpPr>
          <p:nvPr/>
        </p:nvSpPr>
        <p:spPr bwMode="auto">
          <a:xfrm>
            <a:off x="838199" y="3148463"/>
            <a:ext cx="7467601" cy="56107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A </a:t>
            </a:r>
            <a:r>
              <a:rPr lang="en-US" b="1" dirty="0">
                <a:solidFill>
                  <a:srgbClr val="000000"/>
                </a:solidFill>
                <a:latin typeface="+mn-lt"/>
                <a:cs typeface="Arial" panose="020B0604020202020204" pitchFamily="34" charset="0"/>
              </a:rPr>
              <a:t>frame</a:t>
            </a:r>
            <a:r>
              <a:rPr lang="en-US" dirty="0">
                <a:solidFill>
                  <a:srgbClr val="000000"/>
                </a:solidFill>
                <a:latin typeface="+mn-lt"/>
                <a:cs typeface="Arial" panose="020B0604020202020204" pitchFamily="34" charset="0"/>
              </a:rPr>
              <a:t> is a list of the elements that the sample will be selected from.</a:t>
            </a:r>
          </a:p>
        </p:txBody>
      </p:sp>
      <p:sp>
        <p:nvSpPr>
          <p:cNvPr id="179217" name="Rectangle 17"/>
          <p:cNvSpPr>
            <a:spLocks noChangeArrowheads="1"/>
          </p:cNvSpPr>
          <p:nvPr/>
        </p:nvSpPr>
        <p:spPr bwMode="auto">
          <a:xfrm>
            <a:off x="838199" y="2798482"/>
            <a:ext cx="7467601" cy="42439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The </a:t>
            </a:r>
            <a:r>
              <a:rPr lang="en-US" b="1" dirty="0">
                <a:solidFill>
                  <a:srgbClr val="000000"/>
                </a:solidFill>
                <a:latin typeface="+mn-lt"/>
                <a:cs typeface="Arial" panose="020B0604020202020204" pitchFamily="34" charset="0"/>
              </a:rPr>
              <a:t>sampled population </a:t>
            </a:r>
            <a:r>
              <a:rPr lang="en-US" dirty="0">
                <a:solidFill>
                  <a:srgbClr val="000000"/>
                </a:solidFill>
                <a:latin typeface="+mn-lt"/>
                <a:cs typeface="Arial" panose="020B0604020202020204" pitchFamily="34" charset="0"/>
              </a:rPr>
              <a:t>is the population from which the sample is drawn.</a:t>
            </a:r>
          </a:p>
        </p:txBody>
      </p:sp>
    </p:spTree>
    <p:extLst>
      <p:ext uri="{BB962C8B-B14F-4D97-AF65-F5344CB8AC3E}">
        <p14:creationId xmlns:p14="http://schemas.microsoft.com/office/powerpoint/2010/main" val="951777747"/>
      </p:ext>
    </p:extLst>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8835" name="Rectangle 3"/>
              <p:cNvSpPr>
                <a:spLocks noChangeArrowheads="1"/>
              </p:cNvSpPr>
              <p:nvPr/>
            </p:nvSpPr>
            <p:spPr bwMode="auto">
              <a:xfrm>
                <a:off x="542244" y="1123739"/>
                <a:ext cx="7772400" cy="61230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Relationship Between the Sample Size and the 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𝒙</m:t>
                        </m:r>
                      </m:e>
                    </m:acc>
                  </m:oMath>
                </a14:m>
                <a:endParaRPr lang="en-US" sz="2400" b="1" dirty="0">
                  <a:latin typeface="+mn-lt"/>
                  <a:cs typeface="Arial" panose="020B0604020202020204" pitchFamily="34" charset="0"/>
                </a:endParaRPr>
              </a:p>
            </p:txBody>
          </p:sp>
        </mc:Choice>
        <mc:Fallback xmlns="">
          <p:sp>
            <p:nvSpPr>
              <p:cNvPr id="248835" name="Rectangle 3"/>
              <p:cNvSpPr>
                <a:spLocks noRot="1" noChangeAspect="1" noMove="1" noResize="1" noEditPoints="1" noAdjustHandles="1" noChangeArrowheads="1" noChangeShapeType="1" noTextEdit="1"/>
              </p:cNvSpPr>
              <p:nvPr/>
            </p:nvSpPr>
            <p:spPr bwMode="auto">
              <a:xfrm>
                <a:off x="542244" y="1123739"/>
                <a:ext cx="7772400" cy="612305"/>
              </a:xfrm>
              <a:prstGeom prst="rect">
                <a:avLst/>
              </a:prstGeom>
              <a:blipFill>
                <a:blip r:embed="rId3"/>
                <a:stretch>
                  <a:fillRect l="-1490" t="-24752" b="-39604"/>
                </a:stretch>
              </a:blipFill>
              <a:ln w="12700">
                <a:noFill/>
                <a:miter lim="800000"/>
                <a:headEnd/>
                <a:tailEnd/>
              </a:ln>
              <a:effectLst/>
            </p:spPr>
            <p:txBody>
              <a:bodyPr/>
              <a:lstStyle/>
              <a:p>
                <a:r>
                  <a:rPr lang="en-US">
                    <a:noFill/>
                  </a:rPr>
                  <a:t> </a:t>
                </a:r>
              </a:p>
            </p:txBody>
          </p:sp>
        </mc:Fallback>
      </mc:AlternateContent>
      <p:sp>
        <p:nvSpPr>
          <p:cNvPr id="248982" name="Text Box 150"/>
          <p:cNvSpPr txBox="1">
            <a:spLocks noChangeArrowheads="1"/>
          </p:cNvSpPr>
          <p:nvPr/>
        </p:nvSpPr>
        <p:spPr bwMode="auto">
          <a:xfrm>
            <a:off x="1011238" y="2438070"/>
            <a:ext cx="7446962" cy="647870"/>
          </a:xfrm>
          <a:prstGeom prst="rect">
            <a:avLst/>
          </a:prstGeom>
          <a:noFill/>
          <a:ln w="12700">
            <a:noFill/>
            <a:miter lim="800000"/>
            <a:headEnd/>
            <a:tailEnd/>
          </a:ln>
          <a:effectLst/>
        </p:spPr>
        <p:txBody>
          <a:bodyPr wrap="square">
            <a:spAutoFit/>
          </a:bodyPr>
          <a:lstStyle/>
          <a:p>
            <a:pPr marL="254246" indent="-254246">
              <a:buFontTx/>
              <a:buChar char="•"/>
            </a:pPr>
            <a:r>
              <a:rPr lang="en-US" sz="1805" dirty="0">
                <a:solidFill>
                  <a:srgbClr val="000000"/>
                </a:solidFill>
                <a:latin typeface="+mn-lt"/>
                <a:cs typeface="Arial" panose="020B0604020202020204" pitchFamily="34" charset="0"/>
              </a:rPr>
              <a:t>Suppose we select a simple random sample of 100 applicants instead of the 30 originally considered.</a:t>
            </a:r>
          </a:p>
        </p:txBody>
      </p:sp>
      <mc:AlternateContent xmlns:mc="http://schemas.openxmlformats.org/markup-compatibility/2006" xmlns:a14="http://schemas.microsoft.com/office/drawing/2010/main">
        <mc:Choice Requires="a14">
          <p:sp>
            <p:nvSpPr>
              <p:cNvPr id="248981" name="Text Box 149"/>
              <p:cNvSpPr txBox="1">
                <a:spLocks noChangeArrowheads="1"/>
              </p:cNvSpPr>
              <p:nvPr/>
            </p:nvSpPr>
            <p:spPr bwMode="auto">
              <a:xfrm>
                <a:off x="1011237" y="3053028"/>
                <a:ext cx="7727409" cy="370101"/>
              </a:xfrm>
              <a:prstGeom prst="rect">
                <a:avLst/>
              </a:prstGeom>
              <a:noFill/>
              <a:ln w="12700">
                <a:noFill/>
                <a:miter lim="800000"/>
                <a:headEnd/>
                <a:tailEnd/>
              </a:ln>
              <a:effectLst/>
            </p:spPr>
            <p:txBody>
              <a:bodyPr wrap="square">
                <a:spAutoFit/>
              </a:bodyPr>
              <a:lstStyle/>
              <a:p>
                <a:pPr marL="254246" indent="-254246">
                  <a:buFontTx/>
                  <a:buChar char="•"/>
                </a:pPr>
                <a:r>
                  <a:rPr lang="en-US" sz="1805" i="1" dirty="0">
                    <a:solidFill>
                      <a:srgbClr val="000000"/>
                    </a:solidFill>
                    <a:latin typeface="+mn-lt"/>
                    <a:cs typeface="Arial" panose="020B0604020202020204" pitchFamily="34" charset="0"/>
                  </a:rPr>
                  <a:t>E(</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i="1" dirty="0">
                    <a:solidFill>
                      <a:srgbClr val="000000"/>
                    </a:solidFill>
                    <a:latin typeface="+mn-lt"/>
                    <a:cs typeface="Arial" panose="020B0604020202020204" pitchFamily="34" charset="0"/>
                  </a:rPr>
                  <a:t>) =</a:t>
                </a:r>
                <a:r>
                  <a:rPr lang="en-US" sz="1805" i="1" dirty="0">
                    <a:solidFill>
                      <a:srgbClr val="000000"/>
                    </a:solidFill>
                    <a:latin typeface="Symbol" panose="05050102010706020507" pitchFamily="18" charset="2"/>
                    <a:cs typeface="Arial" panose="020B0604020202020204" pitchFamily="34" charset="0"/>
                  </a:rPr>
                  <a:t> </a:t>
                </a:r>
                <a:r>
                  <a:rPr lang="en-US" sz="1805" dirty="0">
                    <a:solidFill>
                      <a:srgbClr val="000000"/>
                    </a:solidFill>
                    <a:latin typeface="+mn-lt"/>
                    <a:cs typeface="Arial" panose="020B0604020202020204" pitchFamily="34" charset="0"/>
                  </a:rPr>
                  <a:t>regardless of the sample size.  In our example,</a:t>
                </a:r>
                <a:r>
                  <a:rPr lang="en-US" sz="1805" i="1" dirty="0">
                    <a:solidFill>
                      <a:srgbClr val="000000"/>
                    </a:solidFill>
                    <a:latin typeface="+mn-lt"/>
                    <a:cs typeface="Arial" panose="020B0604020202020204" pitchFamily="34" charset="0"/>
                  </a:rPr>
                  <a:t> E</a:t>
                </a:r>
                <a:r>
                  <a:rPr lang="en-US" sz="1805" dirty="0">
                    <a:solidFill>
                      <a:srgbClr val="000000"/>
                    </a:solidFill>
                    <a:latin typeface="+mn-lt"/>
                    <a:cs typeface="Arial" panose="020B0604020202020204" pitchFamily="34" charset="0"/>
                  </a:rPr>
                  <a:t>(</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remains at 697.5.</a:t>
                </a:r>
              </a:p>
            </p:txBody>
          </p:sp>
        </mc:Choice>
        <mc:Fallback xmlns="">
          <p:sp>
            <p:nvSpPr>
              <p:cNvPr id="248981" name="Text Box 149"/>
              <p:cNvSpPr txBox="1">
                <a:spLocks noRot="1" noChangeAspect="1" noMove="1" noResize="1" noEditPoints="1" noAdjustHandles="1" noChangeArrowheads="1" noChangeShapeType="1" noTextEdit="1"/>
              </p:cNvSpPr>
              <p:nvPr/>
            </p:nvSpPr>
            <p:spPr bwMode="auto">
              <a:xfrm>
                <a:off x="1011237" y="3053028"/>
                <a:ext cx="7727409" cy="370101"/>
              </a:xfrm>
              <a:prstGeom prst="rect">
                <a:avLst/>
              </a:prstGeom>
              <a:blipFill>
                <a:blip r:embed="rId4"/>
                <a:stretch>
                  <a:fillRect l="-710" t="-11475" b="-2623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8980" name="Text Box 148"/>
              <p:cNvSpPr txBox="1">
                <a:spLocks noChangeArrowheads="1"/>
              </p:cNvSpPr>
              <p:nvPr/>
            </p:nvSpPr>
            <p:spPr bwMode="auto">
              <a:xfrm>
                <a:off x="1011238" y="3674483"/>
                <a:ext cx="7446962" cy="925638"/>
              </a:xfrm>
              <a:prstGeom prst="rect">
                <a:avLst/>
              </a:prstGeom>
              <a:noFill/>
              <a:ln w="12700">
                <a:noFill/>
                <a:miter lim="800000"/>
                <a:headEnd/>
                <a:tailEnd/>
              </a:ln>
              <a:effectLst/>
            </p:spPr>
            <p:txBody>
              <a:bodyPr wrap="square">
                <a:spAutoFit/>
              </a:bodyPr>
              <a:lstStyle/>
              <a:p>
                <a:pPr marL="254246" indent="-254246">
                  <a:buFontTx/>
                  <a:buChar char="•"/>
                </a:pPr>
                <a:r>
                  <a:rPr lang="en-US" sz="1805" dirty="0">
                    <a:solidFill>
                      <a:srgbClr val="000000"/>
                    </a:solidFill>
                    <a:latin typeface="+mn-lt"/>
                    <a:cs typeface="Arial" panose="020B0604020202020204" pitchFamily="34" charset="0"/>
                  </a:rPr>
                  <a:t>Whenever the sample size is increased, the standard error of the mean </a:t>
                </a:r>
                <a14:m>
                  <m:oMath xmlns:m="http://schemas.openxmlformats.org/officeDocument/2006/math">
                    <m:sSub>
                      <m:sSubPr>
                        <m:ctrlPr>
                          <a:rPr lang="en-US" sz="1805" i="1">
                            <a:solidFill>
                              <a:srgbClr val="000000"/>
                            </a:solidFill>
                            <a:latin typeface="Cambria Math" panose="02040503050406030204" pitchFamily="18" charset="0"/>
                          </a:rPr>
                        </m:ctrlPr>
                      </m:sSubPr>
                      <m:e>
                        <m:r>
                          <a:rPr lang="en-US" sz="1805" i="1">
                            <a:solidFill>
                              <a:srgbClr val="000000"/>
                            </a:solidFill>
                            <a:latin typeface="Cambria Math"/>
                            <a:ea typeface="Cambria Math"/>
                          </a:rPr>
                          <m:t>𝜎</m:t>
                        </m:r>
                      </m:e>
                      <m:sub>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sub>
                    </m:sSub>
                  </m:oMath>
                </a14:m>
                <a:r>
                  <a:rPr lang="en-US" sz="1805" dirty="0">
                    <a:solidFill>
                      <a:srgbClr val="000000"/>
                    </a:solidFill>
                    <a:latin typeface="+mn-lt"/>
                    <a:cs typeface="Arial" panose="020B0604020202020204" pitchFamily="34" charset="0"/>
                  </a:rPr>
                  <a:t> is decreased.  With the increase in the sample size to </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 = 100, the standard error of the mean is decreased from </a:t>
                </a:r>
                <a:r>
                  <a:rPr lang="en-US" sz="1805" dirty="0" smtClean="0">
                    <a:solidFill>
                      <a:srgbClr val="000000"/>
                    </a:solidFill>
                    <a:latin typeface="+mn-lt"/>
                    <a:cs typeface="Arial" panose="020B0604020202020204" pitchFamily="34" charset="0"/>
                  </a:rPr>
                  <a:t>20.78</a:t>
                </a:r>
                <a:r>
                  <a:rPr lang="en-US" sz="1805" dirty="0" smtClean="0">
                    <a:solidFill>
                      <a:srgbClr val="000000"/>
                    </a:solidFill>
                    <a:latin typeface="+mn-lt"/>
                    <a:cs typeface="Arial" panose="020B0604020202020204" pitchFamily="34" charset="0"/>
                  </a:rPr>
                  <a:t> </a:t>
                </a:r>
                <a:r>
                  <a:rPr lang="en-US" sz="1805" dirty="0">
                    <a:solidFill>
                      <a:srgbClr val="000000"/>
                    </a:solidFill>
                    <a:latin typeface="+mn-lt"/>
                    <a:cs typeface="Arial" panose="020B0604020202020204" pitchFamily="34" charset="0"/>
                  </a:rPr>
                  <a:t>to:</a:t>
                </a:r>
              </a:p>
            </p:txBody>
          </p:sp>
        </mc:Choice>
        <mc:Fallback>
          <p:sp>
            <p:nvSpPr>
              <p:cNvPr id="248980" name="Text Box 148"/>
              <p:cNvSpPr txBox="1">
                <a:spLocks noRot="1" noChangeAspect="1" noMove="1" noResize="1" noEditPoints="1" noAdjustHandles="1" noChangeArrowheads="1" noChangeShapeType="1" noTextEdit="1"/>
              </p:cNvSpPr>
              <p:nvPr/>
            </p:nvSpPr>
            <p:spPr bwMode="auto">
              <a:xfrm>
                <a:off x="1011238" y="3674483"/>
                <a:ext cx="7446962" cy="925638"/>
              </a:xfrm>
              <a:prstGeom prst="rect">
                <a:avLst/>
              </a:prstGeom>
              <a:blipFill>
                <a:blip r:embed="rId5"/>
                <a:stretch>
                  <a:fillRect l="-736" t="-3947" r="-245" b="-9211"/>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962531" y="4613267"/>
                <a:ext cx="4284506" cy="657552"/>
              </a:xfrm>
              <a:prstGeom prst="rect">
                <a:avLst/>
              </a:prstGeom>
              <a:noFill/>
              <a:effectLst/>
            </p:spPr>
            <p:txBody>
              <a:bodyPr wrap="none" rtlCol="0">
                <a:spAutoFit/>
              </a:bodyPr>
              <a:lstStyle/>
              <a:p>
                <a14:m>
                  <m:oMath xmlns:m="http://schemas.openxmlformats.org/officeDocument/2006/math">
                    <m:sSub>
                      <m:sSubPr>
                        <m:ctrlPr>
                          <a:rPr lang="en-US" sz="1805" i="1" smtClean="0">
                            <a:solidFill>
                              <a:srgbClr val="000000"/>
                            </a:solidFill>
                            <a:latin typeface="Cambria Math" panose="02040503050406030204" pitchFamily="18" charset="0"/>
                          </a:rPr>
                        </m:ctrlPr>
                      </m:sSubPr>
                      <m:e>
                        <m:r>
                          <a:rPr lang="en-US" sz="1805" i="1">
                            <a:solidFill>
                              <a:srgbClr val="000000"/>
                            </a:solidFill>
                            <a:latin typeface="Cambria Math"/>
                            <a:ea typeface="Cambria Math"/>
                          </a:rPr>
                          <m:t>𝜎</m:t>
                        </m:r>
                      </m:e>
                      <m:sub>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sub>
                    </m:sSub>
                    <m:r>
                      <a:rPr lang="en-US" sz="1805" i="1">
                        <a:solidFill>
                          <a:srgbClr val="000000"/>
                        </a:solidFill>
                        <a:latin typeface="Cambria Math"/>
                      </a:rPr>
                      <m:t>=</m:t>
                    </m:r>
                    <m:rad>
                      <m:radPr>
                        <m:degHide m:val="on"/>
                        <m:ctrlPr>
                          <a:rPr lang="en-US" sz="1805" i="1">
                            <a:solidFill>
                              <a:srgbClr val="000000"/>
                            </a:solidFill>
                            <a:latin typeface="Cambria Math" panose="02040503050406030204" pitchFamily="18" charset="0"/>
                          </a:rPr>
                        </m:ctrlPr>
                      </m:radPr>
                      <m:deg/>
                      <m:e>
                        <m:f>
                          <m:fPr>
                            <m:ctrlPr>
                              <a:rPr lang="en-US" sz="1805" i="1">
                                <a:solidFill>
                                  <a:srgbClr val="000000"/>
                                </a:solidFill>
                                <a:latin typeface="Cambria Math" panose="02040503050406030204" pitchFamily="18" charset="0"/>
                              </a:rPr>
                            </m:ctrlPr>
                          </m:fPr>
                          <m:num>
                            <m:r>
                              <a:rPr lang="en-US" sz="1805" i="1">
                                <a:solidFill>
                                  <a:srgbClr val="000000"/>
                                </a:solidFill>
                                <a:latin typeface="Cambria Math"/>
                              </a:rPr>
                              <m:t>𝑁</m:t>
                            </m:r>
                            <m:r>
                              <a:rPr lang="en-US" sz="1805" i="1">
                                <a:solidFill>
                                  <a:srgbClr val="000000"/>
                                </a:solidFill>
                                <a:latin typeface="Cambria Math"/>
                              </a:rPr>
                              <m:t>−</m:t>
                            </m:r>
                            <m:r>
                              <a:rPr lang="en-US" sz="1805" i="1">
                                <a:solidFill>
                                  <a:srgbClr val="000000"/>
                                </a:solidFill>
                                <a:latin typeface="Cambria Math"/>
                              </a:rPr>
                              <m:t>𝑛</m:t>
                            </m:r>
                          </m:num>
                          <m:den>
                            <m:r>
                              <a:rPr lang="en-US" sz="1805" i="1">
                                <a:solidFill>
                                  <a:srgbClr val="000000"/>
                                </a:solidFill>
                                <a:latin typeface="Cambria Math"/>
                              </a:rPr>
                              <m:t>𝑁</m:t>
                            </m:r>
                            <m:r>
                              <a:rPr lang="en-US" sz="1805" i="1">
                                <a:solidFill>
                                  <a:srgbClr val="000000"/>
                                </a:solidFill>
                                <a:latin typeface="Cambria Math"/>
                              </a:rPr>
                              <m:t>−1</m:t>
                            </m:r>
                          </m:den>
                        </m:f>
                      </m:e>
                    </m:rad>
                    <m:d>
                      <m:dPr>
                        <m:ctrlPr>
                          <a:rPr lang="en-US" sz="1805" i="1">
                            <a:solidFill>
                              <a:srgbClr val="000000"/>
                            </a:solidFill>
                            <a:latin typeface="Cambria Math" panose="02040503050406030204" pitchFamily="18" charset="0"/>
                          </a:rPr>
                        </m:ctrlPr>
                      </m:dPr>
                      <m:e>
                        <m:f>
                          <m:fPr>
                            <m:ctrlPr>
                              <a:rPr lang="en-US" sz="1805" i="1">
                                <a:solidFill>
                                  <a:srgbClr val="000000"/>
                                </a:solidFill>
                                <a:latin typeface="Cambria Math" panose="02040503050406030204" pitchFamily="18" charset="0"/>
                              </a:rPr>
                            </m:ctrlPr>
                          </m:fPr>
                          <m:num>
                            <m:r>
                              <a:rPr lang="en-US" sz="1805" i="1">
                                <a:solidFill>
                                  <a:srgbClr val="000000"/>
                                </a:solidFill>
                                <a:latin typeface="Cambria Math"/>
                                <a:ea typeface="Cambria Math"/>
                              </a:rPr>
                              <m:t>𝜎</m:t>
                            </m:r>
                          </m:num>
                          <m:den>
                            <m:rad>
                              <m:radPr>
                                <m:degHide m:val="on"/>
                                <m:ctrlPr>
                                  <a:rPr lang="en-US" sz="1805" i="1">
                                    <a:solidFill>
                                      <a:srgbClr val="000000"/>
                                    </a:solidFill>
                                    <a:latin typeface="Cambria Math" panose="02040503050406030204" pitchFamily="18" charset="0"/>
                                  </a:rPr>
                                </m:ctrlPr>
                              </m:radPr>
                              <m:deg/>
                              <m:e>
                                <m:r>
                                  <a:rPr lang="en-US" sz="1805" i="1">
                                    <a:solidFill>
                                      <a:srgbClr val="000000"/>
                                    </a:solidFill>
                                    <a:latin typeface="Cambria Math"/>
                                  </a:rPr>
                                  <m:t>𝑛</m:t>
                                </m:r>
                              </m:e>
                            </m:rad>
                          </m:den>
                        </m:f>
                      </m:e>
                    </m:d>
                  </m:oMath>
                </a14:m>
                <a:r>
                  <a:rPr lang="en-US" sz="1805" dirty="0">
                    <a:solidFill>
                      <a:srgbClr val="000000"/>
                    </a:solidFill>
                    <a:latin typeface="+mn-lt"/>
                    <a:cs typeface="Arial" panose="020B0604020202020204" pitchFamily="34" charset="0"/>
                  </a:rPr>
                  <a:t>=</a:t>
                </a:r>
                <a14:m>
                  <m:oMath xmlns:m="http://schemas.openxmlformats.org/officeDocument/2006/math">
                    <m:rad>
                      <m:radPr>
                        <m:degHide m:val="on"/>
                        <m:ctrlPr>
                          <a:rPr lang="en-US" sz="1805" i="1" dirty="0">
                            <a:solidFill>
                              <a:srgbClr val="000000"/>
                            </a:solidFill>
                            <a:latin typeface="Cambria Math" panose="02040503050406030204" pitchFamily="18" charset="0"/>
                          </a:rPr>
                        </m:ctrlPr>
                      </m:radPr>
                      <m:deg/>
                      <m:e>
                        <m:f>
                          <m:fPr>
                            <m:ctrlPr>
                              <a:rPr lang="en-US" sz="1805" i="1" dirty="0">
                                <a:solidFill>
                                  <a:srgbClr val="000000"/>
                                </a:solidFill>
                                <a:latin typeface="Cambria Math" panose="02040503050406030204" pitchFamily="18" charset="0"/>
                              </a:rPr>
                            </m:ctrlPr>
                          </m:fPr>
                          <m:num>
                            <m:r>
                              <a:rPr lang="en-US" sz="1805" b="0" i="1" dirty="0" smtClean="0">
                                <a:solidFill>
                                  <a:srgbClr val="000000"/>
                                </a:solidFill>
                                <a:latin typeface="Cambria Math" panose="02040503050406030204" pitchFamily="18" charset="0"/>
                              </a:rPr>
                              <m:t>5</m:t>
                            </m:r>
                            <m:r>
                              <a:rPr lang="en-US" sz="1805" i="1" dirty="0">
                                <a:solidFill>
                                  <a:srgbClr val="000000"/>
                                </a:solidFill>
                                <a:latin typeface="Cambria Math"/>
                              </a:rPr>
                              <m:t>00−100</m:t>
                            </m:r>
                          </m:num>
                          <m:den>
                            <m:r>
                              <a:rPr lang="en-US" sz="1805" b="0" i="1" dirty="0" smtClean="0">
                                <a:solidFill>
                                  <a:srgbClr val="000000"/>
                                </a:solidFill>
                                <a:latin typeface="Cambria Math" panose="02040503050406030204" pitchFamily="18" charset="0"/>
                              </a:rPr>
                              <m:t>5</m:t>
                            </m:r>
                            <m:r>
                              <a:rPr lang="en-US" sz="1805" i="1" dirty="0">
                                <a:solidFill>
                                  <a:srgbClr val="000000"/>
                                </a:solidFill>
                                <a:latin typeface="Cambria Math"/>
                              </a:rPr>
                              <m:t>00−1</m:t>
                            </m:r>
                          </m:den>
                        </m:f>
                      </m:e>
                    </m:rad>
                    <m:d>
                      <m:dPr>
                        <m:ctrlPr>
                          <a:rPr lang="en-US" sz="1805" i="1" dirty="0">
                            <a:solidFill>
                              <a:srgbClr val="000000"/>
                            </a:solidFill>
                            <a:latin typeface="Cambria Math" panose="02040503050406030204" pitchFamily="18" charset="0"/>
                          </a:rPr>
                        </m:ctrlPr>
                      </m:dPr>
                      <m:e>
                        <m:f>
                          <m:fPr>
                            <m:ctrlPr>
                              <a:rPr lang="en-US" sz="1805" i="1" dirty="0">
                                <a:solidFill>
                                  <a:srgbClr val="000000"/>
                                </a:solidFill>
                                <a:latin typeface="Cambria Math" panose="02040503050406030204" pitchFamily="18" charset="0"/>
                              </a:rPr>
                            </m:ctrlPr>
                          </m:fPr>
                          <m:num>
                            <m:r>
                              <a:rPr lang="en-US" sz="1805" b="0" i="1" dirty="0" smtClean="0">
                                <a:solidFill>
                                  <a:srgbClr val="000000"/>
                                </a:solidFill>
                                <a:latin typeface="Cambria Math" panose="02040503050406030204" pitchFamily="18" charset="0"/>
                              </a:rPr>
                              <m:t>113.81</m:t>
                            </m:r>
                          </m:num>
                          <m:den>
                            <m:rad>
                              <m:radPr>
                                <m:degHide m:val="on"/>
                                <m:ctrlPr>
                                  <a:rPr lang="en-US" sz="1805" i="1" dirty="0">
                                    <a:solidFill>
                                      <a:srgbClr val="000000"/>
                                    </a:solidFill>
                                    <a:latin typeface="Cambria Math" panose="02040503050406030204" pitchFamily="18" charset="0"/>
                                  </a:rPr>
                                </m:ctrlPr>
                              </m:radPr>
                              <m:deg/>
                              <m:e>
                                <m:r>
                                  <a:rPr lang="en-US" sz="1805" i="1" dirty="0">
                                    <a:solidFill>
                                      <a:srgbClr val="000000"/>
                                    </a:solidFill>
                                    <a:latin typeface="Cambria Math"/>
                                  </a:rPr>
                                  <m:t>100</m:t>
                                </m:r>
                              </m:e>
                            </m:rad>
                          </m:den>
                        </m:f>
                      </m:e>
                    </m:d>
                  </m:oMath>
                </a14:m>
                <a:r>
                  <a:rPr lang="en-US" sz="1805" dirty="0">
                    <a:solidFill>
                      <a:srgbClr val="000000"/>
                    </a:solidFill>
                    <a:latin typeface="+mn-lt"/>
                    <a:cs typeface="Arial" panose="020B0604020202020204" pitchFamily="34" charset="0"/>
                  </a:rPr>
                  <a:t> = 10.19</a:t>
                </a:r>
              </a:p>
            </p:txBody>
          </p:sp>
        </mc:Choice>
        <mc:Fallback xmlns="">
          <p:sp>
            <p:nvSpPr>
              <p:cNvPr id="18" name="TextBox 17"/>
              <p:cNvSpPr txBox="1">
                <a:spLocks noRot="1" noChangeAspect="1" noMove="1" noResize="1" noEditPoints="1" noAdjustHandles="1" noChangeArrowheads="1" noChangeShapeType="1" noTextEdit="1"/>
              </p:cNvSpPr>
              <p:nvPr/>
            </p:nvSpPr>
            <p:spPr>
              <a:xfrm>
                <a:off x="1962531" y="4613267"/>
                <a:ext cx="4284506" cy="657552"/>
              </a:xfrm>
              <a:prstGeom prst="rect">
                <a:avLst/>
              </a:prstGeom>
              <a:blipFill>
                <a:blip r:embed="rId6"/>
                <a:stretch>
                  <a:fillRect r="-284"/>
                </a:stretch>
              </a:blipFill>
              <a:effectLst/>
            </p:spPr>
            <p:txBody>
              <a:bodyPr/>
              <a:lstStyle/>
              <a:p>
                <a:r>
                  <a:rPr lang="en-US">
                    <a:noFill/>
                  </a:rPr>
                  <a:t> </a:t>
                </a:r>
              </a:p>
            </p:txBody>
          </p:sp>
        </mc:Fallback>
      </mc:AlternateContent>
    </p:spTree>
    <p:extLst>
      <p:ext uri="{BB962C8B-B14F-4D97-AF65-F5344CB8AC3E}">
        <p14:creationId xmlns:p14="http://schemas.microsoft.com/office/powerpoint/2010/main" val="2471672998"/>
      </p:ext>
    </p:extLst>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92" name="Freeform 28"/>
          <p:cNvSpPr>
            <a:spLocks/>
          </p:cNvSpPr>
          <p:nvPr/>
        </p:nvSpPr>
        <p:spPr bwMode="auto">
          <a:xfrm>
            <a:off x="2921849" y="2676196"/>
            <a:ext cx="2538756" cy="2779842"/>
          </a:xfrm>
          <a:custGeom>
            <a:avLst/>
            <a:gdLst/>
            <a:ahLst/>
            <a:cxnLst>
              <a:cxn ang="0">
                <a:pos x="1031" y="28"/>
              </a:cxn>
              <a:cxn ang="0">
                <a:pos x="974" y="139"/>
              </a:cxn>
              <a:cxn ang="0">
                <a:pos x="929" y="279"/>
              </a:cxn>
              <a:cxn ang="0">
                <a:pos x="894" y="418"/>
              </a:cxn>
              <a:cxn ang="0">
                <a:pos x="866" y="557"/>
              </a:cxn>
              <a:cxn ang="0">
                <a:pos x="842" y="683"/>
              </a:cxn>
              <a:cxn ang="0">
                <a:pos x="815" y="831"/>
              </a:cxn>
              <a:cxn ang="0">
                <a:pos x="789" y="976"/>
              </a:cxn>
              <a:cxn ang="0">
                <a:pos x="769" y="1113"/>
              </a:cxn>
              <a:cxn ang="0">
                <a:pos x="747" y="1250"/>
              </a:cxn>
              <a:cxn ang="0">
                <a:pos x="721" y="1393"/>
              </a:cxn>
              <a:cxn ang="0">
                <a:pos x="695" y="1534"/>
              </a:cxn>
              <a:cxn ang="0">
                <a:pos x="668" y="1661"/>
              </a:cxn>
              <a:cxn ang="0">
                <a:pos x="630" y="1812"/>
              </a:cxn>
              <a:cxn ang="0">
                <a:pos x="584" y="1961"/>
              </a:cxn>
              <a:cxn ang="0">
                <a:pos x="534" y="2073"/>
              </a:cxn>
              <a:cxn ang="0">
                <a:pos x="461" y="2179"/>
              </a:cxn>
              <a:cxn ang="0">
                <a:pos x="392" y="2253"/>
              </a:cxn>
              <a:cxn ang="0">
                <a:pos x="330" y="2302"/>
              </a:cxn>
              <a:cxn ang="0">
                <a:pos x="260" y="2347"/>
              </a:cxn>
              <a:cxn ang="0">
                <a:pos x="175" y="2396"/>
              </a:cxn>
              <a:cxn ang="0">
                <a:pos x="96" y="2436"/>
              </a:cxn>
              <a:cxn ang="0">
                <a:pos x="2166" y="2473"/>
              </a:cxn>
              <a:cxn ang="0">
                <a:pos x="2002" y="2412"/>
              </a:cxn>
              <a:cxn ang="0">
                <a:pos x="1940" y="2386"/>
              </a:cxn>
              <a:cxn ang="0">
                <a:pos x="1850" y="2334"/>
              </a:cxn>
              <a:cxn ang="0">
                <a:pos x="1767" y="2269"/>
              </a:cxn>
              <a:cxn ang="0">
                <a:pos x="1686" y="2181"/>
              </a:cxn>
              <a:cxn ang="0">
                <a:pos x="1659" y="2144"/>
              </a:cxn>
              <a:cxn ang="0">
                <a:pos x="1606" y="2053"/>
              </a:cxn>
              <a:cxn ang="0">
                <a:pos x="1559" y="1938"/>
              </a:cxn>
              <a:cxn ang="0">
                <a:pos x="1511" y="1784"/>
              </a:cxn>
              <a:cxn ang="0">
                <a:pos x="1488" y="1681"/>
              </a:cxn>
              <a:cxn ang="0">
                <a:pos x="1460" y="1542"/>
              </a:cxn>
              <a:cxn ang="0">
                <a:pos x="1439" y="1428"/>
              </a:cxn>
              <a:cxn ang="0">
                <a:pos x="1419" y="1312"/>
              </a:cxn>
              <a:cxn ang="0">
                <a:pos x="1394" y="1160"/>
              </a:cxn>
              <a:cxn ang="0">
                <a:pos x="1368" y="1022"/>
              </a:cxn>
              <a:cxn ang="0">
                <a:pos x="1334" y="844"/>
              </a:cxn>
              <a:cxn ang="0">
                <a:pos x="1303" y="683"/>
              </a:cxn>
              <a:cxn ang="0">
                <a:pos x="1273" y="531"/>
              </a:cxn>
              <a:cxn ang="0">
                <a:pos x="1251" y="432"/>
              </a:cxn>
              <a:cxn ang="0">
                <a:pos x="1221" y="314"/>
              </a:cxn>
              <a:cxn ang="0">
                <a:pos x="1203" y="249"/>
              </a:cxn>
              <a:cxn ang="0">
                <a:pos x="1184" y="189"/>
              </a:cxn>
              <a:cxn ang="0">
                <a:pos x="1172" y="149"/>
              </a:cxn>
              <a:cxn ang="0">
                <a:pos x="1141" y="66"/>
              </a:cxn>
              <a:cxn ang="0">
                <a:pos x="1095" y="6"/>
              </a:cxn>
            </a:cxnLst>
            <a:rect l="0" t="0" r="r" b="b"/>
            <a:pathLst>
              <a:path w="2166" h="2476">
                <a:moveTo>
                  <a:pt x="1068" y="2"/>
                </a:moveTo>
                <a:lnTo>
                  <a:pt x="1053" y="8"/>
                </a:lnTo>
                <a:lnTo>
                  <a:pt x="1031" y="28"/>
                </a:lnTo>
                <a:lnTo>
                  <a:pt x="1008" y="58"/>
                </a:lnTo>
                <a:lnTo>
                  <a:pt x="989" y="98"/>
                </a:lnTo>
                <a:lnTo>
                  <a:pt x="974" y="139"/>
                </a:lnTo>
                <a:lnTo>
                  <a:pt x="957" y="185"/>
                </a:lnTo>
                <a:lnTo>
                  <a:pt x="945" y="227"/>
                </a:lnTo>
                <a:lnTo>
                  <a:pt x="929" y="279"/>
                </a:lnTo>
                <a:lnTo>
                  <a:pt x="917" y="322"/>
                </a:lnTo>
                <a:lnTo>
                  <a:pt x="906" y="371"/>
                </a:lnTo>
                <a:lnTo>
                  <a:pt x="894" y="418"/>
                </a:lnTo>
                <a:lnTo>
                  <a:pt x="882" y="474"/>
                </a:lnTo>
                <a:lnTo>
                  <a:pt x="875" y="510"/>
                </a:lnTo>
                <a:lnTo>
                  <a:pt x="866" y="557"/>
                </a:lnTo>
                <a:lnTo>
                  <a:pt x="858" y="603"/>
                </a:lnTo>
                <a:lnTo>
                  <a:pt x="850" y="646"/>
                </a:lnTo>
                <a:lnTo>
                  <a:pt x="842" y="683"/>
                </a:lnTo>
                <a:lnTo>
                  <a:pt x="835" y="731"/>
                </a:lnTo>
                <a:lnTo>
                  <a:pt x="824" y="780"/>
                </a:lnTo>
                <a:lnTo>
                  <a:pt x="815" y="831"/>
                </a:lnTo>
                <a:lnTo>
                  <a:pt x="806" y="876"/>
                </a:lnTo>
                <a:lnTo>
                  <a:pt x="798" y="927"/>
                </a:lnTo>
                <a:lnTo>
                  <a:pt x="789" y="976"/>
                </a:lnTo>
                <a:lnTo>
                  <a:pt x="782" y="1023"/>
                </a:lnTo>
                <a:lnTo>
                  <a:pt x="774" y="1077"/>
                </a:lnTo>
                <a:lnTo>
                  <a:pt x="769" y="1113"/>
                </a:lnTo>
                <a:lnTo>
                  <a:pt x="762" y="1157"/>
                </a:lnTo>
                <a:lnTo>
                  <a:pt x="754" y="1205"/>
                </a:lnTo>
                <a:lnTo>
                  <a:pt x="747" y="1250"/>
                </a:lnTo>
                <a:lnTo>
                  <a:pt x="739" y="1295"/>
                </a:lnTo>
                <a:lnTo>
                  <a:pt x="731" y="1341"/>
                </a:lnTo>
                <a:lnTo>
                  <a:pt x="721" y="1393"/>
                </a:lnTo>
                <a:lnTo>
                  <a:pt x="713" y="1443"/>
                </a:lnTo>
                <a:lnTo>
                  <a:pt x="703" y="1496"/>
                </a:lnTo>
                <a:lnTo>
                  <a:pt x="695" y="1534"/>
                </a:lnTo>
                <a:lnTo>
                  <a:pt x="687" y="1574"/>
                </a:lnTo>
                <a:lnTo>
                  <a:pt x="677" y="1619"/>
                </a:lnTo>
                <a:lnTo>
                  <a:pt x="668" y="1661"/>
                </a:lnTo>
                <a:lnTo>
                  <a:pt x="656" y="1711"/>
                </a:lnTo>
                <a:lnTo>
                  <a:pt x="644" y="1761"/>
                </a:lnTo>
                <a:lnTo>
                  <a:pt x="630" y="1812"/>
                </a:lnTo>
                <a:lnTo>
                  <a:pt x="617" y="1864"/>
                </a:lnTo>
                <a:lnTo>
                  <a:pt x="602" y="1914"/>
                </a:lnTo>
                <a:lnTo>
                  <a:pt x="584" y="1961"/>
                </a:lnTo>
                <a:lnTo>
                  <a:pt x="567" y="2004"/>
                </a:lnTo>
                <a:lnTo>
                  <a:pt x="550" y="2038"/>
                </a:lnTo>
                <a:lnTo>
                  <a:pt x="534" y="2073"/>
                </a:lnTo>
                <a:lnTo>
                  <a:pt x="515" y="2103"/>
                </a:lnTo>
                <a:lnTo>
                  <a:pt x="492" y="2137"/>
                </a:lnTo>
                <a:lnTo>
                  <a:pt x="461" y="2179"/>
                </a:lnTo>
                <a:lnTo>
                  <a:pt x="432" y="2210"/>
                </a:lnTo>
                <a:lnTo>
                  <a:pt x="411" y="2231"/>
                </a:lnTo>
                <a:lnTo>
                  <a:pt x="392" y="2253"/>
                </a:lnTo>
                <a:lnTo>
                  <a:pt x="371" y="2269"/>
                </a:lnTo>
                <a:lnTo>
                  <a:pt x="351" y="2286"/>
                </a:lnTo>
                <a:lnTo>
                  <a:pt x="330" y="2302"/>
                </a:lnTo>
                <a:lnTo>
                  <a:pt x="313" y="2313"/>
                </a:lnTo>
                <a:lnTo>
                  <a:pt x="290" y="2327"/>
                </a:lnTo>
                <a:lnTo>
                  <a:pt x="260" y="2347"/>
                </a:lnTo>
                <a:lnTo>
                  <a:pt x="232" y="2362"/>
                </a:lnTo>
                <a:lnTo>
                  <a:pt x="203" y="2379"/>
                </a:lnTo>
                <a:lnTo>
                  <a:pt x="175" y="2396"/>
                </a:lnTo>
                <a:lnTo>
                  <a:pt x="149" y="2410"/>
                </a:lnTo>
                <a:lnTo>
                  <a:pt x="124" y="2422"/>
                </a:lnTo>
                <a:lnTo>
                  <a:pt x="96" y="2436"/>
                </a:lnTo>
                <a:lnTo>
                  <a:pt x="65" y="2453"/>
                </a:lnTo>
                <a:lnTo>
                  <a:pt x="0" y="2476"/>
                </a:lnTo>
                <a:lnTo>
                  <a:pt x="2166" y="2473"/>
                </a:lnTo>
                <a:lnTo>
                  <a:pt x="2088" y="2445"/>
                </a:lnTo>
                <a:lnTo>
                  <a:pt x="2039" y="2425"/>
                </a:lnTo>
                <a:lnTo>
                  <a:pt x="2002" y="2412"/>
                </a:lnTo>
                <a:lnTo>
                  <a:pt x="1971" y="2402"/>
                </a:lnTo>
                <a:lnTo>
                  <a:pt x="1954" y="2394"/>
                </a:lnTo>
                <a:lnTo>
                  <a:pt x="1940" y="2386"/>
                </a:lnTo>
                <a:lnTo>
                  <a:pt x="1911" y="2372"/>
                </a:lnTo>
                <a:lnTo>
                  <a:pt x="1880" y="2354"/>
                </a:lnTo>
                <a:lnTo>
                  <a:pt x="1850" y="2334"/>
                </a:lnTo>
                <a:lnTo>
                  <a:pt x="1819" y="2312"/>
                </a:lnTo>
                <a:lnTo>
                  <a:pt x="1795" y="2292"/>
                </a:lnTo>
                <a:lnTo>
                  <a:pt x="1767" y="2269"/>
                </a:lnTo>
                <a:lnTo>
                  <a:pt x="1740" y="2244"/>
                </a:lnTo>
                <a:lnTo>
                  <a:pt x="1711" y="2214"/>
                </a:lnTo>
                <a:lnTo>
                  <a:pt x="1686" y="2181"/>
                </a:lnTo>
                <a:lnTo>
                  <a:pt x="1672" y="2166"/>
                </a:lnTo>
                <a:lnTo>
                  <a:pt x="1667" y="2157"/>
                </a:lnTo>
                <a:lnTo>
                  <a:pt x="1659" y="2144"/>
                </a:lnTo>
                <a:lnTo>
                  <a:pt x="1642" y="2118"/>
                </a:lnTo>
                <a:lnTo>
                  <a:pt x="1626" y="2090"/>
                </a:lnTo>
                <a:lnTo>
                  <a:pt x="1606" y="2053"/>
                </a:lnTo>
                <a:lnTo>
                  <a:pt x="1589" y="2013"/>
                </a:lnTo>
                <a:lnTo>
                  <a:pt x="1573" y="1974"/>
                </a:lnTo>
                <a:lnTo>
                  <a:pt x="1559" y="1938"/>
                </a:lnTo>
                <a:lnTo>
                  <a:pt x="1542" y="1887"/>
                </a:lnTo>
                <a:lnTo>
                  <a:pt x="1526" y="1834"/>
                </a:lnTo>
                <a:lnTo>
                  <a:pt x="1511" y="1784"/>
                </a:lnTo>
                <a:lnTo>
                  <a:pt x="1502" y="1748"/>
                </a:lnTo>
                <a:lnTo>
                  <a:pt x="1496" y="1715"/>
                </a:lnTo>
                <a:lnTo>
                  <a:pt x="1488" y="1681"/>
                </a:lnTo>
                <a:lnTo>
                  <a:pt x="1479" y="1634"/>
                </a:lnTo>
                <a:lnTo>
                  <a:pt x="1469" y="1585"/>
                </a:lnTo>
                <a:lnTo>
                  <a:pt x="1460" y="1542"/>
                </a:lnTo>
                <a:lnTo>
                  <a:pt x="1451" y="1499"/>
                </a:lnTo>
                <a:lnTo>
                  <a:pt x="1445" y="1468"/>
                </a:lnTo>
                <a:lnTo>
                  <a:pt x="1439" y="1428"/>
                </a:lnTo>
                <a:lnTo>
                  <a:pt x="1431" y="1388"/>
                </a:lnTo>
                <a:lnTo>
                  <a:pt x="1425" y="1347"/>
                </a:lnTo>
                <a:lnTo>
                  <a:pt x="1419" y="1312"/>
                </a:lnTo>
                <a:lnTo>
                  <a:pt x="1410" y="1263"/>
                </a:lnTo>
                <a:lnTo>
                  <a:pt x="1403" y="1209"/>
                </a:lnTo>
                <a:lnTo>
                  <a:pt x="1394" y="1160"/>
                </a:lnTo>
                <a:lnTo>
                  <a:pt x="1383" y="1106"/>
                </a:lnTo>
                <a:lnTo>
                  <a:pt x="1375" y="1062"/>
                </a:lnTo>
                <a:lnTo>
                  <a:pt x="1368" y="1022"/>
                </a:lnTo>
                <a:lnTo>
                  <a:pt x="1356" y="964"/>
                </a:lnTo>
                <a:lnTo>
                  <a:pt x="1347" y="912"/>
                </a:lnTo>
                <a:lnTo>
                  <a:pt x="1334" y="844"/>
                </a:lnTo>
                <a:lnTo>
                  <a:pt x="1324" y="787"/>
                </a:lnTo>
                <a:lnTo>
                  <a:pt x="1311" y="721"/>
                </a:lnTo>
                <a:lnTo>
                  <a:pt x="1303" y="683"/>
                </a:lnTo>
                <a:lnTo>
                  <a:pt x="1293" y="630"/>
                </a:lnTo>
                <a:lnTo>
                  <a:pt x="1282" y="583"/>
                </a:lnTo>
                <a:lnTo>
                  <a:pt x="1273" y="531"/>
                </a:lnTo>
                <a:lnTo>
                  <a:pt x="1265" y="491"/>
                </a:lnTo>
                <a:lnTo>
                  <a:pt x="1258" y="460"/>
                </a:lnTo>
                <a:lnTo>
                  <a:pt x="1251" y="432"/>
                </a:lnTo>
                <a:lnTo>
                  <a:pt x="1241" y="391"/>
                </a:lnTo>
                <a:lnTo>
                  <a:pt x="1230" y="347"/>
                </a:lnTo>
                <a:lnTo>
                  <a:pt x="1221" y="314"/>
                </a:lnTo>
                <a:lnTo>
                  <a:pt x="1215" y="291"/>
                </a:lnTo>
                <a:lnTo>
                  <a:pt x="1209" y="270"/>
                </a:lnTo>
                <a:lnTo>
                  <a:pt x="1203" y="249"/>
                </a:lnTo>
                <a:lnTo>
                  <a:pt x="1196" y="227"/>
                </a:lnTo>
                <a:lnTo>
                  <a:pt x="1190" y="206"/>
                </a:lnTo>
                <a:lnTo>
                  <a:pt x="1184" y="189"/>
                </a:lnTo>
                <a:lnTo>
                  <a:pt x="1179" y="174"/>
                </a:lnTo>
                <a:lnTo>
                  <a:pt x="1175" y="159"/>
                </a:lnTo>
                <a:lnTo>
                  <a:pt x="1172" y="149"/>
                </a:lnTo>
                <a:lnTo>
                  <a:pt x="1164" y="128"/>
                </a:lnTo>
                <a:lnTo>
                  <a:pt x="1158" y="108"/>
                </a:lnTo>
                <a:lnTo>
                  <a:pt x="1141" y="66"/>
                </a:lnTo>
                <a:lnTo>
                  <a:pt x="1127" y="41"/>
                </a:lnTo>
                <a:lnTo>
                  <a:pt x="1112" y="21"/>
                </a:lnTo>
                <a:lnTo>
                  <a:pt x="1095" y="6"/>
                </a:lnTo>
                <a:lnTo>
                  <a:pt x="1071" y="0"/>
                </a:lnTo>
              </a:path>
            </a:pathLst>
          </a:custGeom>
          <a:noFill/>
          <a:ln w="19050" cap="rnd" cmpd="sng">
            <a:solidFill>
              <a:srgbClr val="000000"/>
            </a:solidFill>
            <a:prstDash val="solid"/>
            <a:round/>
            <a:headEnd type="none" w="med" len="med"/>
            <a:tailEnd type="none" w="med" len="me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16094" name="Freeform 30"/>
          <p:cNvSpPr>
            <a:spLocks/>
          </p:cNvSpPr>
          <p:nvPr/>
        </p:nvSpPr>
        <p:spPr bwMode="auto">
          <a:xfrm>
            <a:off x="4186641" y="2690517"/>
            <a:ext cx="42863" cy="2806101"/>
          </a:xfrm>
          <a:custGeom>
            <a:avLst/>
            <a:gdLst/>
            <a:ahLst/>
            <a:cxnLst>
              <a:cxn ang="0">
                <a:pos x="0" y="0"/>
              </a:cxn>
              <a:cxn ang="0">
                <a:pos x="0" y="2492"/>
              </a:cxn>
            </a:cxnLst>
            <a:rect l="0" t="0" r="r" b="b"/>
            <a:pathLst>
              <a:path w="1" h="2492">
                <a:moveTo>
                  <a:pt x="0" y="0"/>
                </a:moveTo>
                <a:lnTo>
                  <a:pt x="0" y="2492"/>
                </a:lnTo>
              </a:path>
            </a:pathLst>
          </a:custGeom>
          <a:noFill/>
          <a:ln w="12700" cap="flat" cmpd="sng">
            <a:solidFill>
              <a:schemeClr val="tx1"/>
            </a:solidFill>
            <a:prstDash val="solid"/>
            <a:round/>
            <a:headEnd type="none" w="med" len="med"/>
            <a:tailEnd type="none" w="med" len="me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16098" name="Freeform 34"/>
          <p:cNvSpPr>
            <a:spLocks/>
          </p:cNvSpPr>
          <p:nvPr/>
        </p:nvSpPr>
        <p:spPr bwMode="auto">
          <a:xfrm>
            <a:off x="1668865" y="3461568"/>
            <a:ext cx="4972050" cy="1984920"/>
          </a:xfrm>
          <a:custGeom>
            <a:avLst/>
            <a:gdLst/>
            <a:ahLst/>
            <a:cxnLst>
              <a:cxn ang="0">
                <a:pos x="1524" y="17"/>
              </a:cxn>
              <a:cxn ang="0">
                <a:pos x="1430" y="93"/>
              </a:cxn>
              <a:cxn ang="0">
                <a:pos x="1365" y="186"/>
              </a:cxn>
              <a:cxn ang="0">
                <a:pos x="1311" y="280"/>
              </a:cxn>
              <a:cxn ang="0">
                <a:pos x="1265" y="373"/>
              </a:cxn>
              <a:cxn ang="0">
                <a:pos x="1230" y="461"/>
              </a:cxn>
              <a:cxn ang="0">
                <a:pos x="1186" y="562"/>
              </a:cxn>
              <a:cxn ang="0">
                <a:pos x="1148" y="657"/>
              </a:cxn>
              <a:cxn ang="0">
                <a:pos x="1111" y="753"/>
              </a:cxn>
              <a:cxn ang="0">
                <a:pos x="1079" y="841"/>
              </a:cxn>
              <a:cxn ang="0">
                <a:pos x="1045" y="938"/>
              </a:cxn>
              <a:cxn ang="0">
                <a:pos x="1004" y="1034"/>
              </a:cxn>
              <a:cxn ang="0">
                <a:pos x="965" y="1124"/>
              </a:cxn>
              <a:cxn ang="0">
                <a:pos x="904" y="1227"/>
              </a:cxn>
              <a:cxn ang="0">
                <a:pos x="823" y="1326"/>
              </a:cxn>
              <a:cxn ang="0">
                <a:pos x="747" y="1396"/>
              </a:cxn>
              <a:cxn ang="0">
                <a:pos x="639" y="1467"/>
              </a:cxn>
              <a:cxn ang="0">
                <a:pos x="534" y="1512"/>
              </a:cxn>
              <a:cxn ang="0">
                <a:pos x="422" y="1550"/>
              </a:cxn>
              <a:cxn ang="0">
                <a:pos x="326" y="1576"/>
              </a:cxn>
              <a:cxn ang="0">
                <a:pos x="196" y="1606"/>
              </a:cxn>
              <a:cxn ang="0">
                <a:pos x="94" y="1627"/>
              </a:cxn>
              <a:cxn ang="0">
                <a:pos x="3132" y="1663"/>
              </a:cxn>
              <a:cxn ang="0">
                <a:pos x="3019" y="1626"/>
              </a:cxn>
              <a:cxn ang="0">
                <a:pos x="2915" y="1604"/>
              </a:cxn>
              <a:cxn ang="0">
                <a:pos x="2803" y="1571"/>
              </a:cxn>
              <a:cxn ang="0">
                <a:pos x="2662" y="1521"/>
              </a:cxn>
              <a:cxn ang="0">
                <a:pos x="2540" y="1467"/>
              </a:cxn>
              <a:cxn ang="0">
                <a:pos x="2484" y="1436"/>
              </a:cxn>
              <a:cxn ang="0">
                <a:pos x="2413" y="1378"/>
              </a:cxn>
              <a:cxn ang="0">
                <a:pos x="2343" y="1302"/>
              </a:cxn>
              <a:cxn ang="0">
                <a:pos x="2275" y="1205"/>
              </a:cxn>
              <a:cxn ang="0">
                <a:pos x="2228" y="1128"/>
              </a:cxn>
              <a:cxn ang="0">
                <a:pos x="2187" y="1037"/>
              </a:cxn>
              <a:cxn ang="0">
                <a:pos x="2156" y="959"/>
              </a:cxn>
              <a:cxn ang="0">
                <a:pos x="2125" y="881"/>
              </a:cxn>
              <a:cxn ang="0">
                <a:pos x="2080" y="771"/>
              </a:cxn>
              <a:cxn ang="0">
                <a:pos x="2044" y="686"/>
              </a:cxn>
              <a:cxn ang="0">
                <a:pos x="1995" y="569"/>
              </a:cxn>
              <a:cxn ang="0">
                <a:pos x="1945" y="458"/>
              </a:cxn>
              <a:cxn ang="0">
                <a:pos x="1898" y="353"/>
              </a:cxn>
              <a:cxn ang="0">
                <a:pos x="1864" y="290"/>
              </a:cxn>
              <a:cxn ang="0">
                <a:pos x="1816" y="200"/>
              </a:cxn>
              <a:cxn ang="0">
                <a:pos x="1785" y="153"/>
              </a:cxn>
              <a:cxn ang="0">
                <a:pos x="1762" y="122"/>
              </a:cxn>
              <a:cxn ang="0">
                <a:pos x="1747" y="101"/>
              </a:cxn>
              <a:cxn ang="0">
                <a:pos x="1691" y="43"/>
              </a:cxn>
              <a:cxn ang="0">
                <a:pos x="1622" y="6"/>
              </a:cxn>
            </a:cxnLst>
            <a:rect l="0" t="0" r="r" b="b"/>
            <a:pathLst>
              <a:path w="3132" h="1663">
                <a:moveTo>
                  <a:pt x="1586" y="0"/>
                </a:moveTo>
                <a:lnTo>
                  <a:pt x="1564" y="3"/>
                </a:lnTo>
                <a:lnTo>
                  <a:pt x="1524" y="17"/>
                </a:lnTo>
                <a:lnTo>
                  <a:pt x="1486" y="38"/>
                </a:lnTo>
                <a:lnTo>
                  <a:pt x="1456" y="64"/>
                </a:lnTo>
                <a:lnTo>
                  <a:pt x="1430" y="93"/>
                </a:lnTo>
                <a:lnTo>
                  <a:pt x="1405" y="121"/>
                </a:lnTo>
                <a:lnTo>
                  <a:pt x="1386" y="151"/>
                </a:lnTo>
                <a:lnTo>
                  <a:pt x="1365" y="186"/>
                </a:lnTo>
                <a:lnTo>
                  <a:pt x="1349" y="212"/>
                </a:lnTo>
                <a:lnTo>
                  <a:pt x="1329" y="249"/>
                </a:lnTo>
                <a:lnTo>
                  <a:pt x="1311" y="280"/>
                </a:lnTo>
                <a:lnTo>
                  <a:pt x="1291" y="317"/>
                </a:lnTo>
                <a:lnTo>
                  <a:pt x="1280" y="341"/>
                </a:lnTo>
                <a:lnTo>
                  <a:pt x="1265" y="373"/>
                </a:lnTo>
                <a:lnTo>
                  <a:pt x="1254" y="401"/>
                </a:lnTo>
                <a:lnTo>
                  <a:pt x="1242" y="431"/>
                </a:lnTo>
                <a:lnTo>
                  <a:pt x="1230" y="461"/>
                </a:lnTo>
                <a:lnTo>
                  <a:pt x="1217" y="491"/>
                </a:lnTo>
                <a:lnTo>
                  <a:pt x="1199" y="531"/>
                </a:lnTo>
                <a:lnTo>
                  <a:pt x="1186" y="562"/>
                </a:lnTo>
                <a:lnTo>
                  <a:pt x="1177" y="586"/>
                </a:lnTo>
                <a:lnTo>
                  <a:pt x="1161" y="622"/>
                </a:lnTo>
                <a:lnTo>
                  <a:pt x="1148" y="657"/>
                </a:lnTo>
                <a:lnTo>
                  <a:pt x="1136" y="690"/>
                </a:lnTo>
                <a:lnTo>
                  <a:pt x="1121" y="725"/>
                </a:lnTo>
                <a:lnTo>
                  <a:pt x="1111" y="753"/>
                </a:lnTo>
                <a:lnTo>
                  <a:pt x="1101" y="780"/>
                </a:lnTo>
                <a:lnTo>
                  <a:pt x="1091" y="811"/>
                </a:lnTo>
                <a:lnTo>
                  <a:pt x="1079" y="841"/>
                </a:lnTo>
                <a:lnTo>
                  <a:pt x="1069" y="871"/>
                </a:lnTo>
                <a:lnTo>
                  <a:pt x="1058" y="900"/>
                </a:lnTo>
                <a:lnTo>
                  <a:pt x="1045" y="938"/>
                </a:lnTo>
                <a:lnTo>
                  <a:pt x="1030" y="972"/>
                </a:lnTo>
                <a:lnTo>
                  <a:pt x="1015" y="1007"/>
                </a:lnTo>
                <a:lnTo>
                  <a:pt x="1004" y="1034"/>
                </a:lnTo>
                <a:lnTo>
                  <a:pt x="992" y="1063"/>
                </a:lnTo>
                <a:lnTo>
                  <a:pt x="981" y="1088"/>
                </a:lnTo>
                <a:lnTo>
                  <a:pt x="965" y="1124"/>
                </a:lnTo>
                <a:lnTo>
                  <a:pt x="947" y="1158"/>
                </a:lnTo>
                <a:lnTo>
                  <a:pt x="927" y="1192"/>
                </a:lnTo>
                <a:lnTo>
                  <a:pt x="904" y="1227"/>
                </a:lnTo>
                <a:lnTo>
                  <a:pt x="881" y="1259"/>
                </a:lnTo>
                <a:lnTo>
                  <a:pt x="854" y="1290"/>
                </a:lnTo>
                <a:lnTo>
                  <a:pt x="823" y="1326"/>
                </a:lnTo>
                <a:lnTo>
                  <a:pt x="802" y="1347"/>
                </a:lnTo>
                <a:lnTo>
                  <a:pt x="777" y="1370"/>
                </a:lnTo>
                <a:lnTo>
                  <a:pt x="747" y="1396"/>
                </a:lnTo>
                <a:lnTo>
                  <a:pt x="722" y="1414"/>
                </a:lnTo>
                <a:lnTo>
                  <a:pt x="683" y="1443"/>
                </a:lnTo>
                <a:lnTo>
                  <a:pt x="639" y="1467"/>
                </a:lnTo>
                <a:lnTo>
                  <a:pt x="596" y="1487"/>
                </a:lnTo>
                <a:lnTo>
                  <a:pt x="564" y="1500"/>
                </a:lnTo>
                <a:lnTo>
                  <a:pt x="534" y="1512"/>
                </a:lnTo>
                <a:lnTo>
                  <a:pt x="497" y="1524"/>
                </a:lnTo>
                <a:lnTo>
                  <a:pt x="457" y="1538"/>
                </a:lnTo>
                <a:lnTo>
                  <a:pt x="422" y="1550"/>
                </a:lnTo>
                <a:lnTo>
                  <a:pt x="391" y="1558"/>
                </a:lnTo>
                <a:lnTo>
                  <a:pt x="357" y="1568"/>
                </a:lnTo>
                <a:lnTo>
                  <a:pt x="326" y="1576"/>
                </a:lnTo>
                <a:lnTo>
                  <a:pt x="285" y="1586"/>
                </a:lnTo>
                <a:lnTo>
                  <a:pt x="232" y="1598"/>
                </a:lnTo>
                <a:lnTo>
                  <a:pt x="196" y="1606"/>
                </a:lnTo>
                <a:lnTo>
                  <a:pt x="165" y="1613"/>
                </a:lnTo>
                <a:lnTo>
                  <a:pt x="138" y="1617"/>
                </a:lnTo>
                <a:lnTo>
                  <a:pt x="94" y="1627"/>
                </a:lnTo>
                <a:lnTo>
                  <a:pt x="46" y="1639"/>
                </a:lnTo>
                <a:lnTo>
                  <a:pt x="0" y="1663"/>
                </a:lnTo>
                <a:lnTo>
                  <a:pt x="3132" y="1663"/>
                </a:lnTo>
                <a:lnTo>
                  <a:pt x="3088" y="1643"/>
                </a:lnTo>
                <a:lnTo>
                  <a:pt x="3060" y="1635"/>
                </a:lnTo>
                <a:lnTo>
                  <a:pt x="3019" y="1626"/>
                </a:lnTo>
                <a:lnTo>
                  <a:pt x="2976" y="1619"/>
                </a:lnTo>
                <a:lnTo>
                  <a:pt x="2940" y="1611"/>
                </a:lnTo>
                <a:lnTo>
                  <a:pt x="2915" y="1604"/>
                </a:lnTo>
                <a:lnTo>
                  <a:pt x="2893" y="1598"/>
                </a:lnTo>
                <a:lnTo>
                  <a:pt x="2858" y="1588"/>
                </a:lnTo>
                <a:lnTo>
                  <a:pt x="2803" y="1571"/>
                </a:lnTo>
                <a:lnTo>
                  <a:pt x="2747" y="1553"/>
                </a:lnTo>
                <a:lnTo>
                  <a:pt x="2706" y="1538"/>
                </a:lnTo>
                <a:lnTo>
                  <a:pt x="2662" y="1521"/>
                </a:lnTo>
                <a:lnTo>
                  <a:pt x="2624" y="1507"/>
                </a:lnTo>
                <a:lnTo>
                  <a:pt x="2586" y="1489"/>
                </a:lnTo>
                <a:lnTo>
                  <a:pt x="2540" y="1467"/>
                </a:lnTo>
                <a:lnTo>
                  <a:pt x="2519" y="1457"/>
                </a:lnTo>
                <a:lnTo>
                  <a:pt x="2503" y="1446"/>
                </a:lnTo>
                <a:lnTo>
                  <a:pt x="2484" y="1436"/>
                </a:lnTo>
                <a:lnTo>
                  <a:pt x="2465" y="1424"/>
                </a:lnTo>
                <a:lnTo>
                  <a:pt x="2441" y="1403"/>
                </a:lnTo>
                <a:lnTo>
                  <a:pt x="2413" y="1378"/>
                </a:lnTo>
                <a:lnTo>
                  <a:pt x="2393" y="1359"/>
                </a:lnTo>
                <a:lnTo>
                  <a:pt x="2370" y="1334"/>
                </a:lnTo>
                <a:lnTo>
                  <a:pt x="2343" y="1302"/>
                </a:lnTo>
                <a:lnTo>
                  <a:pt x="2317" y="1268"/>
                </a:lnTo>
                <a:lnTo>
                  <a:pt x="2294" y="1235"/>
                </a:lnTo>
                <a:lnTo>
                  <a:pt x="2275" y="1205"/>
                </a:lnTo>
                <a:lnTo>
                  <a:pt x="2254" y="1174"/>
                </a:lnTo>
                <a:lnTo>
                  <a:pt x="2238" y="1148"/>
                </a:lnTo>
                <a:lnTo>
                  <a:pt x="2228" y="1128"/>
                </a:lnTo>
                <a:lnTo>
                  <a:pt x="2216" y="1103"/>
                </a:lnTo>
                <a:lnTo>
                  <a:pt x="2201" y="1068"/>
                </a:lnTo>
                <a:lnTo>
                  <a:pt x="2187" y="1037"/>
                </a:lnTo>
                <a:lnTo>
                  <a:pt x="2174" y="1006"/>
                </a:lnTo>
                <a:lnTo>
                  <a:pt x="2166" y="984"/>
                </a:lnTo>
                <a:lnTo>
                  <a:pt x="2156" y="959"/>
                </a:lnTo>
                <a:lnTo>
                  <a:pt x="2146" y="935"/>
                </a:lnTo>
                <a:lnTo>
                  <a:pt x="2137" y="912"/>
                </a:lnTo>
                <a:lnTo>
                  <a:pt x="2125" y="881"/>
                </a:lnTo>
                <a:lnTo>
                  <a:pt x="2113" y="851"/>
                </a:lnTo>
                <a:lnTo>
                  <a:pt x="2099" y="815"/>
                </a:lnTo>
                <a:lnTo>
                  <a:pt x="2080" y="771"/>
                </a:lnTo>
                <a:lnTo>
                  <a:pt x="2063" y="735"/>
                </a:lnTo>
                <a:lnTo>
                  <a:pt x="2053" y="707"/>
                </a:lnTo>
                <a:lnTo>
                  <a:pt x="2044" y="686"/>
                </a:lnTo>
                <a:lnTo>
                  <a:pt x="2026" y="643"/>
                </a:lnTo>
                <a:lnTo>
                  <a:pt x="2013" y="612"/>
                </a:lnTo>
                <a:lnTo>
                  <a:pt x="1995" y="569"/>
                </a:lnTo>
                <a:lnTo>
                  <a:pt x="1974" y="521"/>
                </a:lnTo>
                <a:lnTo>
                  <a:pt x="1957" y="484"/>
                </a:lnTo>
                <a:lnTo>
                  <a:pt x="1945" y="458"/>
                </a:lnTo>
                <a:lnTo>
                  <a:pt x="1930" y="424"/>
                </a:lnTo>
                <a:lnTo>
                  <a:pt x="1912" y="386"/>
                </a:lnTo>
                <a:lnTo>
                  <a:pt x="1898" y="353"/>
                </a:lnTo>
                <a:lnTo>
                  <a:pt x="1887" y="336"/>
                </a:lnTo>
                <a:lnTo>
                  <a:pt x="1879" y="317"/>
                </a:lnTo>
                <a:lnTo>
                  <a:pt x="1864" y="290"/>
                </a:lnTo>
                <a:lnTo>
                  <a:pt x="1849" y="259"/>
                </a:lnTo>
                <a:lnTo>
                  <a:pt x="1831" y="225"/>
                </a:lnTo>
                <a:lnTo>
                  <a:pt x="1816" y="200"/>
                </a:lnTo>
                <a:lnTo>
                  <a:pt x="1801" y="177"/>
                </a:lnTo>
                <a:lnTo>
                  <a:pt x="1795" y="167"/>
                </a:lnTo>
                <a:lnTo>
                  <a:pt x="1785" y="153"/>
                </a:lnTo>
                <a:lnTo>
                  <a:pt x="1778" y="144"/>
                </a:lnTo>
                <a:lnTo>
                  <a:pt x="1770" y="134"/>
                </a:lnTo>
                <a:lnTo>
                  <a:pt x="1762" y="122"/>
                </a:lnTo>
                <a:lnTo>
                  <a:pt x="1757" y="114"/>
                </a:lnTo>
                <a:lnTo>
                  <a:pt x="1751" y="108"/>
                </a:lnTo>
                <a:lnTo>
                  <a:pt x="1747" y="101"/>
                </a:lnTo>
                <a:lnTo>
                  <a:pt x="1737" y="89"/>
                </a:lnTo>
                <a:lnTo>
                  <a:pt x="1722" y="71"/>
                </a:lnTo>
                <a:lnTo>
                  <a:pt x="1691" y="43"/>
                </a:lnTo>
                <a:lnTo>
                  <a:pt x="1669" y="26"/>
                </a:lnTo>
                <a:lnTo>
                  <a:pt x="1647" y="16"/>
                </a:lnTo>
                <a:lnTo>
                  <a:pt x="1622" y="6"/>
                </a:lnTo>
                <a:lnTo>
                  <a:pt x="1592" y="0"/>
                </a:lnTo>
              </a:path>
            </a:pathLst>
          </a:custGeom>
          <a:noFill/>
          <a:ln w="19050" cap="rnd" cmpd="sng">
            <a:solidFill>
              <a:srgbClr val="000000"/>
            </a:solidFill>
            <a:prstDash val="solid"/>
            <a:round/>
            <a:headEnd type="none" w="med" len="med"/>
            <a:tailEnd type="none" w="med" len="me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16100" name="Text Box 36"/>
              <p:cNvSpPr txBox="1">
                <a:spLocks noChangeArrowheads="1"/>
              </p:cNvSpPr>
              <p:nvPr/>
            </p:nvSpPr>
            <p:spPr bwMode="auto">
              <a:xfrm>
                <a:off x="5501855" y="3765757"/>
                <a:ext cx="1365438" cy="647870"/>
              </a:xfrm>
              <a:prstGeom prst="rect">
                <a:avLst/>
              </a:prstGeom>
              <a:noFill/>
              <a:ln w="12700">
                <a:noFill/>
                <a:miter lim="800000"/>
                <a:headEnd/>
                <a:tailEnd/>
              </a:ln>
              <a:effectLst/>
            </p:spPr>
            <p:txBody>
              <a:bodyPr wrap="none">
                <a:spAutoFit/>
              </a:bodyPr>
              <a:lstStyle/>
              <a:p>
                <a:r>
                  <a:rPr lang="en-US" sz="1805" dirty="0">
                    <a:solidFill>
                      <a:srgbClr val="000000"/>
                    </a:solidFill>
                    <a:latin typeface="+mn-lt"/>
                    <a:cs typeface="Arial" panose="020B0604020202020204" pitchFamily="34" charset="0"/>
                  </a:rPr>
                  <a:t>With </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 = 30,</a:t>
                </a:r>
              </a:p>
              <a:p>
                <a:pPr/>
                <a14:m>
                  <m:oMathPara xmlns:m="http://schemas.openxmlformats.org/officeDocument/2006/math">
                    <m:oMathParaPr>
                      <m:jc m:val="centerGroup"/>
                    </m:oMathParaPr>
                    <m:oMath xmlns:m="http://schemas.openxmlformats.org/officeDocument/2006/math">
                      <m:sSub>
                        <m:sSubPr>
                          <m:ctrlPr>
                            <a:rPr lang="en-US" sz="1805" i="1">
                              <a:solidFill>
                                <a:srgbClr val="000000"/>
                              </a:solidFill>
                              <a:latin typeface="Cambria Math" panose="02040503050406030204" pitchFamily="18" charset="0"/>
                            </a:rPr>
                          </m:ctrlPr>
                        </m:sSubPr>
                        <m:e>
                          <m:r>
                            <a:rPr lang="en-US" sz="1805" i="1">
                              <a:solidFill>
                                <a:srgbClr val="000000"/>
                              </a:solidFill>
                              <a:latin typeface="Cambria Math"/>
                              <a:ea typeface="Cambria Math"/>
                            </a:rPr>
                            <m:t>𝜎</m:t>
                          </m:r>
                        </m:e>
                        <m:sub>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sub>
                      </m:sSub>
                      <m:r>
                        <a:rPr lang="en-US" sz="1805" i="1">
                          <a:solidFill>
                            <a:srgbClr val="000000"/>
                          </a:solidFill>
                          <a:latin typeface="Cambria Math"/>
                        </a:rPr>
                        <m:t>=</m:t>
                      </m:r>
                      <m:r>
                        <a:rPr lang="en-US" sz="1805" b="0" i="1" smtClean="0">
                          <a:solidFill>
                            <a:srgbClr val="000000"/>
                          </a:solidFill>
                          <a:latin typeface="Cambria Math" panose="02040503050406030204" pitchFamily="18" charset="0"/>
                        </a:rPr>
                        <m:t>20.78</m:t>
                      </m:r>
                    </m:oMath>
                  </m:oMathPara>
                </a14:m>
                <a:endParaRPr lang="en-US" sz="1805" dirty="0">
                  <a:solidFill>
                    <a:srgbClr val="000000"/>
                  </a:solidFill>
                  <a:latin typeface="+mn-lt"/>
                  <a:cs typeface="Arial" panose="020B0604020202020204" pitchFamily="34" charset="0"/>
                </a:endParaRPr>
              </a:p>
            </p:txBody>
          </p:sp>
        </mc:Choice>
        <mc:Fallback xmlns="">
          <p:sp>
            <p:nvSpPr>
              <p:cNvPr id="216100" name="Text Box 36"/>
              <p:cNvSpPr txBox="1">
                <a:spLocks noRot="1" noChangeAspect="1" noMove="1" noResize="1" noEditPoints="1" noAdjustHandles="1" noChangeArrowheads="1" noChangeShapeType="1" noTextEdit="1"/>
              </p:cNvSpPr>
              <p:nvPr/>
            </p:nvSpPr>
            <p:spPr bwMode="auto">
              <a:xfrm>
                <a:off x="5501855" y="3765757"/>
                <a:ext cx="1365438" cy="647870"/>
              </a:xfrm>
              <a:prstGeom prst="rect">
                <a:avLst/>
              </a:prstGeom>
              <a:blipFill>
                <a:blip r:embed="rId3"/>
                <a:stretch>
                  <a:fillRect l="-4018" t="-566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6103" name="Text Box 39"/>
              <p:cNvSpPr txBox="1">
                <a:spLocks noChangeArrowheads="1"/>
              </p:cNvSpPr>
              <p:nvPr/>
            </p:nvSpPr>
            <p:spPr bwMode="auto">
              <a:xfrm>
                <a:off x="2028537" y="3517712"/>
                <a:ext cx="1443024" cy="647870"/>
              </a:xfrm>
              <a:prstGeom prst="rect">
                <a:avLst/>
              </a:prstGeom>
              <a:noFill/>
              <a:ln w="12700">
                <a:noFill/>
                <a:miter lim="800000"/>
                <a:headEnd/>
                <a:tailEnd/>
              </a:ln>
              <a:effectLst/>
            </p:spPr>
            <p:txBody>
              <a:bodyPr wrap="none">
                <a:spAutoFit/>
              </a:bodyPr>
              <a:lstStyle/>
              <a:p>
                <a:r>
                  <a:rPr lang="en-US" sz="1805" dirty="0">
                    <a:solidFill>
                      <a:srgbClr val="000000"/>
                    </a:solidFill>
                    <a:latin typeface="+mn-lt"/>
                    <a:cs typeface="Arial" panose="020B0604020202020204" pitchFamily="34" charset="0"/>
                  </a:rPr>
                  <a:t>With </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 = 100,</a:t>
                </a:r>
              </a:p>
              <a:p>
                <a14:m>
                  <m:oMath xmlns:m="http://schemas.openxmlformats.org/officeDocument/2006/math">
                    <m:sSub>
                      <m:sSubPr>
                        <m:ctrlPr>
                          <a:rPr lang="en-US" sz="1805" i="1">
                            <a:solidFill>
                              <a:srgbClr val="000000"/>
                            </a:solidFill>
                            <a:latin typeface="Cambria Math" panose="02040503050406030204" pitchFamily="18" charset="0"/>
                          </a:rPr>
                        </m:ctrlPr>
                      </m:sSubPr>
                      <m:e>
                        <m:r>
                          <a:rPr lang="en-US" sz="1805" i="1">
                            <a:solidFill>
                              <a:srgbClr val="000000"/>
                            </a:solidFill>
                            <a:latin typeface="Cambria Math"/>
                            <a:ea typeface="Cambria Math"/>
                          </a:rPr>
                          <m:t>𝜎</m:t>
                        </m:r>
                      </m:e>
                      <m:sub>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sub>
                    </m:sSub>
                    <m:r>
                      <a:rPr lang="en-US" sz="1805" i="1">
                        <a:solidFill>
                          <a:srgbClr val="000000"/>
                        </a:solidFill>
                        <a:latin typeface="Cambria Math"/>
                      </a:rPr>
                      <m:t>=</m:t>
                    </m:r>
                    <m:r>
                      <a:rPr lang="en-US" sz="1805" b="0" i="1" smtClean="0">
                        <a:solidFill>
                          <a:srgbClr val="000000"/>
                        </a:solidFill>
                        <a:latin typeface="Cambria Math" panose="02040503050406030204" pitchFamily="18" charset="0"/>
                      </a:rPr>
                      <m:t>10.</m:t>
                    </m:r>
                  </m:oMath>
                </a14:m>
                <a:r>
                  <a:rPr lang="en-US" sz="1805" dirty="0">
                    <a:solidFill>
                      <a:srgbClr val="000000"/>
                    </a:solidFill>
                    <a:latin typeface="+mn-lt"/>
                    <a:cs typeface="Arial" panose="020B0604020202020204" pitchFamily="34" charset="0"/>
                  </a:rPr>
                  <a:t>19</a:t>
                </a:r>
              </a:p>
            </p:txBody>
          </p:sp>
        </mc:Choice>
        <mc:Fallback xmlns="">
          <p:sp>
            <p:nvSpPr>
              <p:cNvPr id="216103" name="Text Box 39"/>
              <p:cNvSpPr txBox="1">
                <a:spLocks noRot="1" noChangeAspect="1" noMove="1" noResize="1" noEditPoints="1" noAdjustHandles="1" noChangeArrowheads="1" noChangeShapeType="1" noTextEdit="1"/>
              </p:cNvSpPr>
              <p:nvPr/>
            </p:nvSpPr>
            <p:spPr bwMode="auto">
              <a:xfrm>
                <a:off x="2028537" y="3517712"/>
                <a:ext cx="1443024" cy="647870"/>
              </a:xfrm>
              <a:prstGeom prst="rect">
                <a:avLst/>
              </a:prstGeom>
              <a:blipFill>
                <a:blip r:embed="rId4"/>
                <a:stretch>
                  <a:fillRect l="-3814" t="-4717" r="-2542" b="-14151"/>
                </a:stretch>
              </a:blipFill>
              <a:ln w="12700">
                <a:noFill/>
                <a:miter lim="800000"/>
                <a:headEnd/>
                <a:tailEnd/>
              </a:ln>
              <a:effectLst/>
            </p:spPr>
            <p:txBody>
              <a:bodyPr/>
              <a:lstStyle/>
              <a:p>
                <a:r>
                  <a:rPr lang="en-US">
                    <a:noFill/>
                  </a:rPr>
                  <a:t> </a:t>
                </a:r>
              </a:p>
            </p:txBody>
          </p:sp>
        </mc:Fallback>
      </mc:AlternateContent>
      <p:sp>
        <p:nvSpPr>
          <p:cNvPr id="216104" name="Line 40"/>
          <p:cNvSpPr>
            <a:spLocks noChangeShapeType="1"/>
          </p:cNvSpPr>
          <p:nvPr/>
        </p:nvSpPr>
        <p:spPr bwMode="auto">
          <a:xfrm>
            <a:off x="3251313" y="4005840"/>
            <a:ext cx="465137" cy="175456"/>
          </a:xfrm>
          <a:prstGeom prst="line">
            <a:avLst/>
          </a:prstGeom>
          <a:noFill/>
          <a:ln w="12700">
            <a:solidFill>
              <a:schemeClr val="tx1"/>
            </a:solidFill>
            <a:round/>
            <a:headEnd/>
            <a:tailEnd type="triangle" w="med" len="me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16105" name="Line 41"/>
          <p:cNvSpPr>
            <a:spLocks noChangeShapeType="1"/>
          </p:cNvSpPr>
          <p:nvPr/>
        </p:nvSpPr>
        <p:spPr bwMode="auto">
          <a:xfrm flipH="1">
            <a:off x="5075640" y="4279170"/>
            <a:ext cx="363538" cy="142036"/>
          </a:xfrm>
          <a:prstGeom prst="line">
            <a:avLst/>
          </a:prstGeom>
          <a:noFill/>
          <a:ln w="12700">
            <a:solidFill>
              <a:schemeClr val="tx1"/>
            </a:solidFill>
            <a:round/>
            <a:headEnd/>
            <a:tailEnd type="triangle" w="med" len="me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16074" name="Line 10"/>
          <p:cNvSpPr>
            <a:spLocks noChangeShapeType="1"/>
          </p:cNvSpPr>
          <p:nvPr/>
        </p:nvSpPr>
        <p:spPr bwMode="auto">
          <a:xfrm>
            <a:off x="1543453" y="5452456"/>
            <a:ext cx="5240337" cy="0"/>
          </a:xfrm>
          <a:prstGeom prst="line">
            <a:avLst/>
          </a:prstGeom>
          <a:noFill/>
          <a:ln w="19050">
            <a:solidFill>
              <a:schemeClr val="tx1"/>
            </a:solidFill>
            <a:round/>
            <a:headEnd/>
            <a:tailEnd/>
          </a:ln>
          <a:effectLst>
            <a:outerShdw dist="17961" dir="2700000" algn="ctr" rotWithShape="0">
              <a:srgbClr val="000000"/>
            </a:outerShdw>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6925563" y="5251931"/>
                <a:ext cx="379206" cy="370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m:oMathPara>
                </a14:m>
                <a:endParaRPr lang="en-US" sz="1805" dirty="0">
                  <a:solidFill>
                    <a:srgbClr val="000000"/>
                  </a:solidFill>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925563" y="5251931"/>
                <a:ext cx="379206" cy="370101"/>
              </a:xfrm>
              <a:prstGeom prst="rect">
                <a:avLst/>
              </a:prstGeom>
              <a:blipFill>
                <a:blip r:embed="rId5"/>
                <a:stretch>
                  <a:fillRect r="-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3183601" y="5516669"/>
                <a:ext cx="15753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000000"/>
                          </a:solidFill>
                          <a:effectLst/>
                          <a:latin typeface="Cambria Math"/>
                        </a:rPr>
                        <m:t>𝐸</m:t>
                      </m:r>
                      <m:d>
                        <m:dPr>
                          <m:ctrlPr>
                            <a:rPr lang="en-US" b="0" i="1" smtClean="0">
                              <a:solidFill>
                                <a:srgbClr val="000000"/>
                              </a:solidFill>
                              <a:effectLst/>
                              <a:latin typeface="Cambria Math" panose="02040503050406030204" pitchFamily="18" charset="0"/>
                            </a:rPr>
                          </m:ctrlPr>
                        </m:dPr>
                        <m:e>
                          <m:acc>
                            <m:accPr>
                              <m:chr m:val="̅"/>
                              <m:ctrlPr>
                                <a:rPr lang="en-US" b="0" i="1" smtClean="0">
                                  <a:solidFill>
                                    <a:srgbClr val="000000"/>
                                  </a:solidFill>
                                  <a:effectLst/>
                                  <a:latin typeface="Cambria Math" panose="02040503050406030204" pitchFamily="18" charset="0"/>
                                </a:rPr>
                              </m:ctrlPr>
                            </m:accPr>
                            <m:e>
                              <m:r>
                                <a:rPr lang="en-US" b="0" i="1" smtClean="0">
                                  <a:solidFill>
                                    <a:srgbClr val="000000"/>
                                  </a:solidFill>
                                  <a:effectLst/>
                                  <a:latin typeface="Cambria Math"/>
                                </a:rPr>
                                <m:t>𝑥</m:t>
                              </m:r>
                            </m:e>
                          </m:acc>
                        </m:e>
                      </m:d>
                      <m:r>
                        <a:rPr lang="en-US" b="0" i="1" smtClean="0">
                          <a:solidFill>
                            <a:srgbClr val="000000"/>
                          </a:solidFill>
                          <a:effectLst/>
                          <a:latin typeface="Cambria Math"/>
                        </a:rPr>
                        <m:t>=697</m:t>
                      </m:r>
                      <m:r>
                        <a:rPr lang="en-US" b="0" i="1" smtClean="0">
                          <a:solidFill>
                            <a:srgbClr val="000000"/>
                          </a:solidFill>
                          <a:effectLst/>
                          <a:latin typeface="Cambria Math" panose="02040503050406030204" pitchFamily="18" charset="0"/>
                        </a:rPr>
                        <m:t>.5</m:t>
                      </m:r>
                    </m:oMath>
                  </m:oMathPara>
                </a14:m>
                <a:endParaRPr lang="en-US" dirty="0">
                  <a:solidFill>
                    <a:srgbClr val="000000"/>
                  </a:solidFill>
                  <a:effectLst/>
                  <a:latin typeface="+mn-lt"/>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183601" y="5516669"/>
                <a:ext cx="1575303"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3"/>
              <p:cNvSpPr>
                <a:spLocks noChangeArrowheads="1"/>
              </p:cNvSpPr>
              <p:nvPr/>
            </p:nvSpPr>
            <p:spPr bwMode="auto">
              <a:xfrm>
                <a:off x="542244" y="1139582"/>
                <a:ext cx="7772400" cy="61230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Relationship Between the Sample Size and the 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0">
                            <a:latin typeface="Cambria Math"/>
                          </a:rPr>
                          <m:t>𝐱</m:t>
                        </m:r>
                      </m:e>
                    </m:acc>
                  </m:oMath>
                </a14:m>
                <a:endParaRPr lang="en-US" sz="2400" b="1" dirty="0">
                  <a:latin typeface="+mn-lt"/>
                  <a:cs typeface="Arial" panose="020B0604020202020204" pitchFamily="34" charset="0"/>
                </a:endParaRPr>
              </a:p>
            </p:txBody>
          </p:sp>
        </mc:Choice>
        <mc:Fallback xmlns="">
          <p:sp>
            <p:nvSpPr>
              <p:cNvPr id="16" name="Rectangle 3"/>
              <p:cNvSpPr>
                <a:spLocks noRot="1" noChangeAspect="1" noMove="1" noResize="1" noEditPoints="1" noAdjustHandles="1" noChangeArrowheads="1" noChangeShapeType="1" noTextEdit="1"/>
              </p:cNvSpPr>
              <p:nvPr/>
            </p:nvSpPr>
            <p:spPr bwMode="auto">
              <a:xfrm>
                <a:off x="542244" y="1139582"/>
                <a:ext cx="7772400" cy="612305"/>
              </a:xfrm>
              <a:prstGeom prst="rect">
                <a:avLst/>
              </a:prstGeom>
              <a:blipFill>
                <a:blip r:embed="rId7"/>
                <a:stretch>
                  <a:fillRect l="-1490" t="-25000" b="-41000"/>
                </a:stretch>
              </a:blipFill>
              <a:ln w="12700">
                <a:noFill/>
                <a:miter lim="800000"/>
                <a:headEnd/>
                <a:tailEnd/>
              </a:ln>
              <a:effectLst/>
            </p:spPr>
            <p:txBody>
              <a:bodyPr/>
              <a:lstStyle/>
              <a:p>
                <a:r>
                  <a:rPr lang="en-US">
                    <a:noFill/>
                  </a:rPr>
                  <a:t> </a:t>
                </a:r>
              </a:p>
            </p:txBody>
          </p:sp>
        </mc:Fallback>
      </mc:AlternateContent>
      <p:sp>
        <p:nvSpPr>
          <p:cNvPr id="14" name="Rectangle 612">
            <a:extLst>
              <a:ext uri="{FF2B5EF4-FFF2-40B4-BE49-F238E27FC236}">
                <a16:creationId xmlns:a16="http://schemas.microsoft.com/office/drawing/2014/main" id="{F385A487-AEC1-4734-8376-F76A2D82CBD0}"/>
              </a:ext>
            </a:extLst>
          </p:cNvPr>
          <p:cNvSpPr>
            <a:spLocks noChangeArrowheads="1"/>
          </p:cNvSpPr>
          <p:nvPr/>
        </p:nvSpPr>
        <p:spPr bwMode="auto">
          <a:xfrm>
            <a:off x="687850" y="1759083"/>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000" dirty="0">
                <a:solidFill>
                  <a:srgbClr val="000000"/>
                </a:solidFill>
                <a:latin typeface="+mn-lt"/>
                <a:cs typeface="Arial" panose="020B0604020202020204" pitchFamily="34" charset="0"/>
              </a:rPr>
              <a:t>Example:  Statistics State University</a:t>
            </a:r>
          </a:p>
        </p:txBody>
      </p:sp>
    </p:spTree>
    <p:extLst>
      <p:ext uri="{BB962C8B-B14F-4D97-AF65-F5344CB8AC3E}">
        <p14:creationId xmlns:p14="http://schemas.microsoft.com/office/powerpoint/2010/main" val="384455581"/>
      </p:ext>
    </p:ext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0007" name="Text Box 151"/>
              <p:cNvSpPr txBox="1">
                <a:spLocks noChangeArrowheads="1"/>
              </p:cNvSpPr>
              <p:nvPr/>
            </p:nvSpPr>
            <p:spPr bwMode="auto">
              <a:xfrm>
                <a:off x="947611" y="2528571"/>
                <a:ext cx="7459662" cy="370101"/>
              </a:xfrm>
              <a:prstGeom prst="rect">
                <a:avLst/>
              </a:prstGeom>
              <a:noFill/>
              <a:ln w="12700">
                <a:noFill/>
                <a:miter lim="800000"/>
                <a:headEnd/>
                <a:tailEnd/>
              </a:ln>
              <a:effectLst/>
            </p:spPr>
            <p:txBody>
              <a:bodyPr wrap="square">
                <a:spAutoFit/>
              </a:bodyPr>
              <a:lstStyle/>
              <a:p>
                <a:pPr marL="254246" indent="-254246">
                  <a:buFontTx/>
                  <a:buChar char="•"/>
                </a:pPr>
                <a:r>
                  <a:rPr lang="en-US" sz="1805" dirty="0">
                    <a:solidFill>
                      <a:srgbClr val="000000"/>
                    </a:solidFill>
                    <a:latin typeface="+mn-lt"/>
                    <a:cs typeface="Arial" panose="020B0604020202020204" pitchFamily="34" charset="0"/>
                  </a:rPr>
                  <a:t>Recall that when </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 = 30, </a:t>
                </a:r>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(687.5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707.5) = .3696.</a:t>
                </a:r>
              </a:p>
            </p:txBody>
          </p:sp>
        </mc:Choice>
        <mc:Fallback xmlns="">
          <p:sp>
            <p:nvSpPr>
              <p:cNvPr id="250007" name="Text Box 151"/>
              <p:cNvSpPr txBox="1">
                <a:spLocks noRot="1" noChangeAspect="1" noMove="1" noResize="1" noEditPoints="1" noAdjustHandles="1" noChangeArrowheads="1" noChangeShapeType="1" noTextEdit="1"/>
              </p:cNvSpPr>
              <p:nvPr/>
            </p:nvSpPr>
            <p:spPr bwMode="auto">
              <a:xfrm>
                <a:off x="947611" y="2528571"/>
                <a:ext cx="7459662" cy="370101"/>
              </a:xfrm>
              <a:prstGeom prst="rect">
                <a:avLst/>
              </a:prstGeom>
              <a:blipFill>
                <a:blip r:embed="rId3"/>
                <a:stretch>
                  <a:fillRect l="-654" t="-9836" b="-2459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008" name="Text Box 152"/>
              <p:cNvSpPr txBox="1">
                <a:spLocks noChangeArrowheads="1"/>
              </p:cNvSpPr>
              <p:nvPr/>
            </p:nvSpPr>
            <p:spPr bwMode="auto">
              <a:xfrm>
                <a:off x="948839" y="2895456"/>
                <a:ext cx="7526337" cy="647870"/>
              </a:xfrm>
              <a:prstGeom prst="rect">
                <a:avLst/>
              </a:prstGeom>
              <a:noFill/>
              <a:ln w="12700">
                <a:noFill/>
                <a:miter lim="800000"/>
                <a:headEnd/>
                <a:tailEnd/>
              </a:ln>
              <a:effectLst/>
            </p:spPr>
            <p:txBody>
              <a:bodyPr wrap="square">
                <a:spAutoFit/>
              </a:bodyPr>
              <a:lstStyle/>
              <a:p>
                <a:pPr marL="254246" indent="-254246">
                  <a:buFontTx/>
                  <a:buChar char="•"/>
                </a:pPr>
                <a:r>
                  <a:rPr lang="en-US" sz="1805" dirty="0">
                    <a:solidFill>
                      <a:srgbClr val="000000"/>
                    </a:solidFill>
                    <a:latin typeface="+mn-lt"/>
                    <a:cs typeface="Arial" panose="020B0604020202020204" pitchFamily="34" charset="0"/>
                  </a:rPr>
                  <a:t>We follow the same steps to solve for </a:t>
                </a:r>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(687.5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707.5) when </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 = 100 as we showed earlier when </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 = 30.</a:t>
                </a:r>
              </a:p>
            </p:txBody>
          </p:sp>
        </mc:Choice>
        <mc:Fallback xmlns="">
          <p:sp>
            <p:nvSpPr>
              <p:cNvPr id="250008" name="Text Box 152"/>
              <p:cNvSpPr txBox="1">
                <a:spLocks noRot="1" noChangeAspect="1" noMove="1" noResize="1" noEditPoints="1" noAdjustHandles="1" noChangeArrowheads="1" noChangeShapeType="1" noTextEdit="1"/>
              </p:cNvSpPr>
              <p:nvPr/>
            </p:nvSpPr>
            <p:spPr bwMode="auto">
              <a:xfrm>
                <a:off x="948839" y="2895456"/>
                <a:ext cx="7526337" cy="647870"/>
              </a:xfrm>
              <a:prstGeom prst="rect">
                <a:avLst/>
              </a:prstGeom>
              <a:blipFill>
                <a:blip r:embed="rId4"/>
                <a:stretch>
                  <a:fillRect l="-729" t="-5660" b="-14151"/>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013" name="Text Box 157"/>
              <p:cNvSpPr txBox="1">
                <a:spLocks noChangeArrowheads="1"/>
              </p:cNvSpPr>
              <p:nvPr/>
            </p:nvSpPr>
            <p:spPr bwMode="auto">
              <a:xfrm>
                <a:off x="959237" y="3548447"/>
                <a:ext cx="7473500" cy="370101"/>
              </a:xfrm>
              <a:prstGeom prst="rect">
                <a:avLst/>
              </a:prstGeom>
              <a:noFill/>
              <a:ln w="12700">
                <a:noFill/>
                <a:miter lim="800000"/>
                <a:headEnd/>
                <a:tailEnd/>
              </a:ln>
              <a:effectLst/>
            </p:spPr>
            <p:txBody>
              <a:bodyPr wrap="square">
                <a:spAutoFit/>
              </a:bodyPr>
              <a:lstStyle/>
              <a:p>
                <a:pPr algn="l">
                  <a:buFontTx/>
                  <a:buChar char="•"/>
                </a:pPr>
                <a:r>
                  <a:rPr lang="en-US" sz="1805" dirty="0">
                    <a:solidFill>
                      <a:srgbClr val="000000"/>
                    </a:solidFill>
                    <a:latin typeface="+mn-lt"/>
                    <a:cs typeface="Arial" panose="020B0604020202020204" pitchFamily="34" charset="0"/>
                  </a:rPr>
                  <a:t>   Now, with </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 = 100, </a:t>
                </a:r>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(687.5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707.5) = .6736.</a:t>
                </a:r>
              </a:p>
            </p:txBody>
          </p:sp>
        </mc:Choice>
        <mc:Fallback xmlns="">
          <p:sp>
            <p:nvSpPr>
              <p:cNvPr id="250013" name="Text Box 157"/>
              <p:cNvSpPr txBox="1">
                <a:spLocks noRot="1" noChangeAspect="1" noMove="1" noResize="1" noEditPoints="1" noAdjustHandles="1" noChangeArrowheads="1" noChangeShapeType="1" noTextEdit="1"/>
              </p:cNvSpPr>
              <p:nvPr/>
            </p:nvSpPr>
            <p:spPr bwMode="auto">
              <a:xfrm>
                <a:off x="959237" y="3548447"/>
                <a:ext cx="7473500" cy="370101"/>
              </a:xfrm>
              <a:prstGeom prst="rect">
                <a:avLst/>
              </a:prstGeom>
              <a:blipFill>
                <a:blip r:embed="rId5"/>
                <a:stretch>
                  <a:fillRect l="-653" t="-8197" b="-2459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0017" name="Text Box 161"/>
              <p:cNvSpPr txBox="1">
                <a:spLocks noChangeArrowheads="1"/>
              </p:cNvSpPr>
              <p:nvPr/>
            </p:nvSpPr>
            <p:spPr bwMode="auto">
              <a:xfrm>
                <a:off x="964588" y="3893878"/>
                <a:ext cx="7459662" cy="925638"/>
              </a:xfrm>
              <a:prstGeom prst="rect">
                <a:avLst/>
              </a:prstGeom>
              <a:noFill/>
              <a:ln w="12700">
                <a:noFill/>
                <a:miter lim="800000"/>
                <a:headEnd/>
                <a:tailEnd/>
              </a:ln>
              <a:effectLst/>
            </p:spPr>
            <p:txBody>
              <a:bodyPr wrap="square">
                <a:spAutoFit/>
              </a:bodyPr>
              <a:lstStyle/>
              <a:p>
                <a:pPr marL="254246" indent="-254246">
                  <a:buFontTx/>
                  <a:buChar char="•"/>
                </a:pPr>
                <a:r>
                  <a:rPr lang="en-US" sz="1805" dirty="0">
                    <a:solidFill>
                      <a:srgbClr val="000000"/>
                    </a:solidFill>
                    <a:latin typeface="+mn-lt"/>
                    <a:cs typeface="Arial" panose="020B0604020202020204" pitchFamily="34" charset="0"/>
                  </a:rPr>
                  <a:t>Because the sampling distribution with </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 = 100 has a smaller standard error, the values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have less variability and tend to be closer to the population mean than the values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with </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 = 30.</a:t>
                </a:r>
              </a:p>
            </p:txBody>
          </p:sp>
        </mc:Choice>
        <mc:Fallback xmlns="">
          <p:sp>
            <p:nvSpPr>
              <p:cNvPr id="250017" name="Text Box 161"/>
              <p:cNvSpPr txBox="1">
                <a:spLocks noRot="1" noChangeAspect="1" noMove="1" noResize="1" noEditPoints="1" noAdjustHandles="1" noChangeArrowheads="1" noChangeShapeType="1" noTextEdit="1"/>
              </p:cNvSpPr>
              <p:nvPr/>
            </p:nvSpPr>
            <p:spPr bwMode="auto">
              <a:xfrm>
                <a:off x="964588" y="3893878"/>
                <a:ext cx="7459662" cy="925638"/>
              </a:xfrm>
              <a:prstGeom prst="rect">
                <a:avLst/>
              </a:prstGeom>
              <a:blipFill>
                <a:blip r:embed="rId6"/>
                <a:stretch>
                  <a:fillRect l="-654" t="-3947" b="-9868"/>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3"/>
              <p:cNvSpPr>
                <a:spLocks noChangeArrowheads="1"/>
              </p:cNvSpPr>
              <p:nvPr/>
            </p:nvSpPr>
            <p:spPr bwMode="auto">
              <a:xfrm>
                <a:off x="559828" y="1138314"/>
                <a:ext cx="7772400" cy="61230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Relationship Between the Sample Size and the 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𝒙</m:t>
                        </m:r>
                      </m:e>
                    </m:acc>
                  </m:oMath>
                </a14:m>
                <a:endParaRPr lang="en-US" sz="2400" b="1" dirty="0">
                  <a:latin typeface="+mn-lt"/>
                  <a:cs typeface="Arial" panose="020B0604020202020204" pitchFamily="34" charset="0"/>
                </a:endParaRPr>
              </a:p>
            </p:txBody>
          </p:sp>
        </mc:Choice>
        <mc:Fallback xmlns="">
          <p:sp>
            <p:nvSpPr>
              <p:cNvPr id="9" name="Rectangle 3"/>
              <p:cNvSpPr>
                <a:spLocks noRot="1" noChangeAspect="1" noMove="1" noResize="1" noEditPoints="1" noAdjustHandles="1" noChangeArrowheads="1" noChangeShapeType="1" noTextEdit="1"/>
              </p:cNvSpPr>
              <p:nvPr/>
            </p:nvSpPr>
            <p:spPr bwMode="auto">
              <a:xfrm>
                <a:off x="559828" y="1138314"/>
                <a:ext cx="7772400" cy="612305"/>
              </a:xfrm>
              <a:prstGeom prst="rect">
                <a:avLst/>
              </a:prstGeom>
              <a:blipFill>
                <a:blip r:embed="rId7"/>
                <a:stretch>
                  <a:fillRect l="-1569" t="-26000" b="-40000"/>
                </a:stretch>
              </a:blipFill>
              <a:ln w="12700">
                <a:noFill/>
                <a:miter lim="800000"/>
                <a:headEnd/>
                <a:tailEnd/>
              </a:ln>
              <a:effectLst/>
            </p:spPr>
            <p:txBody>
              <a:bodyPr/>
              <a:lstStyle/>
              <a:p>
                <a:r>
                  <a:rPr lang="en-US">
                    <a:noFill/>
                  </a:rPr>
                  <a:t> </a:t>
                </a:r>
              </a:p>
            </p:txBody>
          </p:sp>
        </mc:Fallback>
      </mc:AlternateContent>
      <p:sp>
        <p:nvSpPr>
          <p:cNvPr id="8" name="Rectangle 612">
            <a:extLst>
              <a:ext uri="{FF2B5EF4-FFF2-40B4-BE49-F238E27FC236}">
                <a16:creationId xmlns:a16="http://schemas.microsoft.com/office/drawing/2014/main" id="{1DD120BD-FA48-44CA-978B-25CEA975E1F7}"/>
              </a:ext>
            </a:extLst>
          </p:cNvPr>
          <p:cNvSpPr>
            <a:spLocks noChangeArrowheads="1"/>
          </p:cNvSpPr>
          <p:nvPr/>
        </p:nvSpPr>
        <p:spPr bwMode="auto">
          <a:xfrm>
            <a:off x="687850" y="1796791"/>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000" dirty="0">
                <a:solidFill>
                  <a:srgbClr val="000000"/>
                </a:solidFill>
                <a:latin typeface="+mn-lt"/>
                <a:cs typeface="Arial" panose="020B0604020202020204" pitchFamily="34" charset="0"/>
              </a:rPr>
              <a:t>Example:  Statistics State University</a:t>
            </a:r>
          </a:p>
        </p:txBody>
      </p:sp>
    </p:spTree>
    <p:extLst>
      <p:ext uri="{BB962C8B-B14F-4D97-AF65-F5344CB8AC3E}">
        <p14:creationId xmlns:p14="http://schemas.microsoft.com/office/powerpoint/2010/main" val="1190005988"/>
      </p:ext>
    </p:extLst>
  </p:cSld>
  <p:clrMapOvr>
    <a:masterClrMapping/>
  </p:clrMapOvr>
  <p:transition>
    <p:zo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25" name="Freeform 37"/>
          <p:cNvSpPr>
            <a:spLocks/>
          </p:cNvSpPr>
          <p:nvPr/>
        </p:nvSpPr>
        <p:spPr bwMode="auto">
          <a:xfrm>
            <a:off x="2075736" y="2750539"/>
            <a:ext cx="3348037" cy="2835941"/>
          </a:xfrm>
          <a:custGeom>
            <a:avLst/>
            <a:gdLst/>
            <a:ahLst/>
            <a:cxnLst>
              <a:cxn ang="0">
                <a:pos x="1007" y="25"/>
              </a:cxn>
              <a:cxn ang="0">
                <a:pos x="956" y="125"/>
              </a:cxn>
              <a:cxn ang="0">
                <a:pos x="911" y="253"/>
              </a:cxn>
              <a:cxn ang="0">
                <a:pos x="872" y="402"/>
              </a:cxn>
              <a:cxn ang="0">
                <a:pos x="846" y="527"/>
              </a:cxn>
              <a:cxn ang="0">
                <a:pos x="819" y="655"/>
              </a:cxn>
              <a:cxn ang="0">
                <a:pos x="795" y="789"/>
              </a:cxn>
              <a:cxn ang="0">
                <a:pos x="772" y="918"/>
              </a:cxn>
              <a:cxn ang="0">
                <a:pos x="754" y="1063"/>
              </a:cxn>
              <a:cxn ang="0">
                <a:pos x="725" y="1213"/>
              </a:cxn>
              <a:cxn ang="0">
                <a:pos x="705" y="1343"/>
              </a:cxn>
              <a:cxn ang="0">
                <a:pos x="677" y="1471"/>
              </a:cxn>
              <a:cxn ang="0">
                <a:pos x="647" y="1602"/>
              </a:cxn>
              <a:cxn ang="0">
                <a:pos x="608" y="1743"/>
              </a:cxn>
              <a:cxn ang="0">
                <a:pos x="564" y="1878"/>
              </a:cxn>
              <a:cxn ang="0">
                <a:pos x="512" y="1992"/>
              </a:cxn>
              <a:cxn ang="0">
                <a:pos x="443" y="2087"/>
              </a:cxn>
              <a:cxn ang="0">
                <a:pos x="365" y="2169"/>
              </a:cxn>
              <a:cxn ang="0">
                <a:pos x="299" y="2215"/>
              </a:cxn>
              <a:cxn ang="0">
                <a:pos x="226" y="2259"/>
              </a:cxn>
              <a:cxn ang="0">
                <a:pos x="150" y="2303"/>
              </a:cxn>
              <a:cxn ang="0">
                <a:pos x="80" y="2336"/>
              </a:cxn>
              <a:cxn ang="0">
                <a:pos x="2109" y="2376"/>
              </a:cxn>
              <a:cxn ang="0">
                <a:pos x="2001" y="2326"/>
              </a:cxn>
              <a:cxn ang="0">
                <a:pos x="1896" y="2284"/>
              </a:cxn>
              <a:cxn ang="0">
                <a:pos x="1816" y="2238"/>
              </a:cxn>
              <a:cxn ang="0">
                <a:pos x="1726" y="2167"/>
              </a:cxn>
              <a:cxn ang="0">
                <a:pos x="1655" y="2096"/>
              </a:cxn>
              <a:cxn ang="0">
                <a:pos x="1618" y="2046"/>
              </a:cxn>
              <a:cxn ang="0">
                <a:pos x="1577" y="1966"/>
              </a:cxn>
              <a:cxn ang="0">
                <a:pos x="1518" y="1815"/>
              </a:cxn>
              <a:cxn ang="0">
                <a:pos x="1484" y="1704"/>
              </a:cxn>
              <a:cxn ang="0">
                <a:pos x="1457" y="1599"/>
              </a:cxn>
              <a:cxn ang="0">
                <a:pos x="1435" y="1498"/>
              </a:cxn>
              <a:cxn ang="0">
                <a:pos x="1408" y="1363"/>
              </a:cxn>
              <a:cxn ang="0">
                <a:pos x="1395" y="1251"/>
              </a:cxn>
              <a:cxn ang="0">
                <a:pos x="1363" y="1103"/>
              </a:cxn>
              <a:cxn ang="0">
                <a:pos x="1334" y="936"/>
              </a:cxn>
              <a:cxn ang="0">
                <a:pos x="1305" y="786"/>
              </a:cxn>
              <a:cxn ang="0">
                <a:pos x="1275" y="640"/>
              </a:cxn>
              <a:cxn ang="0">
                <a:pos x="1249" y="523"/>
              </a:cxn>
              <a:cxn ang="0">
                <a:pos x="1224" y="403"/>
              </a:cxn>
              <a:cxn ang="0">
                <a:pos x="1196" y="297"/>
              </a:cxn>
              <a:cxn ang="0">
                <a:pos x="1165" y="197"/>
              </a:cxn>
              <a:cxn ang="0">
                <a:pos x="1134" y="100"/>
              </a:cxn>
              <a:cxn ang="0">
                <a:pos x="1090" y="21"/>
              </a:cxn>
            </a:cxnLst>
            <a:rect l="0" t="0" r="r" b="b"/>
            <a:pathLst>
              <a:path w="2109" h="2376">
                <a:moveTo>
                  <a:pt x="1052" y="0"/>
                </a:moveTo>
                <a:lnTo>
                  <a:pt x="1026" y="4"/>
                </a:lnTo>
                <a:lnTo>
                  <a:pt x="1007" y="25"/>
                </a:lnTo>
                <a:lnTo>
                  <a:pt x="983" y="55"/>
                </a:lnTo>
                <a:lnTo>
                  <a:pt x="967" y="88"/>
                </a:lnTo>
                <a:lnTo>
                  <a:pt x="956" y="125"/>
                </a:lnTo>
                <a:lnTo>
                  <a:pt x="938" y="167"/>
                </a:lnTo>
                <a:lnTo>
                  <a:pt x="924" y="207"/>
                </a:lnTo>
                <a:lnTo>
                  <a:pt x="911" y="253"/>
                </a:lnTo>
                <a:lnTo>
                  <a:pt x="897" y="303"/>
                </a:lnTo>
                <a:lnTo>
                  <a:pt x="885" y="351"/>
                </a:lnTo>
                <a:lnTo>
                  <a:pt x="872" y="402"/>
                </a:lnTo>
                <a:lnTo>
                  <a:pt x="862" y="448"/>
                </a:lnTo>
                <a:lnTo>
                  <a:pt x="854" y="491"/>
                </a:lnTo>
                <a:lnTo>
                  <a:pt x="846" y="527"/>
                </a:lnTo>
                <a:lnTo>
                  <a:pt x="834" y="573"/>
                </a:lnTo>
                <a:lnTo>
                  <a:pt x="828" y="613"/>
                </a:lnTo>
                <a:lnTo>
                  <a:pt x="819" y="655"/>
                </a:lnTo>
                <a:lnTo>
                  <a:pt x="812" y="697"/>
                </a:lnTo>
                <a:lnTo>
                  <a:pt x="803" y="745"/>
                </a:lnTo>
                <a:lnTo>
                  <a:pt x="795" y="789"/>
                </a:lnTo>
                <a:lnTo>
                  <a:pt x="789" y="830"/>
                </a:lnTo>
                <a:lnTo>
                  <a:pt x="777" y="877"/>
                </a:lnTo>
                <a:lnTo>
                  <a:pt x="772" y="918"/>
                </a:lnTo>
                <a:lnTo>
                  <a:pt x="764" y="955"/>
                </a:lnTo>
                <a:lnTo>
                  <a:pt x="756" y="1009"/>
                </a:lnTo>
                <a:lnTo>
                  <a:pt x="754" y="1063"/>
                </a:lnTo>
                <a:lnTo>
                  <a:pt x="743" y="1113"/>
                </a:lnTo>
                <a:lnTo>
                  <a:pt x="735" y="1165"/>
                </a:lnTo>
                <a:lnTo>
                  <a:pt x="725" y="1213"/>
                </a:lnTo>
                <a:lnTo>
                  <a:pt x="719" y="1255"/>
                </a:lnTo>
                <a:lnTo>
                  <a:pt x="713" y="1293"/>
                </a:lnTo>
                <a:lnTo>
                  <a:pt x="705" y="1343"/>
                </a:lnTo>
                <a:lnTo>
                  <a:pt x="696" y="1383"/>
                </a:lnTo>
                <a:lnTo>
                  <a:pt x="687" y="1422"/>
                </a:lnTo>
                <a:lnTo>
                  <a:pt x="677" y="1471"/>
                </a:lnTo>
                <a:lnTo>
                  <a:pt x="668" y="1509"/>
                </a:lnTo>
                <a:lnTo>
                  <a:pt x="657" y="1558"/>
                </a:lnTo>
                <a:lnTo>
                  <a:pt x="647" y="1602"/>
                </a:lnTo>
                <a:lnTo>
                  <a:pt x="633" y="1651"/>
                </a:lnTo>
                <a:lnTo>
                  <a:pt x="620" y="1699"/>
                </a:lnTo>
                <a:lnTo>
                  <a:pt x="608" y="1743"/>
                </a:lnTo>
                <a:lnTo>
                  <a:pt x="596" y="1791"/>
                </a:lnTo>
                <a:lnTo>
                  <a:pt x="578" y="1831"/>
                </a:lnTo>
                <a:lnTo>
                  <a:pt x="564" y="1878"/>
                </a:lnTo>
                <a:lnTo>
                  <a:pt x="549" y="1918"/>
                </a:lnTo>
                <a:lnTo>
                  <a:pt x="533" y="1953"/>
                </a:lnTo>
                <a:lnTo>
                  <a:pt x="512" y="1992"/>
                </a:lnTo>
                <a:lnTo>
                  <a:pt x="494" y="2023"/>
                </a:lnTo>
                <a:lnTo>
                  <a:pt x="475" y="2052"/>
                </a:lnTo>
                <a:lnTo>
                  <a:pt x="443" y="2087"/>
                </a:lnTo>
                <a:lnTo>
                  <a:pt x="416" y="2117"/>
                </a:lnTo>
                <a:lnTo>
                  <a:pt x="393" y="2140"/>
                </a:lnTo>
                <a:lnTo>
                  <a:pt x="365" y="2169"/>
                </a:lnTo>
                <a:lnTo>
                  <a:pt x="338" y="2190"/>
                </a:lnTo>
                <a:lnTo>
                  <a:pt x="316" y="2204"/>
                </a:lnTo>
                <a:lnTo>
                  <a:pt x="299" y="2215"/>
                </a:lnTo>
                <a:lnTo>
                  <a:pt x="275" y="2228"/>
                </a:lnTo>
                <a:lnTo>
                  <a:pt x="248" y="2246"/>
                </a:lnTo>
                <a:lnTo>
                  <a:pt x="226" y="2259"/>
                </a:lnTo>
                <a:lnTo>
                  <a:pt x="203" y="2271"/>
                </a:lnTo>
                <a:lnTo>
                  <a:pt x="178" y="2288"/>
                </a:lnTo>
                <a:lnTo>
                  <a:pt x="150" y="2303"/>
                </a:lnTo>
                <a:lnTo>
                  <a:pt x="129" y="2313"/>
                </a:lnTo>
                <a:lnTo>
                  <a:pt x="99" y="2328"/>
                </a:lnTo>
                <a:lnTo>
                  <a:pt x="80" y="2336"/>
                </a:lnTo>
                <a:lnTo>
                  <a:pt x="62" y="2347"/>
                </a:lnTo>
                <a:lnTo>
                  <a:pt x="0" y="2373"/>
                </a:lnTo>
                <a:lnTo>
                  <a:pt x="2109" y="2376"/>
                </a:lnTo>
                <a:lnTo>
                  <a:pt x="2069" y="2359"/>
                </a:lnTo>
                <a:lnTo>
                  <a:pt x="2039" y="2343"/>
                </a:lnTo>
                <a:lnTo>
                  <a:pt x="2001" y="2326"/>
                </a:lnTo>
                <a:lnTo>
                  <a:pt x="1965" y="2313"/>
                </a:lnTo>
                <a:lnTo>
                  <a:pt x="1931" y="2297"/>
                </a:lnTo>
                <a:lnTo>
                  <a:pt x="1896" y="2284"/>
                </a:lnTo>
                <a:lnTo>
                  <a:pt x="1868" y="2269"/>
                </a:lnTo>
                <a:lnTo>
                  <a:pt x="1843" y="2255"/>
                </a:lnTo>
                <a:lnTo>
                  <a:pt x="1816" y="2238"/>
                </a:lnTo>
                <a:lnTo>
                  <a:pt x="1786" y="2213"/>
                </a:lnTo>
                <a:lnTo>
                  <a:pt x="1751" y="2188"/>
                </a:lnTo>
                <a:lnTo>
                  <a:pt x="1726" y="2167"/>
                </a:lnTo>
                <a:lnTo>
                  <a:pt x="1698" y="2144"/>
                </a:lnTo>
                <a:lnTo>
                  <a:pt x="1675" y="2119"/>
                </a:lnTo>
                <a:lnTo>
                  <a:pt x="1655" y="2096"/>
                </a:lnTo>
                <a:lnTo>
                  <a:pt x="1642" y="2081"/>
                </a:lnTo>
                <a:lnTo>
                  <a:pt x="1630" y="2064"/>
                </a:lnTo>
                <a:lnTo>
                  <a:pt x="1618" y="2046"/>
                </a:lnTo>
                <a:lnTo>
                  <a:pt x="1605" y="2027"/>
                </a:lnTo>
                <a:lnTo>
                  <a:pt x="1593" y="1997"/>
                </a:lnTo>
                <a:lnTo>
                  <a:pt x="1577" y="1966"/>
                </a:lnTo>
                <a:lnTo>
                  <a:pt x="1559" y="1922"/>
                </a:lnTo>
                <a:lnTo>
                  <a:pt x="1539" y="1868"/>
                </a:lnTo>
                <a:lnTo>
                  <a:pt x="1518" y="1815"/>
                </a:lnTo>
                <a:lnTo>
                  <a:pt x="1505" y="1776"/>
                </a:lnTo>
                <a:lnTo>
                  <a:pt x="1494" y="1738"/>
                </a:lnTo>
                <a:lnTo>
                  <a:pt x="1484" y="1704"/>
                </a:lnTo>
                <a:lnTo>
                  <a:pt x="1475" y="1669"/>
                </a:lnTo>
                <a:lnTo>
                  <a:pt x="1466" y="1633"/>
                </a:lnTo>
                <a:lnTo>
                  <a:pt x="1457" y="1599"/>
                </a:lnTo>
                <a:lnTo>
                  <a:pt x="1452" y="1566"/>
                </a:lnTo>
                <a:lnTo>
                  <a:pt x="1442" y="1531"/>
                </a:lnTo>
                <a:lnTo>
                  <a:pt x="1435" y="1498"/>
                </a:lnTo>
                <a:lnTo>
                  <a:pt x="1427" y="1452"/>
                </a:lnTo>
                <a:lnTo>
                  <a:pt x="1417" y="1398"/>
                </a:lnTo>
                <a:lnTo>
                  <a:pt x="1408" y="1363"/>
                </a:lnTo>
                <a:lnTo>
                  <a:pt x="1402" y="1327"/>
                </a:lnTo>
                <a:lnTo>
                  <a:pt x="1400" y="1290"/>
                </a:lnTo>
                <a:lnTo>
                  <a:pt x="1395" y="1251"/>
                </a:lnTo>
                <a:lnTo>
                  <a:pt x="1385" y="1210"/>
                </a:lnTo>
                <a:lnTo>
                  <a:pt x="1371" y="1152"/>
                </a:lnTo>
                <a:lnTo>
                  <a:pt x="1363" y="1103"/>
                </a:lnTo>
                <a:lnTo>
                  <a:pt x="1355" y="1045"/>
                </a:lnTo>
                <a:lnTo>
                  <a:pt x="1343" y="991"/>
                </a:lnTo>
                <a:lnTo>
                  <a:pt x="1334" y="936"/>
                </a:lnTo>
                <a:lnTo>
                  <a:pt x="1323" y="885"/>
                </a:lnTo>
                <a:lnTo>
                  <a:pt x="1314" y="835"/>
                </a:lnTo>
                <a:lnTo>
                  <a:pt x="1305" y="786"/>
                </a:lnTo>
                <a:lnTo>
                  <a:pt x="1298" y="739"/>
                </a:lnTo>
                <a:lnTo>
                  <a:pt x="1286" y="685"/>
                </a:lnTo>
                <a:lnTo>
                  <a:pt x="1275" y="640"/>
                </a:lnTo>
                <a:lnTo>
                  <a:pt x="1269" y="604"/>
                </a:lnTo>
                <a:lnTo>
                  <a:pt x="1262" y="576"/>
                </a:lnTo>
                <a:lnTo>
                  <a:pt x="1249" y="523"/>
                </a:lnTo>
                <a:lnTo>
                  <a:pt x="1236" y="444"/>
                </a:lnTo>
                <a:lnTo>
                  <a:pt x="1244" y="480"/>
                </a:lnTo>
                <a:lnTo>
                  <a:pt x="1224" y="403"/>
                </a:lnTo>
                <a:lnTo>
                  <a:pt x="1214" y="363"/>
                </a:lnTo>
                <a:lnTo>
                  <a:pt x="1203" y="325"/>
                </a:lnTo>
                <a:lnTo>
                  <a:pt x="1196" y="297"/>
                </a:lnTo>
                <a:lnTo>
                  <a:pt x="1186" y="268"/>
                </a:lnTo>
                <a:lnTo>
                  <a:pt x="1176" y="234"/>
                </a:lnTo>
                <a:lnTo>
                  <a:pt x="1165" y="197"/>
                </a:lnTo>
                <a:lnTo>
                  <a:pt x="1158" y="172"/>
                </a:lnTo>
                <a:lnTo>
                  <a:pt x="1147" y="140"/>
                </a:lnTo>
                <a:lnTo>
                  <a:pt x="1134" y="100"/>
                </a:lnTo>
                <a:lnTo>
                  <a:pt x="1122" y="70"/>
                </a:lnTo>
                <a:lnTo>
                  <a:pt x="1106" y="43"/>
                </a:lnTo>
                <a:lnTo>
                  <a:pt x="1090" y="21"/>
                </a:lnTo>
                <a:lnTo>
                  <a:pt x="1075" y="4"/>
                </a:lnTo>
                <a:lnTo>
                  <a:pt x="1052"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17098" name="Rectangle 10"/>
          <p:cNvSpPr>
            <a:spLocks noChangeArrowheads="1"/>
          </p:cNvSpPr>
          <p:nvPr/>
        </p:nvSpPr>
        <p:spPr bwMode="auto">
          <a:xfrm>
            <a:off x="4186750" y="5642579"/>
            <a:ext cx="663182"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707.5</a:t>
            </a:r>
          </a:p>
        </p:txBody>
      </p:sp>
      <p:sp>
        <p:nvSpPr>
          <p:cNvPr id="217099" name="Rectangle 11"/>
          <p:cNvSpPr>
            <a:spLocks noChangeArrowheads="1"/>
          </p:cNvSpPr>
          <p:nvPr/>
        </p:nvSpPr>
        <p:spPr bwMode="auto">
          <a:xfrm>
            <a:off x="2689251" y="5642579"/>
            <a:ext cx="663182"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687.5</a:t>
            </a:r>
          </a:p>
        </p:txBody>
      </p:sp>
      <p:sp>
        <p:nvSpPr>
          <p:cNvPr id="217100" name="Rectangle 12"/>
          <p:cNvSpPr>
            <a:spLocks noChangeArrowheads="1"/>
          </p:cNvSpPr>
          <p:nvPr/>
        </p:nvSpPr>
        <p:spPr bwMode="auto">
          <a:xfrm>
            <a:off x="3462977" y="5642579"/>
            <a:ext cx="663182"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697.5</a:t>
            </a:r>
          </a:p>
        </p:txBody>
      </p:sp>
      <p:sp>
        <p:nvSpPr>
          <p:cNvPr id="217107" name="Rectangle 19"/>
          <p:cNvSpPr>
            <a:spLocks noChangeArrowheads="1"/>
          </p:cNvSpPr>
          <p:nvPr/>
        </p:nvSpPr>
        <p:spPr bwMode="auto">
          <a:xfrm>
            <a:off x="4947523" y="4075411"/>
            <a:ext cx="1322145"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Area = .6736</a:t>
            </a:r>
          </a:p>
        </p:txBody>
      </p:sp>
      <p:sp>
        <p:nvSpPr>
          <p:cNvPr id="217108" name="Freeform 20"/>
          <p:cNvSpPr>
            <a:spLocks noChangeArrowheads="1"/>
          </p:cNvSpPr>
          <p:nvPr/>
        </p:nvSpPr>
        <p:spPr bwMode="auto">
          <a:xfrm flipH="1">
            <a:off x="3707686" y="5513673"/>
            <a:ext cx="42862" cy="144423"/>
          </a:xfrm>
          <a:custGeom>
            <a:avLst/>
            <a:gdLst/>
            <a:ahLst/>
            <a:cxnLst>
              <a:cxn ang="0">
                <a:pos x="0" y="0"/>
              </a:cxn>
              <a:cxn ang="0">
                <a:pos x="0" y="2005"/>
              </a:cxn>
            </a:cxnLst>
            <a:rect l="0" t="0" r="r" b="b"/>
            <a:pathLst>
              <a:path w="1" h="2005">
                <a:moveTo>
                  <a:pt x="0" y="0"/>
                </a:moveTo>
                <a:lnTo>
                  <a:pt x="0" y="2005"/>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17118" name="Line 30"/>
          <p:cNvSpPr>
            <a:spLocks noChangeShapeType="1"/>
          </p:cNvSpPr>
          <p:nvPr/>
        </p:nvSpPr>
        <p:spPr bwMode="auto">
          <a:xfrm>
            <a:off x="2994898" y="4903753"/>
            <a:ext cx="0" cy="754341"/>
          </a:xfrm>
          <a:prstGeom prst="line">
            <a:avLst/>
          </a:prstGeom>
          <a:noFill/>
          <a:ln w="12700">
            <a:solidFill>
              <a:schemeClr val="tx1"/>
            </a:solidFill>
            <a:round/>
            <a:headEnd/>
            <a:tailEn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17101" name="Line 13"/>
          <p:cNvSpPr>
            <a:spLocks noChangeShapeType="1"/>
          </p:cNvSpPr>
          <p:nvPr/>
        </p:nvSpPr>
        <p:spPr bwMode="auto">
          <a:xfrm>
            <a:off x="1272461" y="5581706"/>
            <a:ext cx="5002212" cy="0"/>
          </a:xfrm>
          <a:prstGeom prst="line">
            <a:avLst/>
          </a:prstGeom>
          <a:noFill/>
          <a:ln w="12700">
            <a:solidFill>
              <a:schemeClr val="tx1"/>
            </a:solidFill>
            <a:round/>
            <a:headEnd/>
            <a:tailEnd/>
          </a:ln>
          <a:effectLst>
            <a:outerShdw dist="17961" dir="2700000" algn="ctr" rotWithShape="0">
              <a:srgbClr val="000000"/>
            </a:outerShdw>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17273" name="Rectangle 185"/>
          <p:cNvSpPr>
            <a:spLocks noChangeArrowheads="1"/>
          </p:cNvSpPr>
          <p:nvPr/>
        </p:nvSpPr>
        <p:spPr bwMode="auto">
          <a:xfrm>
            <a:off x="676417" y="2037837"/>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105" dirty="0">
                <a:solidFill>
                  <a:srgbClr val="000000"/>
                </a:solidFill>
                <a:latin typeface="+mn-lt"/>
                <a:cs typeface="Arial" panose="020B0604020202020204" pitchFamily="34" charset="0"/>
              </a:rPr>
              <a:t>Example:  St. Andrew’s College</a:t>
            </a:r>
          </a:p>
        </p:txBody>
      </p:sp>
      <p:sp>
        <p:nvSpPr>
          <p:cNvPr id="217094" name="Freeform 6"/>
          <p:cNvSpPr>
            <a:spLocks/>
          </p:cNvSpPr>
          <p:nvPr/>
        </p:nvSpPr>
        <p:spPr bwMode="auto">
          <a:xfrm>
            <a:off x="3001249" y="2740990"/>
            <a:ext cx="1495425" cy="2840715"/>
          </a:xfrm>
          <a:custGeom>
            <a:avLst/>
            <a:gdLst/>
            <a:ahLst/>
            <a:cxnLst>
              <a:cxn ang="0">
                <a:pos x="469" y="0"/>
              </a:cxn>
              <a:cxn ang="0">
                <a:pos x="490" y="9"/>
              </a:cxn>
              <a:cxn ang="0">
                <a:pos x="503" y="21"/>
              </a:cxn>
              <a:cxn ang="0">
                <a:pos x="521" y="45"/>
              </a:cxn>
              <a:cxn ang="0">
                <a:pos x="539" y="75"/>
              </a:cxn>
              <a:cxn ang="0">
                <a:pos x="551" y="110"/>
              </a:cxn>
              <a:cxn ang="0">
                <a:pos x="568" y="150"/>
              </a:cxn>
              <a:cxn ang="0">
                <a:pos x="580" y="191"/>
              </a:cxn>
              <a:cxn ang="0">
                <a:pos x="592" y="234"/>
              </a:cxn>
              <a:cxn ang="0">
                <a:pos x="607" y="286"/>
              </a:cxn>
              <a:cxn ang="0">
                <a:pos x="622" y="332"/>
              </a:cxn>
              <a:cxn ang="0">
                <a:pos x="634" y="378"/>
              </a:cxn>
              <a:cxn ang="0">
                <a:pos x="649" y="434"/>
              </a:cxn>
              <a:cxn ang="0">
                <a:pos x="658" y="486"/>
              </a:cxn>
              <a:cxn ang="0">
                <a:pos x="668" y="537"/>
              </a:cxn>
              <a:cxn ang="0">
                <a:pos x="679" y="584"/>
              </a:cxn>
              <a:cxn ang="0">
                <a:pos x="688" y="628"/>
              </a:cxn>
              <a:cxn ang="0">
                <a:pos x="697" y="674"/>
              </a:cxn>
              <a:cxn ang="0">
                <a:pos x="706" y="717"/>
              </a:cxn>
              <a:cxn ang="0">
                <a:pos x="714" y="764"/>
              </a:cxn>
              <a:cxn ang="0">
                <a:pos x="732" y="856"/>
              </a:cxn>
              <a:cxn ang="0">
                <a:pos x="755" y="971"/>
              </a:cxn>
              <a:cxn ang="0">
                <a:pos x="777" y="1090"/>
              </a:cxn>
              <a:cxn ang="0">
                <a:pos x="813" y="1287"/>
              </a:cxn>
              <a:cxn ang="0">
                <a:pos x="834" y="1409"/>
              </a:cxn>
              <a:cxn ang="0">
                <a:pos x="866" y="1574"/>
              </a:cxn>
              <a:cxn ang="0">
                <a:pos x="896" y="1713"/>
              </a:cxn>
              <a:cxn ang="0">
                <a:pos x="938" y="1846"/>
              </a:cxn>
              <a:cxn ang="0">
                <a:pos x="942" y="2378"/>
              </a:cxn>
              <a:cxn ang="0">
                <a:pos x="0" y="2380"/>
              </a:cxn>
              <a:cxn ang="0">
                <a:pos x="2" y="1817"/>
              </a:cxn>
              <a:cxn ang="0">
                <a:pos x="56" y="1617"/>
              </a:cxn>
              <a:cxn ang="0">
                <a:pos x="94" y="1469"/>
              </a:cxn>
              <a:cxn ang="0">
                <a:pos x="119" y="1329"/>
              </a:cxn>
              <a:cxn ang="0">
                <a:pos x="145" y="1197"/>
              </a:cxn>
              <a:cxn ang="0">
                <a:pos x="169" y="1043"/>
              </a:cxn>
              <a:cxn ang="0">
                <a:pos x="190" y="909"/>
              </a:cxn>
              <a:cxn ang="0">
                <a:pos x="214" y="785"/>
              </a:cxn>
              <a:cxn ang="0">
                <a:pos x="233" y="680"/>
              </a:cxn>
              <a:cxn ang="0">
                <a:pos x="242" y="633"/>
              </a:cxn>
              <a:cxn ang="0">
                <a:pos x="254" y="581"/>
              </a:cxn>
              <a:cxn ang="0">
                <a:pos x="259" y="545"/>
              </a:cxn>
              <a:cxn ang="0">
                <a:pos x="266" y="516"/>
              </a:cxn>
              <a:cxn ang="0">
                <a:pos x="277" y="467"/>
              </a:cxn>
              <a:cxn ang="0">
                <a:pos x="287" y="411"/>
              </a:cxn>
              <a:cxn ang="0">
                <a:pos x="304" y="353"/>
              </a:cxn>
              <a:cxn ang="0">
                <a:pos x="314" y="309"/>
              </a:cxn>
              <a:cxn ang="0">
                <a:pos x="320" y="276"/>
              </a:cxn>
              <a:cxn ang="0">
                <a:pos x="329" y="248"/>
              </a:cxn>
              <a:cxn ang="0">
                <a:pos x="341" y="215"/>
              </a:cxn>
              <a:cxn ang="0">
                <a:pos x="352" y="180"/>
              </a:cxn>
              <a:cxn ang="0">
                <a:pos x="362" y="152"/>
              </a:cxn>
              <a:cxn ang="0">
                <a:pos x="371" y="128"/>
              </a:cxn>
              <a:cxn ang="0">
                <a:pos x="382" y="104"/>
              </a:cxn>
              <a:cxn ang="0">
                <a:pos x="391" y="80"/>
              </a:cxn>
              <a:cxn ang="0">
                <a:pos x="403" y="60"/>
              </a:cxn>
              <a:cxn ang="0">
                <a:pos x="418" y="39"/>
              </a:cxn>
              <a:cxn ang="0">
                <a:pos x="427" y="24"/>
              </a:cxn>
              <a:cxn ang="0">
                <a:pos x="440" y="15"/>
              </a:cxn>
              <a:cxn ang="0">
                <a:pos x="457" y="6"/>
              </a:cxn>
            </a:cxnLst>
            <a:rect l="0" t="0" r="r" b="b"/>
            <a:pathLst>
              <a:path w="942" h="2380">
                <a:moveTo>
                  <a:pt x="469" y="0"/>
                </a:moveTo>
                <a:lnTo>
                  <a:pt x="490" y="9"/>
                </a:lnTo>
                <a:lnTo>
                  <a:pt x="503" y="21"/>
                </a:lnTo>
                <a:lnTo>
                  <a:pt x="521" y="45"/>
                </a:lnTo>
                <a:lnTo>
                  <a:pt x="539" y="75"/>
                </a:lnTo>
                <a:lnTo>
                  <a:pt x="551" y="110"/>
                </a:lnTo>
                <a:lnTo>
                  <a:pt x="568" y="150"/>
                </a:lnTo>
                <a:lnTo>
                  <a:pt x="580" y="191"/>
                </a:lnTo>
                <a:lnTo>
                  <a:pt x="592" y="234"/>
                </a:lnTo>
                <a:lnTo>
                  <a:pt x="607" y="286"/>
                </a:lnTo>
                <a:lnTo>
                  <a:pt x="622" y="332"/>
                </a:lnTo>
                <a:lnTo>
                  <a:pt x="634" y="378"/>
                </a:lnTo>
                <a:lnTo>
                  <a:pt x="649" y="434"/>
                </a:lnTo>
                <a:lnTo>
                  <a:pt x="658" y="486"/>
                </a:lnTo>
                <a:lnTo>
                  <a:pt x="668" y="537"/>
                </a:lnTo>
                <a:lnTo>
                  <a:pt x="679" y="584"/>
                </a:lnTo>
                <a:lnTo>
                  <a:pt x="688" y="628"/>
                </a:lnTo>
                <a:lnTo>
                  <a:pt x="697" y="674"/>
                </a:lnTo>
                <a:lnTo>
                  <a:pt x="706" y="717"/>
                </a:lnTo>
                <a:lnTo>
                  <a:pt x="714" y="764"/>
                </a:lnTo>
                <a:lnTo>
                  <a:pt x="732" y="856"/>
                </a:lnTo>
                <a:lnTo>
                  <a:pt x="755" y="971"/>
                </a:lnTo>
                <a:lnTo>
                  <a:pt x="777" y="1090"/>
                </a:lnTo>
                <a:lnTo>
                  <a:pt x="813" y="1287"/>
                </a:lnTo>
                <a:lnTo>
                  <a:pt x="834" y="1409"/>
                </a:lnTo>
                <a:lnTo>
                  <a:pt x="866" y="1574"/>
                </a:lnTo>
                <a:lnTo>
                  <a:pt x="896" y="1713"/>
                </a:lnTo>
                <a:lnTo>
                  <a:pt x="938" y="1846"/>
                </a:lnTo>
                <a:lnTo>
                  <a:pt x="942" y="2378"/>
                </a:lnTo>
                <a:lnTo>
                  <a:pt x="0" y="2380"/>
                </a:lnTo>
                <a:lnTo>
                  <a:pt x="2" y="1817"/>
                </a:lnTo>
                <a:lnTo>
                  <a:pt x="56" y="1617"/>
                </a:lnTo>
                <a:lnTo>
                  <a:pt x="94" y="1469"/>
                </a:lnTo>
                <a:lnTo>
                  <a:pt x="119" y="1329"/>
                </a:lnTo>
                <a:lnTo>
                  <a:pt x="145" y="1197"/>
                </a:lnTo>
                <a:lnTo>
                  <a:pt x="169" y="1043"/>
                </a:lnTo>
                <a:lnTo>
                  <a:pt x="190" y="909"/>
                </a:lnTo>
                <a:lnTo>
                  <a:pt x="214" y="785"/>
                </a:lnTo>
                <a:lnTo>
                  <a:pt x="233" y="680"/>
                </a:lnTo>
                <a:lnTo>
                  <a:pt x="242" y="633"/>
                </a:lnTo>
                <a:lnTo>
                  <a:pt x="254" y="581"/>
                </a:lnTo>
                <a:lnTo>
                  <a:pt x="259" y="545"/>
                </a:lnTo>
                <a:lnTo>
                  <a:pt x="266" y="516"/>
                </a:lnTo>
                <a:lnTo>
                  <a:pt x="277" y="467"/>
                </a:lnTo>
                <a:lnTo>
                  <a:pt x="287" y="411"/>
                </a:lnTo>
                <a:lnTo>
                  <a:pt x="304" y="353"/>
                </a:lnTo>
                <a:lnTo>
                  <a:pt x="314" y="309"/>
                </a:lnTo>
                <a:lnTo>
                  <a:pt x="320" y="276"/>
                </a:lnTo>
                <a:lnTo>
                  <a:pt x="329" y="248"/>
                </a:lnTo>
                <a:lnTo>
                  <a:pt x="341" y="215"/>
                </a:lnTo>
                <a:lnTo>
                  <a:pt x="352" y="180"/>
                </a:lnTo>
                <a:lnTo>
                  <a:pt x="362" y="152"/>
                </a:lnTo>
                <a:lnTo>
                  <a:pt x="371" y="128"/>
                </a:lnTo>
                <a:lnTo>
                  <a:pt x="382" y="104"/>
                </a:lnTo>
                <a:lnTo>
                  <a:pt x="391" y="80"/>
                </a:lnTo>
                <a:lnTo>
                  <a:pt x="403" y="60"/>
                </a:lnTo>
                <a:lnTo>
                  <a:pt x="418" y="39"/>
                </a:lnTo>
                <a:lnTo>
                  <a:pt x="427" y="24"/>
                </a:lnTo>
                <a:lnTo>
                  <a:pt x="440" y="15"/>
                </a:lnTo>
                <a:lnTo>
                  <a:pt x="457" y="6"/>
                </a:lnTo>
              </a:path>
            </a:pathLst>
          </a:custGeom>
          <a:solidFill>
            <a:schemeClr val="bg1">
              <a:lumMod val="75000"/>
            </a:schemeClr>
          </a:solidFill>
          <a:ln w="12700" cap="rnd" cmpd="sng">
            <a:noFill/>
            <a:prstDash val="solid"/>
            <a:round/>
            <a:headEnd type="none" w="med" len="med"/>
            <a:tailEnd type="none" w="med" len="me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17115" name="Freeform 27"/>
          <p:cNvSpPr>
            <a:spLocks/>
          </p:cNvSpPr>
          <p:nvPr/>
        </p:nvSpPr>
        <p:spPr bwMode="auto">
          <a:xfrm>
            <a:off x="2047161" y="2743379"/>
            <a:ext cx="3395662" cy="2843102"/>
          </a:xfrm>
          <a:custGeom>
            <a:avLst/>
            <a:gdLst/>
            <a:ahLst/>
            <a:cxnLst>
              <a:cxn ang="0">
                <a:pos x="1025" y="28"/>
              </a:cxn>
              <a:cxn ang="0">
                <a:pos x="969" y="139"/>
              </a:cxn>
              <a:cxn ang="0">
                <a:pos x="924" y="279"/>
              </a:cxn>
              <a:cxn ang="0">
                <a:pos x="889" y="418"/>
              </a:cxn>
              <a:cxn ang="0">
                <a:pos x="861" y="557"/>
              </a:cxn>
              <a:cxn ang="0">
                <a:pos x="837" y="683"/>
              </a:cxn>
              <a:cxn ang="0">
                <a:pos x="810" y="831"/>
              </a:cxn>
              <a:cxn ang="0">
                <a:pos x="785" y="976"/>
              </a:cxn>
              <a:cxn ang="0">
                <a:pos x="765" y="1113"/>
              </a:cxn>
              <a:cxn ang="0">
                <a:pos x="743" y="1250"/>
              </a:cxn>
              <a:cxn ang="0">
                <a:pos x="717" y="1393"/>
              </a:cxn>
              <a:cxn ang="0">
                <a:pos x="691" y="1534"/>
              </a:cxn>
              <a:cxn ang="0">
                <a:pos x="664" y="1661"/>
              </a:cxn>
              <a:cxn ang="0">
                <a:pos x="627" y="1812"/>
              </a:cxn>
              <a:cxn ang="0">
                <a:pos x="581" y="1961"/>
              </a:cxn>
              <a:cxn ang="0">
                <a:pos x="531" y="2073"/>
              </a:cxn>
              <a:cxn ang="0">
                <a:pos x="458" y="2179"/>
              </a:cxn>
              <a:cxn ang="0">
                <a:pos x="390" y="2253"/>
              </a:cxn>
              <a:cxn ang="0">
                <a:pos x="328" y="2302"/>
              </a:cxn>
              <a:cxn ang="0">
                <a:pos x="259" y="2347"/>
              </a:cxn>
              <a:cxn ang="0">
                <a:pos x="174" y="2396"/>
              </a:cxn>
              <a:cxn ang="0">
                <a:pos x="95" y="2436"/>
              </a:cxn>
              <a:cxn ang="0">
                <a:pos x="2139" y="2478"/>
              </a:cxn>
              <a:cxn ang="0">
                <a:pos x="1991" y="2416"/>
              </a:cxn>
              <a:cxn ang="0">
                <a:pos x="1929" y="2386"/>
              </a:cxn>
              <a:cxn ang="0">
                <a:pos x="1840" y="2334"/>
              </a:cxn>
              <a:cxn ang="0">
                <a:pos x="1757" y="2269"/>
              </a:cxn>
              <a:cxn ang="0">
                <a:pos x="1673" y="2184"/>
              </a:cxn>
              <a:cxn ang="0">
                <a:pos x="1639" y="2140"/>
              </a:cxn>
              <a:cxn ang="0">
                <a:pos x="1593" y="2048"/>
              </a:cxn>
              <a:cxn ang="0">
                <a:pos x="1549" y="1936"/>
              </a:cxn>
              <a:cxn ang="0">
                <a:pos x="1503" y="1784"/>
              </a:cxn>
              <a:cxn ang="0">
                <a:pos x="1473" y="1664"/>
              </a:cxn>
              <a:cxn ang="0">
                <a:pos x="1447" y="1534"/>
              </a:cxn>
              <a:cxn ang="0">
                <a:pos x="1427" y="1420"/>
              </a:cxn>
              <a:cxn ang="0">
                <a:pos x="1411" y="1312"/>
              </a:cxn>
              <a:cxn ang="0">
                <a:pos x="1383" y="1158"/>
              </a:cxn>
              <a:cxn ang="0">
                <a:pos x="1357" y="1010"/>
              </a:cxn>
              <a:cxn ang="0">
                <a:pos x="1327" y="844"/>
              </a:cxn>
              <a:cxn ang="0">
                <a:pos x="1296" y="683"/>
              </a:cxn>
              <a:cxn ang="0">
                <a:pos x="1266" y="531"/>
              </a:cxn>
              <a:cxn ang="0">
                <a:pos x="1244" y="432"/>
              </a:cxn>
              <a:cxn ang="0">
                <a:pos x="1214" y="314"/>
              </a:cxn>
              <a:cxn ang="0">
                <a:pos x="1196" y="249"/>
              </a:cxn>
              <a:cxn ang="0">
                <a:pos x="1177" y="189"/>
              </a:cxn>
              <a:cxn ang="0">
                <a:pos x="1166" y="149"/>
              </a:cxn>
              <a:cxn ang="0">
                <a:pos x="1135" y="66"/>
              </a:cxn>
              <a:cxn ang="0">
                <a:pos x="1089" y="6"/>
              </a:cxn>
            </a:cxnLst>
            <a:rect l="0" t="0" r="r" b="b"/>
            <a:pathLst>
              <a:path w="2139" h="2478">
                <a:moveTo>
                  <a:pt x="1062" y="2"/>
                </a:moveTo>
                <a:lnTo>
                  <a:pt x="1047" y="8"/>
                </a:lnTo>
                <a:lnTo>
                  <a:pt x="1025" y="28"/>
                </a:lnTo>
                <a:lnTo>
                  <a:pt x="1002" y="58"/>
                </a:lnTo>
                <a:lnTo>
                  <a:pt x="984" y="98"/>
                </a:lnTo>
                <a:lnTo>
                  <a:pt x="969" y="139"/>
                </a:lnTo>
                <a:lnTo>
                  <a:pt x="952" y="185"/>
                </a:lnTo>
                <a:lnTo>
                  <a:pt x="939" y="228"/>
                </a:lnTo>
                <a:lnTo>
                  <a:pt x="924" y="279"/>
                </a:lnTo>
                <a:lnTo>
                  <a:pt x="912" y="322"/>
                </a:lnTo>
                <a:lnTo>
                  <a:pt x="901" y="371"/>
                </a:lnTo>
                <a:lnTo>
                  <a:pt x="889" y="418"/>
                </a:lnTo>
                <a:lnTo>
                  <a:pt x="877" y="474"/>
                </a:lnTo>
                <a:lnTo>
                  <a:pt x="870" y="510"/>
                </a:lnTo>
                <a:lnTo>
                  <a:pt x="861" y="557"/>
                </a:lnTo>
                <a:lnTo>
                  <a:pt x="853" y="603"/>
                </a:lnTo>
                <a:lnTo>
                  <a:pt x="845" y="646"/>
                </a:lnTo>
                <a:lnTo>
                  <a:pt x="837" y="683"/>
                </a:lnTo>
                <a:lnTo>
                  <a:pt x="829" y="728"/>
                </a:lnTo>
                <a:lnTo>
                  <a:pt x="819" y="780"/>
                </a:lnTo>
                <a:lnTo>
                  <a:pt x="810" y="831"/>
                </a:lnTo>
                <a:lnTo>
                  <a:pt x="802" y="876"/>
                </a:lnTo>
                <a:lnTo>
                  <a:pt x="794" y="927"/>
                </a:lnTo>
                <a:lnTo>
                  <a:pt x="785" y="976"/>
                </a:lnTo>
                <a:lnTo>
                  <a:pt x="778" y="1023"/>
                </a:lnTo>
                <a:lnTo>
                  <a:pt x="770" y="1077"/>
                </a:lnTo>
                <a:lnTo>
                  <a:pt x="765" y="1113"/>
                </a:lnTo>
                <a:lnTo>
                  <a:pt x="758" y="1157"/>
                </a:lnTo>
                <a:lnTo>
                  <a:pt x="750" y="1205"/>
                </a:lnTo>
                <a:lnTo>
                  <a:pt x="743" y="1250"/>
                </a:lnTo>
                <a:lnTo>
                  <a:pt x="735" y="1295"/>
                </a:lnTo>
                <a:lnTo>
                  <a:pt x="727" y="1341"/>
                </a:lnTo>
                <a:lnTo>
                  <a:pt x="717" y="1393"/>
                </a:lnTo>
                <a:lnTo>
                  <a:pt x="709" y="1443"/>
                </a:lnTo>
                <a:lnTo>
                  <a:pt x="699" y="1496"/>
                </a:lnTo>
                <a:lnTo>
                  <a:pt x="691" y="1534"/>
                </a:lnTo>
                <a:lnTo>
                  <a:pt x="683" y="1574"/>
                </a:lnTo>
                <a:lnTo>
                  <a:pt x="673" y="1619"/>
                </a:lnTo>
                <a:lnTo>
                  <a:pt x="664" y="1661"/>
                </a:lnTo>
                <a:lnTo>
                  <a:pt x="652" y="1711"/>
                </a:lnTo>
                <a:lnTo>
                  <a:pt x="640" y="1761"/>
                </a:lnTo>
                <a:lnTo>
                  <a:pt x="627" y="1812"/>
                </a:lnTo>
                <a:lnTo>
                  <a:pt x="614" y="1864"/>
                </a:lnTo>
                <a:lnTo>
                  <a:pt x="599" y="1914"/>
                </a:lnTo>
                <a:lnTo>
                  <a:pt x="581" y="1961"/>
                </a:lnTo>
                <a:lnTo>
                  <a:pt x="564" y="2004"/>
                </a:lnTo>
                <a:lnTo>
                  <a:pt x="547" y="2038"/>
                </a:lnTo>
                <a:lnTo>
                  <a:pt x="531" y="2073"/>
                </a:lnTo>
                <a:lnTo>
                  <a:pt x="512" y="2103"/>
                </a:lnTo>
                <a:lnTo>
                  <a:pt x="489" y="2137"/>
                </a:lnTo>
                <a:lnTo>
                  <a:pt x="458" y="2179"/>
                </a:lnTo>
                <a:lnTo>
                  <a:pt x="430" y="2210"/>
                </a:lnTo>
                <a:lnTo>
                  <a:pt x="409" y="2231"/>
                </a:lnTo>
                <a:lnTo>
                  <a:pt x="390" y="2253"/>
                </a:lnTo>
                <a:lnTo>
                  <a:pt x="369" y="2269"/>
                </a:lnTo>
                <a:lnTo>
                  <a:pt x="349" y="2286"/>
                </a:lnTo>
                <a:lnTo>
                  <a:pt x="328" y="2302"/>
                </a:lnTo>
                <a:lnTo>
                  <a:pt x="311" y="2313"/>
                </a:lnTo>
                <a:lnTo>
                  <a:pt x="288" y="2327"/>
                </a:lnTo>
                <a:lnTo>
                  <a:pt x="259" y="2347"/>
                </a:lnTo>
                <a:lnTo>
                  <a:pt x="231" y="2362"/>
                </a:lnTo>
                <a:lnTo>
                  <a:pt x="202" y="2379"/>
                </a:lnTo>
                <a:lnTo>
                  <a:pt x="174" y="2396"/>
                </a:lnTo>
                <a:lnTo>
                  <a:pt x="148" y="2410"/>
                </a:lnTo>
                <a:lnTo>
                  <a:pt x="123" y="2422"/>
                </a:lnTo>
                <a:lnTo>
                  <a:pt x="95" y="2436"/>
                </a:lnTo>
                <a:lnTo>
                  <a:pt x="65" y="2453"/>
                </a:lnTo>
                <a:lnTo>
                  <a:pt x="0" y="2476"/>
                </a:lnTo>
                <a:lnTo>
                  <a:pt x="2139" y="2478"/>
                </a:lnTo>
                <a:lnTo>
                  <a:pt x="2065" y="2450"/>
                </a:lnTo>
                <a:lnTo>
                  <a:pt x="2023" y="2430"/>
                </a:lnTo>
                <a:lnTo>
                  <a:pt x="1991" y="2416"/>
                </a:lnTo>
                <a:lnTo>
                  <a:pt x="1960" y="2402"/>
                </a:lnTo>
                <a:lnTo>
                  <a:pt x="1943" y="2394"/>
                </a:lnTo>
                <a:lnTo>
                  <a:pt x="1929" y="2386"/>
                </a:lnTo>
                <a:lnTo>
                  <a:pt x="1900" y="2372"/>
                </a:lnTo>
                <a:lnTo>
                  <a:pt x="1870" y="2354"/>
                </a:lnTo>
                <a:lnTo>
                  <a:pt x="1840" y="2334"/>
                </a:lnTo>
                <a:lnTo>
                  <a:pt x="1809" y="2312"/>
                </a:lnTo>
                <a:lnTo>
                  <a:pt x="1785" y="2292"/>
                </a:lnTo>
                <a:lnTo>
                  <a:pt x="1757" y="2269"/>
                </a:lnTo>
                <a:lnTo>
                  <a:pt x="1730" y="2244"/>
                </a:lnTo>
                <a:lnTo>
                  <a:pt x="1697" y="2212"/>
                </a:lnTo>
                <a:lnTo>
                  <a:pt x="1673" y="2184"/>
                </a:lnTo>
                <a:lnTo>
                  <a:pt x="1663" y="2172"/>
                </a:lnTo>
                <a:lnTo>
                  <a:pt x="1655" y="2160"/>
                </a:lnTo>
                <a:lnTo>
                  <a:pt x="1639" y="2140"/>
                </a:lnTo>
                <a:lnTo>
                  <a:pt x="1621" y="2108"/>
                </a:lnTo>
                <a:lnTo>
                  <a:pt x="1607" y="2082"/>
                </a:lnTo>
                <a:lnTo>
                  <a:pt x="1593" y="2048"/>
                </a:lnTo>
                <a:lnTo>
                  <a:pt x="1577" y="2010"/>
                </a:lnTo>
                <a:lnTo>
                  <a:pt x="1563" y="1972"/>
                </a:lnTo>
                <a:lnTo>
                  <a:pt x="1549" y="1936"/>
                </a:lnTo>
                <a:lnTo>
                  <a:pt x="1533" y="1887"/>
                </a:lnTo>
                <a:lnTo>
                  <a:pt x="1518" y="1834"/>
                </a:lnTo>
                <a:lnTo>
                  <a:pt x="1503" y="1784"/>
                </a:lnTo>
                <a:lnTo>
                  <a:pt x="1494" y="1748"/>
                </a:lnTo>
                <a:lnTo>
                  <a:pt x="1483" y="1706"/>
                </a:lnTo>
                <a:lnTo>
                  <a:pt x="1473" y="1664"/>
                </a:lnTo>
                <a:lnTo>
                  <a:pt x="1465" y="1620"/>
                </a:lnTo>
                <a:lnTo>
                  <a:pt x="1455" y="1578"/>
                </a:lnTo>
                <a:lnTo>
                  <a:pt x="1447" y="1534"/>
                </a:lnTo>
                <a:lnTo>
                  <a:pt x="1439" y="1498"/>
                </a:lnTo>
                <a:lnTo>
                  <a:pt x="1433" y="1458"/>
                </a:lnTo>
                <a:lnTo>
                  <a:pt x="1427" y="1420"/>
                </a:lnTo>
                <a:lnTo>
                  <a:pt x="1423" y="1388"/>
                </a:lnTo>
                <a:lnTo>
                  <a:pt x="1417" y="1347"/>
                </a:lnTo>
                <a:lnTo>
                  <a:pt x="1411" y="1312"/>
                </a:lnTo>
                <a:lnTo>
                  <a:pt x="1402" y="1263"/>
                </a:lnTo>
                <a:lnTo>
                  <a:pt x="1391" y="1208"/>
                </a:lnTo>
                <a:lnTo>
                  <a:pt x="1383" y="1158"/>
                </a:lnTo>
                <a:lnTo>
                  <a:pt x="1375" y="1106"/>
                </a:lnTo>
                <a:lnTo>
                  <a:pt x="1367" y="1062"/>
                </a:lnTo>
                <a:lnTo>
                  <a:pt x="1357" y="1010"/>
                </a:lnTo>
                <a:lnTo>
                  <a:pt x="1348" y="964"/>
                </a:lnTo>
                <a:lnTo>
                  <a:pt x="1337" y="904"/>
                </a:lnTo>
                <a:lnTo>
                  <a:pt x="1327" y="844"/>
                </a:lnTo>
                <a:lnTo>
                  <a:pt x="1317" y="787"/>
                </a:lnTo>
                <a:lnTo>
                  <a:pt x="1304" y="721"/>
                </a:lnTo>
                <a:lnTo>
                  <a:pt x="1296" y="683"/>
                </a:lnTo>
                <a:lnTo>
                  <a:pt x="1286" y="630"/>
                </a:lnTo>
                <a:lnTo>
                  <a:pt x="1275" y="583"/>
                </a:lnTo>
                <a:lnTo>
                  <a:pt x="1266" y="531"/>
                </a:lnTo>
                <a:lnTo>
                  <a:pt x="1258" y="491"/>
                </a:lnTo>
                <a:lnTo>
                  <a:pt x="1251" y="460"/>
                </a:lnTo>
                <a:lnTo>
                  <a:pt x="1244" y="432"/>
                </a:lnTo>
                <a:lnTo>
                  <a:pt x="1234" y="391"/>
                </a:lnTo>
                <a:lnTo>
                  <a:pt x="1223" y="347"/>
                </a:lnTo>
                <a:lnTo>
                  <a:pt x="1214" y="314"/>
                </a:lnTo>
                <a:lnTo>
                  <a:pt x="1208" y="291"/>
                </a:lnTo>
                <a:lnTo>
                  <a:pt x="1202" y="270"/>
                </a:lnTo>
                <a:lnTo>
                  <a:pt x="1196" y="249"/>
                </a:lnTo>
                <a:lnTo>
                  <a:pt x="1189" y="227"/>
                </a:lnTo>
                <a:lnTo>
                  <a:pt x="1183" y="206"/>
                </a:lnTo>
                <a:lnTo>
                  <a:pt x="1177" y="189"/>
                </a:lnTo>
                <a:lnTo>
                  <a:pt x="1172" y="174"/>
                </a:lnTo>
                <a:lnTo>
                  <a:pt x="1168" y="159"/>
                </a:lnTo>
                <a:lnTo>
                  <a:pt x="1166" y="149"/>
                </a:lnTo>
                <a:lnTo>
                  <a:pt x="1158" y="128"/>
                </a:lnTo>
                <a:lnTo>
                  <a:pt x="1152" y="108"/>
                </a:lnTo>
                <a:lnTo>
                  <a:pt x="1135" y="66"/>
                </a:lnTo>
                <a:lnTo>
                  <a:pt x="1121" y="41"/>
                </a:lnTo>
                <a:lnTo>
                  <a:pt x="1106" y="21"/>
                </a:lnTo>
                <a:lnTo>
                  <a:pt x="1089" y="6"/>
                </a:lnTo>
                <a:lnTo>
                  <a:pt x="1065" y="0"/>
                </a:lnTo>
              </a:path>
            </a:pathLst>
          </a:custGeom>
          <a:noFill/>
          <a:ln w="12700" cap="rnd" cmpd="sng">
            <a:solidFill>
              <a:srgbClr val="000000"/>
            </a:solidFill>
            <a:prstDash val="solid"/>
            <a:round/>
            <a:headEnd type="none" w="med" len="med"/>
            <a:tailEnd type="none" w="med" len="me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17106" name="Line 18"/>
          <p:cNvSpPr>
            <a:spLocks noChangeShapeType="1"/>
          </p:cNvSpPr>
          <p:nvPr/>
        </p:nvSpPr>
        <p:spPr bwMode="auto">
          <a:xfrm flipH="1" flipV="1">
            <a:off x="3882311" y="4241318"/>
            <a:ext cx="996950" cy="2387"/>
          </a:xfrm>
          <a:prstGeom prst="line">
            <a:avLst/>
          </a:prstGeom>
          <a:noFill/>
          <a:ln w="12700">
            <a:solidFill>
              <a:schemeClr val="tx1"/>
            </a:solidFill>
            <a:round/>
            <a:headEnd/>
            <a:tailEnd type="triangle" w="med" len="me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17272" name="Line 184"/>
          <p:cNvSpPr>
            <a:spLocks noChangeShapeType="1"/>
          </p:cNvSpPr>
          <p:nvPr/>
        </p:nvSpPr>
        <p:spPr bwMode="auto">
          <a:xfrm>
            <a:off x="4490323" y="4903753"/>
            <a:ext cx="0" cy="754341"/>
          </a:xfrm>
          <a:prstGeom prst="line">
            <a:avLst/>
          </a:prstGeom>
          <a:noFill/>
          <a:ln w="12700">
            <a:solidFill>
              <a:schemeClr val="tx1"/>
            </a:solidFill>
            <a:round/>
            <a:headEnd/>
            <a:tailEn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Text Box 606"/>
              <p:cNvSpPr txBox="1">
                <a:spLocks noChangeArrowheads="1"/>
              </p:cNvSpPr>
              <p:nvPr/>
            </p:nvSpPr>
            <p:spPr bwMode="auto">
              <a:xfrm>
                <a:off x="4104053" y="2949527"/>
                <a:ext cx="2265980" cy="647870"/>
              </a:xfrm>
              <a:prstGeom prst="rect">
                <a:avLst/>
              </a:prstGeom>
              <a:noFill/>
              <a:ln w="12700">
                <a:noFill/>
                <a:miter lim="800000"/>
                <a:headEnd/>
                <a:tailEnd/>
              </a:ln>
              <a:effectLst/>
            </p:spPr>
            <p:txBody>
              <a:bodyPr wrap="square">
                <a:spAutoFit/>
              </a:bodyPr>
              <a:lstStyle/>
              <a:p>
                <a:r>
                  <a:rPr lang="en-US" sz="1805" dirty="0">
                    <a:solidFill>
                      <a:srgbClr val="000000"/>
                    </a:solidFill>
                    <a:latin typeface="+mn-lt"/>
                    <a:cs typeface="Arial" panose="020B0604020202020204" pitchFamily="34" charset="0"/>
                  </a:rPr>
                  <a:t>Sampling Distribution</a:t>
                </a:r>
              </a:p>
              <a:p>
                <a:r>
                  <a:rPr lang="en-US" sz="1805" dirty="0">
                    <a:solidFill>
                      <a:srgbClr val="000000"/>
                    </a:solidFill>
                    <a:latin typeface="+mn-lt"/>
                    <a:cs typeface="Arial" panose="020B0604020202020204" pitchFamily="34" charset="0"/>
                  </a:rPr>
                  <a:t>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a14:m>
                <a:r>
                  <a:rPr lang="en-US" sz="1805" dirty="0">
                    <a:solidFill>
                      <a:srgbClr val="000000"/>
                    </a:solidFill>
                    <a:latin typeface="+mn-lt"/>
                    <a:cs typeface="Arial" panose="020B0604020202020204" pitchFamily="34" charset="0"/>
                  </a:rPr>
                  <a:t> for SAT Scores</a:t>
                </a:r>
              </a:p>
            </p:txBody>
          </p:sp>
        </mc:Choice>
        <mc:Fallback xmlns="">
          <p:sp>
            <p:nvSpPr>
              <p:cNvPr id="26" name="Text Box 606"/>
              <p:cNvSpPr txBox="1">
                <a:spLocks noRot="1" noChangeAspect="1" noMove="1" noResize="1" noEditPoints="1" noAdjustHandles="1" noChangeArrowheads="1" noChangeShapeType="1" noTextEdit="1"/>
              </p:cNvSpPr>
              <p:nvPr/>
            </p:nvSpPr>
            <p:spPr bwMode="auto">
              <a:xfrm>
                <a:off x="4104053" y="2949527"/>
                <a:ext cx="2265980" cy="647870"/>
              </a:xfrm>
              <a:prstGeom prst="rect">
                <a:avLst/>
              </a:prstGeom>
              <a:blipFill>
                <a:blip r:embed="rId3"/>
                <a:stretch>
                  <a:fillRect l="-2151" t="-5660" b="-14151"/>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6457268" y="5385785"/>
                <a:ext cx="379206" cy="370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oMath>
                  </m:oMathPara>
                </a14:m>
                <a:endParaRPr lang="en-US" sz="1805" dirty="0">
                  <a:solidFill>
                    <a:srgbClr val="000000"/>
                  </a:solidFill>
                  <a:latin typeface="Arial" panose="020B0604020202020204" pitchFamily="34" charset="0"/>
                  <a:cs typeface="Arial" panose="020B0604020202020204" pitchFamily="34" charset="0"/>
                </a:endParaRPr>
              </a:p>
            </p:txBody>
          </p:sp>
        </mc:Choice>
        <mc:Fallback xmlns="">
          <p:sp>
            <p:nvSpPr>
              <p:cNvPr id="27" name="TextBox 26"/>
              <p:cNvSpPr txBox="1">
                <a:spLocks noRot="1" noChangeAspect="1" noMove="1" noResize="1" noEditPoints="1" noAdjustHandles="1" noChangeArrowheads="1" noChangeShapeType="1" noTextEdit="1"/>
              </p:cNvSpPr>
              <p:nvPr/>
            </p:nvSpPr>
            <p:spPr>
              <a:xfrm>
                <a:off x="6457268" y="5385785"/>
                <a:ext cx="379206" cy="370101"/>
              </a:xfrm>
              <a:prstGeom prst="rect">
                <a:avLst/>
              </a:prstGeom>
              <a:blipFill>
                <a:blip r:embed="rId4"/>
                <a:stretch>
                  <a:fillRect r="-22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 Box 39"/>
              <p:cNvSpPr txBox="1">
                <a:spLocks noChangeArrowheads="1"/>
              </p:cNvSpPr>
              <p:nvPr/>
            </p:nvSpPr>
            <p:spPr bwMode="auto">
              <a:xfrm>
                <a:off x="1947531" y="3689488"/>
                <a:ext cx="1332737" cy="370101"/>
              </a:xfrm>
              <a:prstGeom prst="rect">
                <a:avLst/>
              </a:prstGeom>
              <a:noFill/>
              <a:ln w="12700">
                <a:noFill/>
                <a:miter lim="800000"/>
                <a:headEnd/>
                <a:tailEnd/>
              </a:ln>
              <a:effectLst/>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1805" i="1" smtClean="0">
                              <a:solidFill>
                                <a:srgbClr val="000000"/>
                              </a:solidFill>
                              <a:latin typeface="Cambria Math" panose="02040503050406030204" pitchFamily="18" charset="0"/>
                            </a:rPr>
                          </m:ctrlPr>
                        </m:sSubPr>
                        <m:e>
                          <m:r>
                            <a:rPr lang="en-US" sz="1805" i="1">
                              <a:solidFill>
                                <a:srgbClr val="000000"/>
                              </a:solidFill>
                              <a:latin typeface="Cambria Math"/>
                              <a:ea typeface="Cambria Math"/>
                            </a:rPr>
                            <m:t>𝜎</m:t>
                          </m:r>
                        </m:e>
                        <m:sub>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𝑥</m:t>
                              </m:r>
                            </m:e>
                          </m:acc>
                        </m:sub>
                      </m:sSub>
                      <m:r>
                        <a:rPr lang="en-US" sz="1805" i="1">
                          <a:solidFill>
                            <a:srgbClr val="000000"/>
                          </a:solidFill>
                          <a:latin typeface="Cambria Math"/>
                        </a:rPr>
                        <m:t>=</m:t>
                      </m:r>
                      <m:r>
                        <a:rPr lang="en-US" sz="1805" b="0" i="1" smtClean="0">
                          <a:solidFill>
                            <a:srgbClr val="000000"/>
                          </a:solidFill>
                          <a:latin typeface="Cambria Math" panose="02040503050406030204" pitchFamily="18" charset="0"/>
                        </a:rPr>
                        <m:t>10.19</m:t>
                      </m:r>
                    </m:oMath>
                  </m:oMathPara>
                </a14:m>
                <a:endParaRPr lang="en-US" sz="1805" dirty="0">
                  <a:solidFill>
                    <a:srgbClr val="000000"/>
                  </a:solidFill>
                  <a:latin typeface="+mn-lt"/>
                  <a:cs typeface="Arial" panose="020B0604020202020204" pitchFamily="34" charset="0"/>
                </a:endParaRPr>
              </a:p>
            </p:txBody>
          </p:sp>
        </mc:Choice>
        <mc:Fallback xmlns="">
          <p:sp>
            <p:nvSpPr>
              <p:cNvPr id="28" name="Text Box 39"/>
              <p:cNvSpPr txBox="1">
                <a:spLocks noRot="1" noChangeAspect="1" noMove="1" noResize="1" noEditPoints="1" noAdjustHandles="1" noChangeArrowheads="1" noChangeShapeType="1" noTextEdit="1"/>
              </p:cNvSpPr>
              <p:nvPr/>
            </p:nvSpPr>
            <p:spPr bwMode="auto">
              <a:xfrm>
                <a:off x="1947531" y="3689488"/>
                <a:ext cx="1332737" cy="370101"/>
              </a:xfrm>
              <a:prstGeom prst="rect">
                <a:avLst/>
              </a:prstGeom>
              <a:blipFill>
                <a:blip r:embed="rId5"/>
                <a:stretch>
                  <a:fillRect/>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3"/>
              <p:cNvSpPr>
                <a:spLocks noChangeArrowheads="1"/>
              </p:cNvSpPr>
              <p:nvPr/>
            </p:nvSpPr>
            <p:spPr bwMode="auto">
              <a:xfrm>
                <a:off x="520888" y="1125513"/>
                <a:ext cx="7772400" cy="61230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Relationship Between the Sample Size and the 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smtClean="0">
                            <a:latin typeface="Cambria Math"/>
                          </a:rPr>
                          <m:t>𝒙</m:t>
                        </m:r>
                      </m:e>
                    </m:acc>
                  </m:oMath>
                </a14:m>
                <a:endParaRPr lang="en-US" sz="2400" b="1" dirty="0">
                  <a:latin typeface="+mn-lt"/>
                  <a:cs typeface="Arial" panose="020B0604020202020204" pitchFamily="34" charset="0"/>
                </a:endParaRPr>
              </a:p>
            </p:txBody>
          </p:sp>
        </mc:Choice>
        <mc:Fallback xmlns="">
          <p:sp>
            <p:nvSpPr>
              <p:cNvPr id="21" name="Rectangle 3"/>
              <p:cNvSpPr>
                <a:spLocks noRot="1" noChangeAspect="1" noMove="1" noResize="1" noEditPoints="1" noAdjustHandles="1" noChangeArrowheads="1" noChangeShapeType="1" noTextEdit="1"/>
              </p:cNvSpPr>
              <p:nvPr/>
            </p:nvSpPr>
            <p:spPr bwMode="auto">
              <a:xfrm>
                <a:off x="520888" y="1125513"/>
                <a:ext cx="7772400" cy="612305"/>
              </a:xfrm>
              <a:prstGeom prst="rect">
                <a:avLst/>
              </a:prstGeom>
              <a:blipFill>
                <a:blip r:embed="rId6"/>
                <a:stretch>
                  <a:fillRect l="-1490" t="-26000" b="-40000"/>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501463975"/>
      </p:ext>
    </p:extLst>
  </p:cSld>
  <p:clrMapOvr>
    <a:masterClrMapping/>
  </p:clrMapOvr>
  <p:transition>
    <p:zo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854075" y="3931764"/>
            <a:ext cx="3336925" cy="1061090"/>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pPr marL="343769" indent="-343769"/>
            <a:endParaRPr lang="en-US" sz="1805" dirty="0">
              <a:solidFill>
                <a:srgbClr val="000000"/>
              </a:solidFill>
              <a:latin typeface="Arial" panose="020B0604020202020204" pitchFamily="34" charset="0"/>
              <a:cs typeface="Arial" panose="020B0604020202020204" pitchFamily="34" charset="0"/>
            </a:endParaRPr>
          </a:p>
        </p:txBody>
      </p:sp>
      <p:sp>
        <p:nvSpPr>
          <p:cNvPr id="274435" name="Oval 3"/>
          <p:cNvSpPr>
            <a:spLocks noChangeArrowheads="1"/>
          </p:cNvSpPr>
          <p:nvPr/>
        </p:nvSpPr>
        <p:spPr bwMode="auto">
          <a:xfrm>
            <a:off x="1285875" y="2333563"/>
            <a:ext cx="2509838" cy="1095704"/>
          </a:xfrm>
          <a:prstGeom prst="ellipse">
            <a:avLst/>
          </a:prstGeom>
          <a:solidFill>
            <a:schemeClr val="bg2"/>
          </a:solidFill>
          <a:ln w="12700">
            <a:solidFill>
              <a:srgbClr val="000000"/>
            </a:solidFill>
            <a:round/>
            <a:headEnd/>
            <a:tailEnd/>
          </a:ln>
          <a:effectLst/>
          <a:scene3d>
            <a:camera prst="orthographicFront">
              <a:rot lat="0" lon="0" rev="0"/>
            </a:camera>
            <a:lightRig rig="balanced" dir="t">
              <a:rot lat="0" lon="0" rev="8700000"/>
            </a:lightRig>
          </a:scene3d>
          <a:sp3d/>
        </p:spPr>
        <p:txBody>
          <a:bodyPr wrap="none" anchor="ctr"/>
          <a:lstStyle/>
          <a:p>
            <a:pPr marL="343769" indent="-343769"/>
            <a:r>
              <a:rPr lang="en-US" dirty="0">
                <a:solidFill>
                  <a:srgbClr val="000000"/>
                </a:solidFill>
                <a:effectLst/>
                <a:latin typeface="Arial" panose="020B0604020202020204" pitchFamily="34" charset="0"/>
                <a:cs typeface="Arial" panose="020B0604020202020204" pitchFamily="34" charset="0"/>
              </a:rPr>
              <a:t>  </a:t>
            </a:r>
            <a:endParaRPr lang="en-US" sz="1805" dirty="0">
              <a:solidFill>
                <a:srgbClr val="000000"/>
              </a:solidFill>
              <a:latin typeface="Arial" panose="020B0604020202020204" pitchFamily="34" charset="0"/>
              <a:cs typeface="Arial" panose="020B0604020202020204" pitchFamily="34" charset="0"/>
            </a:endParaRPr>
          </a:p>
        </p:txBody>
      </p:sp>
      <p:sp>
        <p:nvSpPr>
          <p:cNvPr id="274436" name="Rectangle 4"/>
          <p:cNvSpPr>
            <a:spLocks noChangeArrowheads="1"/>
          </p:cNvSpPr>
          <p:nvPr/>
        </p:nvSpPr>
        <p:spPr bwMode="auto">
          <a:xfrm>
            <a:off x="4568825" y="2387273"/>
            <a:ext cx="3760788" cy="1001411"/>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pPr marL="343769" indent="-343769"/>
            <a:endParaRPr lang="en-US" sz="1805" dirty="0">
              <a:solidFill>
                <a:srgbClr val="000000"/>
              </a:solidFill>
              <a:latin typeface="Arial" panose="020B0604020202020204" pitchFamily="34" charset="0"/>
              <a:cs typeface="Arial" panose="020B0604020202020204" pitchFamily="34" charset="0"/>
            </a:endParaRPr>
          </a:p>
        </p:txBody>
      </p:sp>
      <p:sp>
        <p:nvSpPr>
          <p:cNvPr id="274437" name="Line 5"/>
          <p:cNvSpPr>
            <a:spLocks noChangeShapeType="1"/>
          </p:cNvSpPr>
          <p:nvPr/>
        </p:nvSpPr>
        <p:spPr bwMode="auto">
          <a:xfrm>
            <a:off x="3822701" y="2887382"/>
            <a:ext cx="739775" cy="0"/>
          </a:xfrm>
          <a:prstGeom prst="line">
            <a:avLst/>
          </a:prstGeom>
          <a:noFill/>
          <a:ln w="19050">
            <a:solidFill>
              <a:schemeClr val="tx1"/>
            </a:solidFill>
            <a:round/>
            <a:headEnd/>
            <a:tailEnd type="triangle" w="med" len="me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74438" name="Line 6"/>
          <p:cNvSpPr>
            <a:spLocks noChangeShapeType="1"/>
          </p:cNvSpPr>
          <p:nvPr/>
        </p:nvSpPr>
        <p:spPr bwMode="auto">
          <a:xfrm>
            <a:off x="6805613" y="3386297"/>
            <a:ext cx="0" cy="549046"/>
          </a:xfrm>
          <a:prstGeom prst="line">
            <a:avLst/>
          </a:prstGeom>
          <a:noFill/>
          <a:ln w="19050">
            <a:solidFill>
              <a:schemeClr val="tx1"/>
            </a:solidFill>
            <a:round/>
            <a:headEnd/>
            <a:tailEnd type="triangle" w="med" len="me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74439" name="Line 7"/>
          <p:cNvSpPr>
            <a:spLocks noChangeShapeType="1"/>
          </p:cNvSpPr>
          <p:nvPr/>
        </p:nvSpPr>
        <p:spPr bwMode="auto">
          <a:xfrm flipH="1">
            <a:off x="4195764" y="4461711"/>
            <a:ext cx="731837" cy="0"/>
          </a:xfrm>
          <a:prstGeom prst="line">
            <a:avLst/>
          </a:prstGeom>
          <a:noFill/>
          <a:ln w="19050">
            <a:solidFill>
              <a:schemeClr val="tx1"/>
            </a:solidFill>
            <a:round/>
            <a:headEnd/>
            <a:tailEnd type="triangle" w="med" len="me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74440" name="Line 8"/>
          <p:cNvSpPr>
            <a:spLocks noChangeShapeType="1"/>
          </p:cNvSpPr>
          <p:nvPr/>
        </p:nvSpPr>
        <p:spPr bwMode="auto">
          <a:xfrm flipV="1">
            <a:off x="2533650" y="3431655"/>
            <a:ext cx="0" cy="508464"/>
          </a:xfrm>
          <a:prstGeom prst="line">
            <a:avLst/>
          </a:prstGeom>
          <a:noFill/>
          <a:ln w="19050">
            <a:solidFill>
              <a:schemeClr val="tx1"/>
            </a:solidFill>
            <a:round/>
            <a:headEnd/>
            <a:tailEnd type="triangle" w="med" len="me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74441" name="Rectangle 9"/>
          <p:cNvSpPr>
            <a:spLocks noChangeArrowheads="1"/>
          </p:cNvSpPr>
          <p:nvPr/>
        </p:nvSpPr>
        <p:spPr bwMode="auto">
          <a:xfrm>
            <a:off x="4926014" y="3938925"/>
            <a:ext cx="3405187" cy="1051542"/>
          </a:xfrm>
          <a:prstGeom prst="rect">
            <a:avLst/>
          </a:prstGeom>
          <a:solidFill>
            <a:schemeClr val="bg2"/>
          </a:solidFill>
          <a:ln w="12700">
            <a:solidFill>
              <a:srgbClr val="000000"/>
            </a:solidFill>
            <a:miter lim="800000"/>
            <a:headEnd/>
            <a:tailEnd/>
          </a:ln>
          <a:effectLst/>
          <a:scene3d>
            <a:camera prst="orthographicFront">
              <a:rot lat="0" lon="0" rev="0"/>
            </a:camera>
            <a:lightRig rig="balanced" dir="t">
              <a:rot lat="0" lon="0" rev="8700000"/>
            </a:lightRig>
          </a:scene3d>
          <a:sp3d/>
        </p:spPr>
        <p:txBody>
          <a:bodyPr wrap="none" anchor="ctr"/>
          <a:lstStyle/>
          <a:p>
            <a:pPr marL="343769" indent="-343769">
              <a:lnSpc>
                <a:spcPct val="90000"/>
              </a:lnSpc>
            </a:pPr>
            <a:endParaRPr lang="en-US" dirty="0">
              <a:solidFill>
                <a:srgbClr val="000000"/>
              </a:solidFill>
              <a:effectLst/>
              <a:latin typeface="Arial" panose="020B0604020202020204" pitchFamily="34" charset="0"/>
              <a:cs typeface="Arial" panose="020B0604020202020204" pitchFamily="34" charset="0"/>
            </a:endParaRPr>
          </a:p>
        </p:txBody>
      </p:sp>
      <p:sp>
        <p:nvSpPr>
          <p:cNvPr id="274442" name="Text Box 10"/>
          <p:cNvSpPr txBox="1">
            <a:spLocks noChangeArrowheads="1"/>
          </p:cNvSpPr>
          <p:nvPr/>
        </p:nvSpPr>
        <p:spPr bwMode="auto">
          <a:xfrm>
            <a:off x="5086815" y="2430243"/>
            <a:ext cx="2723823" cy="925638"/>
          </a:xfrm>
          <a:prstGeom prst="rect">
            <a:avLst/>
          </a:prstGeom>
          <a:noFill/>
          <a:ln w="12700">
            <a:noFill/>
            <a:miter lim="800000"/>
            <a:headEnd/>
            <a:tailEnd/>
          </a:ln>
          <a:effectLst/>
        </p:spPr>
        <p:txBody>
          <a:bodyPr wrap="none">
            <a:spAutoFit/>
          </a:bodyPr>
          <a:lstStyle/>
          <a:p>
            <a:r>
              <a:rPr lang="en-US" sz="1805" dirty="0">
                <a:solidFill>
                  <a:srgbClr val="000000"/>
                </a:solidFill>
                <a:latin typeface="Arial" panose="020B0604020202020204" pitchFamily="34" charset="0"/>
                <a:cs typeface="Arial" panose="020B0604020202020204" pitchFamily="34" charset="0"/>
              </a:rPr>
              <a:t>A simple random sample</a:t>
            </a:r>
          </a:p>
          <a:p>
            <a:r>
              <a:rPr lang="en-US" sz="1805" dirty="0">
                <a:solidFill>
                  <a:srgbClr val="000000"/>
                </a:solidFill>
                <a:latin typeface="Arial" panose="020B0604020202020204" pitchFamily="34" charset="0"/>
                <a:cs typeface="Arial" panose="020B0604020202020204" pitchFamily="34" charset="0"/>
              </a:rPr>
              <a:t>of </a:t>
            </a:r>
            <a:r>
              <a:rPr lang="en-US" sz="1805" i="1" dirty="0">
                <a:solidFill>
                  <a:srgbClr val="000000"/>
                </a:solidFill>
                <a:latin typeface="Arial" panose="020B0604020202020204" pitchFamily="34" charset="0"/>
                <a:cs typeface="Arial" panose="020B0604020202020204" pitchFamily="34" charset="0"/>
              </a:rPr>
              <a:t>n</a:t>
            </a:r>
            <a:r>
              <a:rPr lang="en-US" sz="1805" dirty="0">
                <a:solidFill>
                  <a:srgbClr val="000000"/>
                </a:solidFill>
                <a:latin typeface="Arial" panose="020B0604020202020204" pitchFamily="34" charset="0"/>
                <a:cs typeface="Arial" panose="020B0604020202020204" pitchFamily="34" charset="0"/>
              </a:rPr>
              <a:t> elements is selected</a:t>
            </a:r>
          </a:p>
          <a:p>
            <a:r>
              <a:rPr lang="en-US" sz="1805" dirty="0">
                <a:solidFill>
                  <a:srgbClr val="000000"/>
                </a:solidFill>
                <a:latin typeface="Arial" panose="020B0604020202020204" pitchFamily="34" charset="0"/>
                <a:cs typeface="Arial" panose="020B0604020202020204" pitchFamily="34" charset="0"/>
              </a:rPr>
              <a:t>from the population.</a:t>
            </a:r>
            <a:endParaRPr lang="en-US" dirty="0">
              <a:solidFill>
                <a:srgbClr val="000000"/>
              </a:solidFill>
              <a:effectLst/>
              <a:latin typeface="Arial" panose="020B0604020202020204" pitchFamily="34" charset="0"/>
              <a:cs typeface="Arial" panose="020B0604020202020204" pitchFamily="34" charset="0"/>
            </a:endParaRPr>
          </a:p>
        </p:txBody>
      </p:sp>
      <p:sp>
        <p:nvSpPr>
          <p:cNvPr id="274443" name="Text Box 11"/>
          <p:cNvSpPr txBox="1">
            <a:spLocks noChangeArrowheads="1"/>
          </p:cNvSpPr>
          <p:nvPr/>
        </p:nvSpPr>
        <p:spPr bwMode="auto">
          <a:xfrm>
            <a:off x="1717824" y="2451727"/>
            <a:ext cx="1697901" cy="925638"/>
          </a:xfrm>
          <a:prstGeom prst="rect">
            <a:avLst/>
          </a:prstGeom>
          <a:noFill/>
          <a:ln w="12700">
            <a:noFill/>
            <a:miter lim="800000"/>
            <a:headEnd/>
            <a:tailEnd/>
          </a:ln>
          <a:effectLst/>
        </p:spPr>
        <p:txBody>
          <a:bodyPr wrap="none">
            <a:spAutoFit/>
          </a:bodyPr>
          <a:lstStyle/>
          <a:p>
            <a:r>
              <a:rPr lang="en-US" sz="1805" dirty="0">
                <a:solidFill>
                  <a:srgbClr val="000000"/>
                </a:solidFill>
                <a:latin typeface="Arial" panose="020B0604020202020204" pitchFamily="34" charset="0"/>
                <a:cs typeface="Arial" panose="020B0604020202020204" pitchFamily="34" charset="0"/>
              </a:rPr>
              <a:t>Population </a:t>
            </a:r>
          </a:p>
          <a:p>
            <a:r>
              <a:rPr lang="en-US" sz="1805" dirty="0">
                <a:solidFill>
                  <a:srgbClr val="000000"/>
                </a:solidFill>
                <a:latin typeface="Arial" panose="020B0604020202020204" pitchFamily="34" charset="0"/>
                <a:cs typeface="Arial" panose="020B0604020202020204" pitchFamily="34" charset="0"/>
              </a:rPr>
              <a:t>with proportion</a:t>
            </a:r>
          </a:p>
          <a:p>
            <a:r>
              <a:rPr lang="en-US" sz="1805" i="1" dirty="0">
                <a:solidFill>
                  <a:srgbClr val="000000"/>
                </a:solidFill>
                <a:latin typeface="Arial" panose="020B0604020202020204" pitchFamily="34" charset="0"/>
                <a:cs typeface="Arial" panose="020B0604020202020204" pitchFamily="34" charset="0"/>
              </a:rPr>
              <a:t>p</a:t>
            </a:r>
            <a:r>
              <a:rPr lang="en-US" sz="1805" dirty="0">
                <a:solidFill>
                  <a:srgbClr val="000000"/>
                </a:solidFill>
                <a:latin typeface="Arial" panose="020B0604020202020204" pitchFamily="34" charset="0"/>
                <a:cs typeface="Arial" panose="020B0604020202020204" pitchFamily="34" charset="0"/>
              </a:rPr>
              <a:t> = ?</a:t>
            </a:r>
            <a:endParaRPr lang="en-US" dirty="0">
              <a:solidFill>
                <a:srgbClr val="000000"/>
              </a:solidFill>
              <a:effectLst/>
              <a:latin typeface="Arial" panose="020B0604020202020204" pitchFamily="34" charset="0"/>
              <a:cs typeface="Arial" panose="020B0604020202020204" pitchFamily="34" charset="0"/>
            </a:endParaRPr>
          </a:p>
        </p:txBody>
      </p:sp>
      <p:sp>
        <p:nvSpPr>
          <p:cNvPr id="274448" name="Rectangle 16"/>
          <p:cNvSpPr>
            <a:spLocks noChangeArrowheads="1"/>
          </p:cNvSpPr>
          <p:nvPr/>
        </p:nvSpPr>
        <p:spPr bwMode="auto">
          <a:xfrm>
            <a:off x="675668" y="1652909"/>
            <a:ext cx="7772400" cy="454754"/>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105" dirty="0">
                <a:solidFill>
                  <a:srgbClr val="000000"/>
                </a:solidFill>
                <a:latin typeface="+mn-lt"/>
                <a:cs typeface="Arial" panose="020B0604020202020204" pitchFamily="34" charset="0"/>
              </a:rPr>
              <a:t>Making Inferences about a Population Proportion</a:t>
            </a:r>
          </a:p>
        </p:txBody>
      </p:sp>
      <mc:AlternateContent xmlns:mc="http://schemas.openxmlformats.org/markup-compatibility/2006" xmlns:a14="http://schemas.microsoft.com/office/drawing/2010/main">
        <mc:Choice Requires="a14">
          <p:sp>
            <p:nvSpPr>
              <p:cNvPr id="274450" name="Text Box 18"/>
              <p:cNvSpPr txBox="1">
                <a:spLocks noChangeArrowheads="1"/>
              </p:cNvSpPr>
              <p:nvPr/>
            </p:nvSpPr>
            <p:spPr bwMode="auto">
              <a:xfrm>
                <a:off x="4976813" y="4005766"/>
                <a:ext cx="3335337" cy="925638"/>
              </a:xfrm>
              <a:prstGeom prst="rect">
                <a:avLst/>
              </a:prstGeom>
              <a:noFill/>
              <a:ln w="12700">
                <a:noFill/>
                <a:miter lim="800000"/>
                <a:headEnd/>
                <a:tailEnd/>
              </a:ln>
              <a:effectLst/>
            </p:spPr>
            <p:txBody>
              <a:bodyPr>
                <a:spAutoFit/>
              </a:bodyPr>
              <a:lstStyle/>
              <a:p>
                <a:r>
                  <a:rPr lang="en-US" sz="1805" dirty="0">
                    <a:solidFill>
                      <a:srgbClr val="000000"/>
                    </a:solidFill>
                    <a:latin typeface="Arial" panose="020B0604020202020204" pitchFamily="34" charset="0"/>
                    <a:cs typeface="Arial" panose="020B0604020202020204" pitchFamily="34" charset="0"/>
                  </a:rPr>
                  <a:t>The sample data </a:t>
                </a:r>
              </a:p>
              <a:p>
                <a:r>
                  <a:rPr lang="en-US" sz="1805" dirty="0">
                    <a:solidFill>
                      <a:srgbClr val="000000"/>
                    </a:solidFill>
                    <a:latin typeface="Arial" panose="020B0604020202020204" pitchFamily="34" charset="0"/>
                    <a:cs typeface="Arial" panose="020B0604020202020204" pitchFamily="34" charset="0"/>
                  </a:rPr>
                  <a:t>provide a value for the</a:t>
                </a:r>
              </a:p>
              <a:p>
                <a:r>
                  <a:rPr lang="en-US" sz="1805" dirty="0">
                    <a:solidFill>
                      <a:srgbClr val="000000"/>
                    </a:solidFill>
                    <a:latin typeface="Arial" panose="020B0604020202020204" pitchFamily="34" charset="0"/>
                    <a:cs typeface="Arial" panose="020B0604020202020204" pitchFamily="34" charset="0"/>
                  </a:rPr>
                  <a:t>sample proportion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a14:m>
                <a:r>
                  <a:rPr lang="en-US" dirty="0">
                    <a:solidFill>
                      <a:srgbClr val="000000"/>
                    </a:solidFill>
                    <a:effectLst/>
                    <a:latin typeface="Arial" panose="020B0604020202020204" pitchFamily="34" charset="0"/>
                    <a:cs typeface="Arial" panose="020B0604020202020204" pitchFamily="34" charset="0"/>
                  </a:rPr>
                  <a:t>.</a:t>
                </a:r>
              </a:p>
            </p:txBody>
          </p:sp>
        </mc:Choice>
        <mc:Fallback xmlns="">
          <p:sp>
            <p:nvSpPr>
              <p:cNvPr id="274450" name="Text Box 18"/>
              <p:cNvSpPr txBox="1">
                <a:spLocks noRot="1" noChangeAspect="1" noMove="1" noResize="1" noEditPoints="1" noAdjustHandles="1" noChangeArrowheads="1" noChangeShapeType="1" noTextEdit="1"/>
              </p:cNvSpPr>
              <p:nvPr/>
            </p:nvSpPr>
            <p:spPr bwMode="auto">
              <a:xfrm>
                <a:off x="4976813" y="4005766"/>
                <a:ext cx="3335337" cy="925638"/>
              </a:xfrm>
              <a:prstGeom prst="rect">
                <a:avLst/>
              </a:prstGeom>
              <a:blipFill>
                <a:blip r:embed="rId3"/>
                <a:stretch>
                  <a:fillRect l="-1460" t="-2632" b="-9868"/>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4453" name="Text Box 21"/>
              <p:cNvSpPr txBox="1">
                <a:spLocks noChangeArrowheads="1"/>
              </p:cNvSpPr>
              <p:nvPr/>
            </p:nvSpPr>
            <p:spPr bwMode="auto">
              <a:xfrm>
                <a:off x="1306451" y="4000819"/>
                <a:ext cx="2446119" cy="925638"/>
              </a:xfrm>
              <a:prstGeom prst="rect">
                <a:avLst/>
              </a:prstGeom>
              <a:noFill/>
              <a:ln w="12700">
                <a:noFill/>
                <a:miter lim="800000"/>
                <a:headEnd/>
                <a:tailEnd/>
              </a:ln>
              <a:effectLst/>
            </p:spPr>
            <p:txBody>
              <a:bodyPr wrap="none">
                <a:spAutoFit/>
              </a:bodyPr>
              <a:lstStyle/>
              <a:p>
                <a:r>
                  <a:rPr lang="en-US" sz="1805" dirty="0">
                    <a:solidFill>
                      <a:srgbClr val="000000"/>
                    </a:solidFill>
                    <a:latin typeface="Arial" panose="020B0604020202020204" pitchFamily="34" charset="0"/>
                    <a:cs typeface="Arial" panose="020B0604020202020204" pitchFamily="34" charset="0"/>
                  </a:rPr>
                  <a:t>The value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a14:m>
                <a:r>
                  <a:rPr lang="en-US" sz="1805" dirty="0">
                    <a:solidFill>
                      <a:srgbClr val="000000"/>
                    </a:solidFill>
                    <a:latin typeface="Arial" panose="020B0604020202020204" pitchFamily="34" charset="0"/>
                    <a:cs typeface="Arial" panose="020B0604020202020204" pitchFamily="34" charset="0"/>
                  </a:rPr>
                  <a:t> is used</a:t>
                </a:r>
              </a:p>
              <a:p>
                <a:r>
                  <a:rPr lang="en-US" sz="1805" dirty="0">
                    <a:solidFill>
                      <a:srgbClr val="000000"/>
                    </a:solidFill>
                    <a:latin typeface="Arial" panose="020B0604020202020204" pitchFamily="34" charset="0"/>
                    <a:cs typeface="Arial" panose="020B0604020202020204" pitchFamily="34" charset="0"/>
                  </a:rPr>
                  <a:t>to make inferences</a:t>
                </a:r>
              </a:p>
              <a:p>
                <a:r>
                  <a:rPr lang="en-US" sz="1805" dirty="0">
                    <a:solidFill>
                      <a:srgbClr val="000000"/>
                    </a:solidFill>
                    <a:latin typeface="Arial" panose="020B0604020202020204" pitchFamily="34" charset="0"/>
                    <a:cs typeface="Arial" panose="020B0604020202020204" pitchFamily="34" charset="0"/>
                  </a:rPr>
                  <a:t>about the value of </a:t>
                </a:r>
                <a:r>
                  <a:rPr lang="en-US" sz="1805" i="1" dirty="0">
                    <a:solidFill>
                      <a:srgbClr val="000000"/>
                    </a:solidFill>
                    <a:latin typeface="Arial" panose="020B0604020202020204" pitchFamily="34" charset="0"/>
                    <a:cs typeface="Arial" panose="020B0604020202020204" pitchFamily="34" charset="0"/>
                  </a:rPr>
                  <a:t>p</a:t>
                </a:r>
                <a:r>
                  <a:rPr lang="en-US" sz="1805" dirty="0">
                    <a:solidFill>
                      <a:srgbClr val="000000"/>
                    </a:solidFill>
                    <a:latin typeface="Arial" panose="020B0604020202020204" pitchFamily="34" charset="0"/>
                    <a:cs typeface="Arial" panose="020B0604020202020204" pitchFamily="34" charset="0"/>
                  </a:rPr>
                  <a:t>.</a:t>
                </a:r>
              </a:p>
            </p:txBody>
          </p:sp>
        </mc:Choice>
        <mc:Fallback xmlns="">
          <p:sp>
            <p:nvSpPr>
              <p:cNvPr id="274453" name="Text Box 21"/>
              <p:cNvSpPr txBox="1">
                <a:spLocks noRot="1" noChangeAspect="1" noMove="1" noResize="1" noEditPoints="1" noAdjustHandles="1" noChangeArrowheads="1" noChangeShapeType="1" noTextEdit="1"/>
              </p:cNvSpPr>
              <p:nvPr/>
            </p:nvSpPr>
            <p:spPr bwMode="auto">
              <a:xfrm>
                <a:off x="1306451" y="4000819"/>
                <a:ext cx="2446119" cy="925638"/>
              </a:xfrm>
              <a:prstGeom prst="rect">
                <a:avLst/>
              </a:prstGeom>
              <a:blipFill>
                <a:blip r:embed="rId4"/>
                <a:stretch>
                  <a:fillRect l="-1990" t="-2632" r="-1244" b="-9868"/>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4456" name="Rectangle 24"/>
              <p:cNvSpPr>
                <a:spLocks noChangeArrowheads="1"/>
              </p:cNvSpPr>
              <p:nvPr/>
            </p:nvSpPr>
            <p:spPr bwMode="auto">
              <a:xfrm>
                <a:off x="539750" y="1036056"/>
                <a:ext cx="7772400" cy="47729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𝒑</m:t>
                        </m:r>
                      </m:e>
                    </m:acc>
                  </m:oMath>
                </a14:m>
                <a:endParaRPr lang="en-US" sz="2400" b="1" dirty="0">
                  <a:latin typeface="+mn-lt"/>
                  <a:cs typeface="Arial" panose="020B0604020202020204" pitchFamily="34" charset="0"/>
                </a:endParaRPr>
              </a:p>
            </p:txBody>
          </p:sp>
        </mc:Choice>
        <mc:Fallback xmlns="">
          <p:sp>
            <p:nvSpPr>
              <p:cNvPr id="274456" name="Rectangle 24"/>
              <p:cNvSpPr>
                <a:spLocks noRot="1" noChangeAspect="1" noMove="1" noResize="1" noEditPoints="1" noAdjustHandles="1" noChangeArrowheads="1" noChangeShapeType="1" noTextEdit="1"/>
              </p:cNvSpPr>
              <p:nvPr/>
            </p:nvSpPr>
            <p:spPr bwMode="auto">
              <a:xfrm>
                <a:off x="539750" y="1036056"/>
                <a:ext cx="7772400" cy="477295"/>
              </a:xfrm>
              <a:prstGeom prst="rect">
                <a:avLst/>
              </a:prstGeom>
              <a:blipFill>
                <a:blip r:embed="rId5"/>
                <a:stretch>
                  <a:fillRect l="-1569" t="-7692" b="-28205"/>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557906240"/>
      </p:ext>
    </p:extLst>
  </p:cSld>
  <p:clrMapOvr>
    <a:masterClrMapping/>
  </p:clrMapOvr>
  <p:transition>
    <p:zo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7" name="Text Box 7"/>
          <p:cNvSpPr txBox="1">
            <a:spLocks noChangeArrowheads="1"/>
          </p:cNvSpPr>
          <p:nvPr/>
        </p:nvSpPr>
        <p:spPr bwMode="auto">
          <a:xfrm>
            <a:off x="2723290" y="3230999"/>
            <a:ext cx="3747244" cy="342338"/>
          </a:xfrm>
          <a:prstGeom prst="rect">
            <a:avLst/>
          </a:prstGeom>
          <a:noFill/>
          <a:ln w="12700">
            <a:noFill/>
            <a:miter lim="800000"/>
            <a:headEnd/>
            <a:tailEnd/>
          </a:ln>
          <a:effectLst/>
        </p:spPr>
        <p:txBody>
          <a:bodyPr wrap="none">
            <a:spAutoFit/>
          </a:bodyPr>
          <a:lstStyle/>
          <a:p>
            <a:pPr algn="l">
              <a:lnSpc>
                <a:spcPct val="90000"/>
              </a:lnSpc>
              <a:spcBef>
                <a:spcPct val="20000"/>
              </a:spcBef>
              <a:buClr>
                <a:srgbClr val="66FFFF"/>
              </a:buClr>
              <a:buSzPct val="75000"/>
              <a:buFont typeface="Monotype Sorts" pitchFamily="2" charset="2"/>
              <a:buNone/>
            </a:pPr>
            <a:r>
              <a:rPr lang="en-US" sz="1805" dirty="0">
                <a:solidFill>
                  <a:srgbClr val="000000"/>
                </a:solidFill>
                <a:latin typeface="+mn-lt"/>
                <a:cs typeface="Arial" panose="020B0604020202020204" pitchFamily="34" charset="0"/>
              </a:rPr>
              <a:t>where:  </a:t>
            </a:r>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 = the population proportion</a:t>
            </a:r>
          </a:p>
        </p:txBody>
      </p:sp>
      <mc:AlternateContent xmlns:mc="http://schemas.openxmlformats.org/markup-compatibility/2006" xmlns:a14="http://schemas.microsoft.com/office/drawing/2010/main">
        <mc:Choice Requires="a14">
          <p:sp>
            <p:nvSpPr>
              <p:cNvPr id="276489" name="Text Box 9"/>
              <p:cNvSpPr txBox="1">
                <a:spLocks noChangeArrowheads="1"/>
              </p:cNvSpPr>
              <p:nvPr/>
            </p:nvSpPr>
            <p:spPr bwMode="auto">
              <a:xfrm>
                <a:off x="666468" y="1669513"/>
                <a:ext cx="7351713" cy="647870"/>
              </a:xfrm>
              <a:prstGeom prst="rect">
                <a:avLst/>
              </a:prstGeom>
              <a:noFill/>
              <a:ln w="12700">
                <a:noFill/>
                <a:miter lim="800000"/>
                <a:headEnd/>
                <a:tailEnd/>
              </a:ln>
              <a:effectLst/>
            </p:spPr>
            <p:txBody>
              <a:bodyPr wrap="square">
                <a:spAutoFit/>
              </a:bodyP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The sampling distribution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a14:m>
                <a:r>
                  <a:rPr lang="en-US" sz="1805" dirty="0">
                    <a:solidFill>
                      <a:srgbClr val="000000"/>
                    </a:solidFill>
                    <a:latin typeface="+mn-lt"/>
                    <a:cs typeface="Arial" panose="020B0604020202020204" pitchFamily="34" charset="0"/>
                  </a:rPr>
                  <a:t>  is the probability distribution of all possible values of the sample proportion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a14:m>
                <a:r>
                  <a:rPr lang="en-US" sz="1805" dirty="0">
                    <a:solidFill>
                      <a:srgbClr val="000000"/>
                    </a:solidFill>
                    <a:latin typeface="+mn-lt"/>
                    <a:cs typeface="Arial" panose="020B0604020202020204" pitchFamily="34" charset="0"/>
                  </a:rPr>
                  <a:t>.</a:t>
                </a:r>
              </a:p>
            </p:txBody>
          </p:sp>
        </mc:Choice>
        <mc:Fallback xmlns="">
          <p:sp>
            <p:nvSpPr>
              <p:cNvPr id="276489" name="Text Box 9"/>
              <p:cNvSpPr txBox="1">
                <a:spLocks noRot="1" noChangeAspect="1" noMove="1" noResize="1" noEditPoints="1" noAdjustHandles="1" noChangeArrowheads="1" noChangeShapeType="1" noTextEdit="1"/>
              </p:cNvSpPr>
              <p:nvPr/>
            </p:nvSpPr>
            <p:spPr bwMode="auto">
              <a:xfrm>
                <a:off x="666468" y="1669513"/>
                <a:ext cx="7351713" cy="647870"/>
              </a:xfrm>
              <a:prstGeom prst="rect">
                <a:avLst/>
              </a:prstGeom>
              <a:blipFill>
                <a:blip r:embed="rId3"/>
                <a:stretch>
                  <a:fillRect l="-498" t="-5660" r="-1244" b="-14151"/>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6495" name="Text Box 15"/>
              <p:cNvSpPr txBox="1">
                <a:spLocks noChangeArrowheads="1"/>
              </p:cNvSpPr>
              <p:nvPr/>
            </p:nvSpPr>
            <p:spPr bwMode="auto">
              <a:xfrm>
                <a:off x="644997" y="2309402"/>
                <a:ext cx="2309543" cy="370101"/>
              </a:xfrm>
              <a:prstGeom prst="rect">
                <a:avLst/>
              </a:prstGeom>
              <a:noFill/>
              <a:ln w="12700">
                <a:noFill/>
                <a:miter lim="800000"/>
                <a:headEnd/>
                <a:tailEnd/>
              </a:ln>
              <a:effectLst/>
            </p:spPr>
            <p:txBody>
              <a:bodyPr wrap="none">
                <a:spAutoFit/>
              </a:bodyP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Expected Value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a14:m>
                <a:endParaRPr lang="en-US" sz="1805" dirty="0">
                  <a:solidFill>
                    <a:srgbClr val="000000"/>
                  </a:solidFill>
                  <a:latin typeface="+mn-lt"/>
                  <a:cs typeface="Arial" panose="020B0604020202020204" pitchFamily="34" charset="0"/>
                </a:endParaRPr>
              </a:p>
            </p:txBody>
          </p:sp>
        </mc:Choice>
        <mc:Fallback xmlns="">
          <p:sp>
            <p:nvSpPr>
              <p:cNvPr id="276495" name="Text Box 15"/>
              <p:cNvSpPr txBox="1">
                <a:spLocks noRot="1" noChangeAspect="1" noMove="1" noResize="1" noEditPoints="1" noAdjustHandles="1" noChangeArrowheads="1" noChangeShapeType="1" noTextEdit="1"/>
              </p:cNvSpPr>
              <p:nvPr/>
            </p:nvSpPr>
            <p:spPr bwMode="auto">
              <a:xfrm>
                <a:off x="644997" y="2309402"/>
                <a:ext cx="2309543" cy="370101"/>
              </a:xfrm>
              <a:prstGeom prst="rect">
                <a:avLst/>
              </a:prstGeom>
              <a:blipFill>
                <a:blip r:embed="rId4"/>
                <a:stretch>
                  <a:fillRect l="-1847" t="-9836" r="-10554" b="-2459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083373" y="2747498"/>
                <a:ext cx="1032270" cy="370101"/>
              </a:xfrm>
              <a:prstGeom prst="rect">
                <a:avLst/>
              </a:prstGeom>
              <a:noFill/>
            </p:spPr>
            <p:txBody>
              <a:bodyPr wrap="none" rtlCol="0">
                <a:spAutoFit/>
              </a:bodyPr>
              <a:lstStyle/>
              <a:p>
                <a:r>
                  <a:rPr lang="en-US" sz="1805" i="1" dirty="0">
                    <a:solidFill>
                      <a:srgbClr val="000000"/>
                    </a:solidFill>
                    <a:latin typeface="+mn-lt"/>
                    <a:cs typeface="Arial" panose="020B0604020202020204" pitchFamily="34" charset="0"/>
                  </a:rPr>
                  <a:t>E</a:t>
                </a:r>
                <a:r>
                  <a:rPr lang="en-US" sz="1805" dirty="0">
                    <a:solidFill>
                      <a:srgbClr val="000000"/>
                    </a:solidFill>
                    <a:latin typeface="+mn-lt"/>
                    <a:cs typeface="Arial" panose="020B0604020202020204" pitchFamily="34" charset="0"/>
                  </a:rPr>
                  <a:t>(</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r>
                      <a:rPr lang="en-US" sz="1805" i="1">
                        <a:solidFill>
                          <a:srgbClr val="000000"/>
                        </a:solidFill>
                        <a:latin typeface="Cambria Math"/>
                      </a:rPr>
                      <m:t>)=</m:t>
                    </m:r>
                    <m:r>
                      <a:rPr lang="en-US" sz="1805" i="1">
                        <a:solidFill>
                          <a:srgbClr val="000000"/>
                        </a:solidFill>
                        <a:latin typeface="Cambria Math"/>
                      </a:rPr>
                      <m:t>𝑝</m:t>
                    </m:r>
                  </m:oMath>
                </a14:m>
                <a:endParaRPr lang="en-US" sz="1805" dirty="0">
                  <a:solidFill>
                    <a:srgbClr val="000000"/>
                  </a:solidFill>
                  <a:latin typeface="+mn-lt"/>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083373" y="2747498"/>
                <a:ext cx="1032270" cy="370101"/>
              </a:xfrm>
              <a:prstGeom prst="rect">
                <a:avLst/>
              </a:prstGeom>
              <a:blipFill>
                <a:blip r:embed="rId5"/>
                <a:stretch>
                  <a:fillRect l="-5325"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24"/>
              <p:cNvSpPr>
                <a:spLocks noChangeArrowheads="1"/>
              </p:cNvSpPr>
              <p:nvPr/>
            </p:nvSpPr>
            <p:spPr bwMode="auto">
              <a:xfrm>
                <a:off x="456124" y="1000750"/>
                <a:ext cx="7772400" cy="47729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𝒑</m:t>
                        </m:r>
                      </m:e>
                    </m:acc>
                  </m:oMath>
                </a14:m>
                <a:endParaRPr lang="en-US" sz="2400" b="1" dirty="0">
                  <a:latin typeface="+mn-lt"/>
                  <a:cs typeface="Arial" panose="020B0604020202020204" pitchFamily="34" charset="0"/>
                </a:endParaRPr>
              </a:p>
            </p:txBody>
          </p:sp>
        </mc:Choice>
        <mc:Fallback xmlns="">
          <p:sp>
            <p:nvSpPr>
              <p:cNvPr id="9" name="Rectangle 24"/>
              <p:cNvSpPr>
                <a:spLocks noRot="1" noChangeAspect="1" noMove="1" noResize="1" noEditPoints="1" noAdjustHandles="1" noChangeArrowheads="1" noChangeShapeType="1" noTextEdit="1"/>
              </p:cNvSpPr>
              <p:nvPr/>
            </p:nvSpPr>
            <p:spPr bwMode="auto">
              <a:xfrm>
                <a:off x="456124" y="1000750"/>
                <a:ext cx="7772400" cy="477295"/>
              </a:xfrm>
              <a:prstGeom prst="rect">
                <a:avLst/>
              </a:prstGeom>
              <a:blipFill>
                <a:blip r:embed="rId6"/>
                <a:stretch>
                  <a:fillRect l="-1569" t="-7692" b="-28205"/>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1885873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78531" name="Rectangle 3"/>
              <p:cNvSpPr>
                <a:spLocks noChangeArrowheads="1"/>
              </p:cNvSpPr>
              <p:nvPr/>
            </p:nvSpPr>
            <p:spPr bwMode="auto">
              <a:xfrm>
                <a:off x="1608748" y="2390189"/>
                <a:ext cx="3251200" cy="108700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a14:m>
                  <m:oMathPara xmlns:m="http://schemas.openxmlformats.org/officeDocument/2006/math">
                    <m:oMathParaPr>
                      <m:jc m:val="centerGroup"/>
                    </m:oMathParaPr>
                    <m:oMath xmlns:m="http://schemas.openxmlformats.org/officeDocument/2006/math">
                      <m:sSub>
                        <m:sSubPr>
                          <m:ctrlPr>
                            <a:rPr lang="en-US" i="1" smtClean="0">
                              <a:solidFill>
                                <a:srgbClr val="000000"/>
                              </a:solidFill>
                              <a:effectLst/>
                              <a:latin typeface="Cambria Math" panose="02040503050406030204" pitchFamily="18" charset="0"/>
                            </a:rPr>
                          </m:ctrlPr>
                        </m:sSubPr>
                        <m:e>
                          <m:r>
                            <a:rPr lang="en-US" i="1" smtClean="0">
                              <a:solidFill>
                                <a:srgbClr val="000000"/>
                              </a:solidFill>
                              <a:effectLst/>
                              <a:latin typeface="Cambria Math"/>
                              <a:ea typeface="Cambria Math"/>
                            </a:rPr>
                            <m:t>𝜎</m:t>
                          </m:r>
                        </m:e>
                        <m:sub>
                          <m:acc>
                            <m:accPr>
                              <m:chr m:val="̅"/>
                              <m:ctrlPr>
                                <a:rPr lang="en-US" i="1" smtClean="0">
                                  <a:solidFill>
                                    <a:srgbClr val="000000"/>
                                  </a:solidFill>
                                  <a:effectLst/>
                                  <a:latin typeface="Cambria Math" panose="02040503050406030204" pitchFamily="18" charset="0"/>
                                </a:rPr>
                              </m:ctrlPr>
                            </m:accPr>
                            <m:e>
                              <m:r>
                                <a:rPr lang="en-US" b="0" i="1" smtClean="0">
                                  <a:solidFill>
                                    <a:srgbClr val="000000"/>
                                  </a:solidFill>
                                  <a:effectLst/>
                                  <a:latin typeface="Cambria Math"/>
                                </a:rPr>
                                <m:t>𝑝</m:t>
                              </m:r>
                            </m:e>
                          </m:acc>
                        </m:sub>
                      </m:sSub>
                      <m:r>
                        <a:rPr lang="en-US" b="0" i="1" smtClean="0">
                          <a:solidFill>
                            <a:srgbClr val="000000"/>
                          </a:solidFill>
                          <a:effectLst/>
                          <a:latin typeface="Cambria Math"/>
                        </a:rPr>
                        <m:t>=</m:t>
                      </m:r>
                      <m:rad>
                        <m:radPr>
                          <m:degHide m:val="on"/>
                          <m:ctrlPr>
                            <a:rPr lang="en-US" b="0" i="1" smtClean="0">
                              <a:solidFill>
                                <a:srgbClr val="000000"/>
                              </a:solidFill>
                              <a:effectLst/>
                              <a:latin typeface="Cambria Math" panose="02040503050406030204" pitchFamily="18" charset="0"/>
                            </a:rPr>
                          </m:ctrlPr>
                        </m:radPr>
                        <m:deg/>
                        <m:e>
                          <m:f>
                            <m:fPr>
                              <m:ctrlPr>
                                <a:rPr lang="en-US" b="0" i="1" smtClean="0">
                                  <a:solidFill>
                                    <a:srgbClr val="000000"/>
                                  </a:solidFill>
                                  <a:effectLst/>
                                  <a:latin typeface="Cambria Math" panose="02040503050406030204" pitchFamily="18" charset="0"/>
                                </a:rPr>
                              </m:ctrlPr>
                            </m:fPr>
                            <m:num>
                              <m:r>
                                <a:rPr lang="en-US" b="0" i="1" smtClean="0">
                                  <a:solidFill>
                                    <a:srgbClr val="000000"/>
                                  </a:solidFill>
                                  <a:effectLst/>
                                  <a:latin typeface="Cambria Math"/>
                                </a:rPr>
                                <m:t>𝑁</m:t>
                              </m:r>
                              <m:r>
                                <a:rPr lang="en-US" b="0" i="1" smtClean="0">
                                  <a:solidFill>
                                    <a:srgbClr val="000000"/>
                                  </a:solidFill>
                                  <a:effectLst/>
                                  <a:latin typeface="Cambria Math"/>
                                </a:rPr>
                                <m:t>−</m:t>
                              </m:r>
                              <m:r>
                                <a:rPr lang="en-US" b="0" i="1" smtClean="0">
                                  <a:solidFill>
                                    <a:srgbClr val="000000"/>
                                  </a:solidFill>
                                  <a:effectLst/>
                                  <a:latin typeface="Cambria Math"/>
                                </a:rPr>
                                <m:t>𝑛</m:t>
                              </m:r>
                            </m:num>
                            <m:den>
                              <m:r>
                                <a:rPr lang="en-US" b="0" i="1" smtClean="0">
                                  <a:solidFill>
                                    <a:srgbClr val="000000"/>
                                  </a:solidFill>
                                  <a:effectLst/>
                                  <a:latin typeface="Cambria Math"/>
                                </a:rPr>
                                <m:t>𝑁</m:t>
                              </m:r>
                              <m:r>
                                <a:rPr lang="en-US" b="0" i="1" smtClean="0">
                                  <a:solidFill>
                                    <a:srgbClr val="000000"/>
                                  </a:solidFill>
                                  <a:effectLst/>
                                  <a:latin typeface="Cambria Math"/>
                                </a:rPr>
                                <m:t>−1</m:t>
                              </m:r>
                            </m:den>
                          </m:f>
                        </m:e>
                      </m:rad>
                      <m:rad>
                        <m:radPr>
                          <m:degHide m:val="on"/>
                          <m:ctrlPr>
                            <a:rPr lang="en-US" b="0" i="1" smtClean="0">
                              <a:solidFill>
                                <a:srgbClr val="000000"/>
                              </a:solidFill>
                              <a:effectLst/>
                              <a:latin typeface="Cambria Math" panose="02040503050406030204" pitchFamily="18" charset="0"/>
                            </a:rPr>
                          </m:ctrlPr>
                        </m:radPr>
                        <m:deg/>
                        <m:e>
                          <m:f>
                            <m:fPr>
                              <m:ctrlPr>
                                <a:rPr lang="en-US" b="0" i="1" smtClean="0">
                                  <a:solidFill>
                                    <a:srgbClr val="000000"/>
                                  </a:solidFill>
                                  <a:effectLst/>
                                  <a:latin typeface="Cambria Math" panose="02040503050406030204" pitchFamily="18" charset="0"/>
                                </a:rPr>
                              </m:ctrlPr>
                            </m:fPr>
                            <m:num>
                              <m:r>
                                <a:rPr lang="en-US" b="0" i="1" smtClean="0">
                                  <a:solidFill>
                                    <a:srgbClr val="000000"/>
                                  </a:solidFill>
                                  <a:effectLst/>
                                  <a:latin typeface="Cambria Math"/>
                                </a:rPr>
                                <m:t>𝑝</m:t>
                              </m:r>
                              <m:r>
                                <a:rPr lang="en-US" b="0" i="1" smtClean="0">
                                  <a:solidFill>
                                    <a:srgbClr val="000000"/>
                                  </a:solidFill>
                                  <a:effectLst/>
                                  <a:latin typeface="Cambria Math"/>
                                </a:rPr>
                                <m:t>(1−</m:t>
                              </m:r>
                              <m:r>
                                <a:rPr lang="en-US" b="0" i="1" smtClean="0">
                                  <a:solidFill>
                                    <a:srgbClr val="000000"/>
                                  </a:solidFill>
                                  <a:effectLst/>
                                  <a:latin typeface="Cambria Math"/>
                                </a:rPr>
                                <m:t>𝑝</m:t>
                              </m:r>
                              <m:r>
                                <a:rPr lang="en-US" b="0" i="1" smtClean="0">
                                  <a:solidFill>
                                    <a:srgbClr val="000000"/>
                                  </a:solidFill>
                                  <a:effectLst/>
                                  <a:latin typeface="Cambria Math"/>
                                </a:rPr>
                                <m:t>)</m:t>
                              </m:r>
                            </m:num>
                            <m:den>
                              <m:r>
                                <a:rPr lang="en-US" b="0" i="1" smtClean="0">
                                  <a:solidFill>
                                    <a:srgbClr val="000000"/>
                                  </a:solidFill>
                                  <a:effectLst/>
                                  <a:latin typeface="Cambria Math"/>
                                </a:rPr>
                                <m:t>𝑛</m:t>
                              </m:r>
                            </m:den>
                          </m:f>
                        </m:e>
                      </m:rad>
                    </m:oMath>
                  </m:oMathPara>
                </a14:m>
                <a:endParaRPr lang="en-US" dirty="0">
                  <a:solidFill>
                    <a:srgbClr val="000000"/>
                  </a:solidFill>
                  <a:effectLst/>
                  <a:latin typeface="+mn-lt"/>
                  <a:cs typeface="Arial" panose="020B0604020202020204" pitchFamily="34" charset="0"/>
                </a:endParaRPr>
              </a:p>
            </p:txBody>
          </p:sp>
        </mc:Choice>
        <mc:Fallback xmlns="">
          <p:sp>
            <p:nvSpPr>
              <p:cNvPr id="278531" name="Rectangle 3"/>
              <p:cNvSpPr>
                <a:spLocks noRot="1" noChangeAspect="1" noMove="1" noResize="1" noEditPoints="1" noAdjustHandles="1" noChangeArrowheads="1" noChangeShapeType="1" noTextEdit="1"/>
              </p:cNvSpPr>
              <p:nvPr/>
            </p:nvSpPr>
            <p:spPr bwMode="auto">
              <a:xfrm>
                <a:off x="1608748" y="2390189"/>
                <a:ext cx="3251200" cy="1087008"/>
              </a:xfrm>
              <a:prstGeom prst="rect">
                <a:avLst/>
              </a:prstGeom>
              <a:blipFill>
                <a:blip r:embed="rId3"/>
                <a:stretch>
                  <a:fillRect/>
                </a:stretch>
              </a:blipFill>
              <a:ln w="6350">
                <a:noFill/>
                <a:miter lim="800000"/>
                <a:headEnd/>
                <a:tailEnd/>
              </a:ln>
              <a:effectLst/>
            </p:spPr>
            <p:txBody>
              <a:bodyPr/>
              <a:lstStyle/>
              <a:p>
                <a:r>
                  <a:rPr lang="en-US">
                    <a:noFill/>
                  </a:rPr>
                  <a:t> </a:t>
                </a:r>
              </a:p>
            </p:txBody>
          </p:sp>
        </mc:Fallback>
      </mc:AlternateContent>
      <p:sp>
        <p:nvSpPr>
          <p:cNvPr id="278542" name="Text Box 14"/>
          <p:cNvSpPr txBox="1">
            <a:spLocks noChangeArrowheads="1"/>
          </p:cNvSpPr>
          <p:nvPr/>
        </p:nvSpPr>
        <p:spPr bwMode="auto">
          <a:xfrm>
            <a:off x="2358767" y="2103201"/>
            <a:ext cx="1776833" cy="370101"/>
          </a:xfrm>
          <a:prstGeom prst="rect">
            <a:avLst/>
          </a:prstGeom>
          <a:noFill/>
          <a:ln w="12700">
            <a:noFill/>
            <a:miter lim="800000"/>
            <a:headEnd/>
            <a:tailEnd/>
          </a:ln>
          <a:effectLst/>
        </p:spPr>
        <p:txBody>
          <a:bodyPr wrap="none">
            <a:spAutoFit/>
          </a:bodyPr>
          <a:lstStyle/>
          <a:p>
            <a:pPr algn="l"/>
            <a:r>
              <a:rPr lang="en-US" sz="1805" dirty="0">
                <a:solidFill>
                  <a:srgbClr val="000000"/>
                </a:solidFill>
                <a:latin typeface="+mn-lt"/>
                <a:cs typeface="Arial" panose="020B0604020202020204" pitchFamily="34" charset="0"/>
              </a:rPr>
              <a:t>Finite Population</a:t>
            </a:r>
          </a:p>
        </p:txBody>
      </p:sp>
      <p:sp>
        <p:nvSpPr>
          <p:cNvPr id="278543" name="Text Box 15"/>
          <p:cNvSpPr txBox="1">
            <a:spLocks noChangeArrowheads="1"/>
          </p:cNvSpPr>
          <p:nvPr/>
        </p:nvSpPr>
        <p:spPr bwMode="auto">
          <a:xfrm>
            <a:off x="4837346" y="2086226"/>
            <a:ext cx="1919756" cy="370101"/>
          </a:xfrm>
          <a:prstGeom prst="rect">
            <a:avLst/>
          </a:prstGeom>
          <a:noFill/>
          <a:ln w="12700">
            <a:noFill/>
            <a:miter lim="800000"/>
            <a:headEnd/>
            <a:tailEnd/>
          </a:ln>
          <a:effectLst/>
        </p:spPr>
        <p:txBody>
          <a:bodyPr wrap="none">
            <a:spAutoFit/>
          </a:bodyPr>
          <a:lstStyle/>
          <a:p>
            <a:pPr algn="l"/>
            <a:r>
              <a:rPr lang="en-US" sz="1805" dirty="0">
                <a:solidFill>
                  <a:srgbClr val="000000"/>
                </a:solidFill>
                <a:latin typeface="+mn-lt"/>
                <a:cs typeface="Arial" panose="020B0604020202020204" pitchFamily="34" charset="0"/>
              </a:rPr>
              <a:t>Infinite Population</a:t>
            </a:r>
          </a:p>
        </p:txBody>
      </p:sp>
      <mc:AlternateContent xmlns:mc="http://schemas.openxmlformats.org/markup-compatibility/2006" xmlns:a14="http://schemas.microsoft.com/office/drawing/2010/main">
        <mc:Choice Requires="a14">
          <p:sp>
            <p:nvSpPr>
              <p:cNvPr id="278546" name="Text Box 18"/>
              <p:cNvSpPr txBox="1">
                <a:spLocks noChangeArrowheads="1"/>
              </p:cNvSpPr>
              <p:nvPr/>
            </p:nvSpPr>
            <p:spPr bwMode="auto">
              <a:xfrm>
                <a:off x="667134" y="1670861"/>
                <a:ext cx="2668359" cy="370101"/>
              </a:xfrm>
              <a:prstGeom prst="rect">
                <a:avLst/>
              </a:prstGeom>
              <a:noFill/>
              <a:ln w="12700">
                <a:noFill/>
                <a:miter lim="800000"/>
                <a:headEnd/>
                <a:tailEnd/>
              </a:ln>
              <a:effectLst/>
            </p:spPr>
            <p:txBody>
              <a:bodyPr wrap="none">
                <a:spAutoFit/>
              </a:bodyP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Standard Deviation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a14:m>
                <a:endParaRPr lang="en-US" sz="1805" dirty="0">
                  <a:solidFill>
                    <a:srgbClr val="000000"/>
                  </a:solidFill>
                  <a:latin typeface="+mn-lt"/>
                  <a:cs typeface="Arial" panose="020B0604020202020204" pitchFamily="34" charset="0"/>
                </a:endParaRPr>
              </a:p>
            </p:txBody>
          </p:sp>
        </mc:Choice>
        <mc:Fallback xmlns="">
          <p:sp>
            <p:nvSpPr>
              <p:cNvPr id="278546" name="Text Box 18"/>
              <p:cNvSpPr txBox="1">
                <a:spLocks noRot="1" noChangeAspect="1" noMove="1" noResize="1" noEditPoints="1" noAdjustHandles="1" noChangeArrowheads="1" noChangeShapeType="1" noTextEdit="1"/>
              </p:cNvSpPr>
              <p:nvPr/>
            </p:nvSpPr>
            <p:spPr bwMode="auto">
              <a:xfrm>
                <a:off x="667134" y="1670861"/>
                <a:ext cx="2668359" cy="370101"/>
              </a:xfrm>
              <a:prstGeom prst="rect">
                <a:avLst/>
              </a:prstGeom>
              <a:blipFill>
                <a:blip r:embed="rId4"/>
                <a:stretch>
                  <a:fillRect l="-1370" t="-8197" r="-9361" b="-2459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 Box 10"/>
              <p:cNvSpPr txBox="1">
                <a:spLocks noChangeArrowheads="1"/>
              </p:cNvSpPr>
              <p:nvPr/>
            </p:nvSpPr>
            <p:spPr bwMode="auto">
              <a:xfrm>
                <a:off x="1396438" y="3539331"/>
                <a:ext cx="7380728" cy="391517"/>
              </a:xfrm>
              <a:prstGeom prst="rect">
                <a:avLst/>
              </a:prstGeom>
              <a:noFill/>
              <a:ln w="12700">
                <a:noFill/>
                <a:miter lim="800000"/>
                <a:headEnd/>
                <a:tailEnd/>
              </a:ln>
              <a:effectLst/>
            </p:spPr>
            <p:txBody>
              <a:bodyPr wrap="square">
                <a:spAutoFit/>
              </a:bodyPr>
              <a:lstStyle/>
              <a:p>
                <a:pPr algn="l">
                  <a:buFontTx/>
                  <a:buChar char="•"/>
                </a:pPr>
                <a:r>
                  <a:rPr lang="en-US" sz="1805" dirty="0">
                    <a:solidFill>
                      <a:srgbClr val="000000"/>
                    </a:solidFill>
                    <a:latin typeface="+mn-lt"/>
                    <a:cs typeface="Arial" panose="020B0604020202020204" pitchFamily="34" charset="0"/>
                  </a:rPr>
                  <a:t>   </a:t>
                </a:r>
                <a14:m>
                  <m:oMath xmlns:m="http://schemas.openxmlformats.org/officeDocument/2006/math">
                    <m:sSub>
                      <m:sSubPr>
                        <m:ctrlPr>
                          <a:rPr lang="en-US" sz="1805" i="1">
                            <a:solidFill>
                              <a:srgbClr val="000000"/>
                            </a:solidFill>
                            <a:latin typeface="Cambria Math" panose="02040503050406030204" pitchFamily="18" charset="0"/>
                          </a:rPr>
                        </m:ctrlPr>
                      </m:sSubPr>
                      <m:e>
                        <m:r>
                          <a:rPr lang="en-US" sz="1805" i="1">
                            <a:solidFill>
                              <a:srgbClr val="000000"/>
                            </a:solidFill>
                            <a:latin typeface="Cambria Math"/>
                            <a:ea typeface="Cambria Math"/>
                          </a:rPr>
                          <m:t>𝜎</m:t>
                        </m:r>
                      </m:e>
                      <m:sub>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sub>
                    </m:sSub>
                  </m:oMath>
                </a14:m>
                <a:r>
                  <a:rPr lang="en-US" sz="1805" dirty="0">
                    <a:solidFill>
                      <a:srgbClr val="000000"/>
                    </a:solidFill>
                    <a:latin typeface="+mn-lt"/>
                    <a:cs typeface="Arial" panose="020B0604020202020204" pitchFamily="34" charset="0"/>
                  </a:rPr>
                  <a:t> is referred to as the standard error of the proportion.</a:t>
                </a:r>
              </a:p>
            </p:txBody>
          </p:sp>
        </mc:Choice>
        <mc:Fallback xmlns="">
          <p:sp>
            <p:nvSpPr>
              <p:cNvPr id="23" name="Text Box 10"/>
              <p:cNvSpPr txBox="1">
                <a:spLocks noRot="1" noChangeAspect="1" noMove="1" noResize="1" noEditPoints="1" noAdjustHandles="1" noChangeArrowheads="1" noChangeShapeType="1" noTextEdit="1"/>
              </p:cNvSpPr>
              <p:nvPr/>
            </p:nvSpPr>
            <p:spPr bwMode="auto">
              <a:xfrm>
                <a:off x="1396438" y="3539331"/>
                <a:ext cx="7380728" cy="391517"/>
              </a:xfrm>
              <a:prstGeom prst="rect">
                <a:avLst/>
              </a:prstGeom>
              <a:blipFill>
                <a:blip r:embed="rId5"/>
                <a:stretch>
                  <a:fillRect l="-661" t="-7813" b="-20313"/>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 Box 23"/>
              <p:cNvSpPr txBox="1">
                <a:spLocks noChangeArrowheads="1"/>
              </p:cNvSpPr>
              <p:nvPr/>
            </p:nvSpPr>
            <p:spPr bwMode="auto">
              <a:xfrm>
                <a:off x="1411506" y="3949284"/>
                <a:ext cx="7046693" cy="428707"/>
              </a:xfrm>
              <a:prstGeom prst="rect">
                <a:avLst/>
              </a:prstGeom>
              <a:noFill/>
              <a:ln w="12700">
                <a:noFill/>
                <a:miter lim="800000"/>
                <a:headEnd/>
                <a:tailEnd/>
              </a:ln>
              <a:effectLst/>
            </p:spPr>
            <p:txBody>
              <a:bodyPr wrap="square">
                <a:spAutoFit/>
              </a:bodyPr>
              <a:lstStyle/>
              <a:p>
                <a:pPr algn="l">
                  <a:buFontTx/>
                  <a:buChar char="•"/>
                </a:pPr>
                <a:r>
                  <a:rPr lang="en-US" sz="1805" dirty="0">
                    <a:solidFill>
                      <a:srgbClr val="000000"/>
                    </a:solidFill>
                    <a:latin typeface="+mn-lt"/>
                    <a:cs typeface="Arial" panose="020B0604020202020204" pitchFamily="34" charset="0"/>
                  </a:rPr>
                  <a:t>   </a:t>
                </a:r>
                <a14:m>
                  <m:oMath xmlns:m="http://schemas.openxmlformats.org/officeDocument/2006/math">
                    <m:rad>
                      <m:radPr>
                        <m:degHide m:val="on"/>
                        <m:ctrlPr>
                          <a:rPr lang="en-US" sz="1805" i="1">
                            <a:solidFill>
                              <a:srgbClr val="000000"/>
                            </a:solidFill>
                            <a:latin typeface="Cambria Math" panose="02040503050406030204" pitchFamily="18" charset="0"/>
                          </a:rPr>
                        </m:ctrlPr>
                      </m:radPr>
                      <m:deg/>
                      <m:e>
                        <m:r>
                          <a:rPr lang="en-US" sz="1805" i="1">
                            <a:solidFill>
                              <a:srgbClr val="000000"/>
                            </a:solidFill>
                            <a:latin typeface="Cambria Math"/>
                          </a:rPr>
                          <m:t>(</m:t>
                        </m:r>
                        <m:r>
                          <a:rPr lang="en-US" sz="1805" i="1">
                            <a:solidFill>
                              <a:srgbClr val="000000"/>
                            </a:solidFill>
                            <a:latin typeface="Cambria Math"/>
                          </a:rPr>
                          <m:t>𝑁</m:t>
                        </m:r>
                        <m:r>
                          <a:rPr lang="en-US" sz="1805" i="1">
                            <a:solidFill>
                              <a:srgbClr val="000000"/>
                            </a:solidFill>
                            <a:latin typeface="Cambria Math"/>
                          </a:rPr>
                          <m:t>−</m:t>
                        </m:r>
                        <m:r>
                          <a:rPr lang="en-US" sz="1805" i="1">
                            <a:solidFill>
                              <a:srgbClr val="000000"/>
                            </a:solidFill>
                            <a:latin typeface="Cambria Math"/>
                          </a:rPr>
                          <m:t>𝑛</m:t>
                        </m:r>
                        <m:r>
                          <a:rPr lang="en-US" sz="1805" i="1">
                            <a:solidFill>
                              <a:srgbClr val="000000"/>
                            </a:solidFill>
                            <a:latin typeface="Cambria Math"/>
                          </a:rPr>
                          <m:t>)/(</m:t>
                        </m:r>
                        <m:r>
                          <a:rPr lang="en-US" sz="1805" i="1">
                            <a:solidFill>
                              <a:srgbClr val="000000"/>
                            </a:solidFill>
                            <a:latin typeface="Cambria Math"/>
                          </a:rPr>
                          <m:t>𝑁</m:t>
                        </m:r>
                        <m:r>
                          <a:rPr lang="en-US" sz="1805" i="1">
                            <a:solidFill>
                              <a:srgbClr val="000000"/>
                            </a:solidFill>
                            <a:latin typeface="Cambria Math"/>
                          </a:rPr>
                          <m:t>−1)</m:t>
                        </m:r>
                      </m:e>
                    </m:rad>
                  </m:oMath>
                </a14:m>
                <a:r>
                  <a:rPr lang="en-US" sz="1805" dirty="0">
                    <a:solidFill>
                      <a:srgbClr val="000000"/>
                    </a:solidFill>
                    <a:latin typeface="+mn-lt"/>
                    <a:cs typeface="Arial" panose="020B0604020202020204" pitchFamily="34" charset="0"/>
                  </a:rPr>
                  <a:t>  is the finite population correction factor.</a:t>
                </a:r>
              </a:p>
            </p:txBody>
          </p:sp>
        </mc:Choice>
        <mc:Fallback xmlns="">
          <p:sp>
            <p:nvSpPr>
              <p:cNvPr id="24" name="Text Box 23"/>
              <p:cNvSpPr txBox="1">
                <a:spLocks noRot="1" noChangeAspect="1" noMove="1" noResize="1" noEditPoints="1" noAdjustHandles="1" noChangeArrowheads="1" noChangeShapeType="1" noTextEdit="1"/>
              </p:cNvSpPr>
              <p:nvPr/>
            </p:nvSpPr>
            <p:spPr bwMode="auto">
              <a:xfrm>
                <a:off x="1411506" y="3949284"/>
                <a:ext cx="7046693" cy="428707"/>
              </a:xfrm>
              <a:prstGeom prst="rect">
                <a:avLst/>
              </a:prstGeom>
              <a:blipFill>
                <a:blip r:embed="rId6"/>
                <a:stretch>
                  <a:fillRect l="-779" b="-20000"/>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4899814" y="2459074"/>
                <a:ext cx="1814471" cy="913007"/>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805" i="1">
                              <a:solidFill>
                                <a:srgbClr val="000000"/>
                              </a:solidFill>
                              <a:latin typeface="Cambria Math" panose="02040503050406030204" pitchFamily="18" charset="0"/>
                            </a:rPr>
                          </m:ctrlPr>
                        </m:sSubPr>
                        <m:e>
                          <m:r>
                            <a:rPr lang="en-US" sz="1805" i="1">
                              <a:solidFill>
                                <a:srgbClr val="000000"/>
                              </a:solidFill>
                              <a:latin typeface="Cambria Math"/>
                              <a:ea typeface="Cambria Math"/>
                            </a:rPr>
                            <m:t>𝜎</m:t>
                          </m:r>
                        </m:e>
                        <m:sub>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sub>
                      </m:sSub>
                      <m:r>
                        <a:rPr lang="en-US" sz="1805" i="1">
                          <a:solidFill>
                            <a:srgbClr val="000000"/>
                          </a:solidFill>
                          <a:latin typeface="Cambria Math"/>
                        </a:rPr>
                        <m:t>=</m:t>
                      </m:r>
                      <m:rad>
                        <m:radPr>
                          <m:degHide m:val="on"/>
                          <m:ctrlPr>
                            <a:rPr lang="en-US" sz="1805" i="1">
                              <a:solidFill>
                                <a:srgbClr val="000000"/>
                              </a:solidFill>
                              <a:latin typeface="Cambria Math" panose="02040503050406030204" pitchFamily="18" charset="0"/>
                            </a:rPr>
                          </m:ctrlPr>
                        </m:radPr>
                        <m:deg/>
                        <m:e>
                          <m:f>
                            <m:fPr>
                              <m:ctrlPr>
                                <a:rPr lang="en-US" sz="1805" i="1">
                                  <a:solidFill>
                                    <a:srgbClr val="000000"/>
                                  </a:solidFill>
                                  <a:latin typeface="Cambria Math" panose="02040503050406030204" pitchFamily="18" charset="0"/>
                                </a:rPr>
                              </m:ctrlPr>
                            </m:fPr>
                            <m:num>
                              <m:r>
                                <a:rPr lang="en-US" sz="1805" i="1">
                                  <a:solidFill>
                                    <a:srgbClr val="000000"/>
                                  </a:solidFill>
                                  <a:latin typeface="Cambria Math"/>
                                </a:rPr>
                                <m:t>𝑝</m:t>
                              </m:r>
                              <m:r>
                                <a:rPr lang="en-US" sz="1805" i="1">
                                  <a:solidFill>
                                    <a:srgbClr val="000000"/>
                                  </a:solidFill>
                                  <a:latin typeface="Cambria Math"/>
                                </a:rPr>
                                <m:t>(1−</m:t>
                              </m:r>
                              <m:r>
                                <a:rPr lang="en-US" sz="1805" i="1">
                                  <a:solidFill>
                                    <a:srgbClr val="000000"/>
                                  </a:solidFill>
                                  <a:latin typeface="Cambria Math"/>
                                </a:rPr>
                                <m:t>𝑝</m:t>
                              </m:r>
                              <m:r>
                                <a:rPr lang="en-US" sz="1805" i="1">
                                  <a:solidFill>
                                    <a:srgbClr val="000000"/>
                                  </a:solidFill>
                                  <a:latin typeface="Cambria Math"/>
                                </a:rPr>
                                <m:t>)</m:t>
                              </m:r>
                            </m:num>
                            <m:den>
                              <m:r>
                                <a:rPr lang="en-US" sz="1805" i="1">
                                  <a:solidFill>
                                    <a:srgbClr val="000000"/>
                                  </a:solidFill>
                                  <a:latin typeface="Cambria Math"/>
                                </a:rPr>
                                <m:t>𝑛</m:t>
                              </m:r>
                            </m:den>
                          </m:f>
                        </m:e>
                      </m:rad>
                    </m:oMath>
                  </m:oMathPara>
                </a14:m>
                <a:endParaRPr lang="en-US" sz="1805" dirty="0">
                  <a:solidFill>
                    <a:srgbClr val="000000"/>
                  </a:solidFill>
                  <a:latin typeface="+mn-lt"/>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899814" y="2459074"/>
                <a:ext cx="1814471" cy="913007"/>
              </a:xfrm>
              <a:prstGeom prst="rect">
                <a:avLst/>
              </a:prstGeom>
              <a:blipFill>
                <a:blip r:embed="rId7"/>
                <a:stretch>
                  <a:fillRect/>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24"/>
              <p:cNvSpPr>
                <a:spLocks noChangeArrowheads="1"/>
              </p:cNvSpPr>
              <p:nvPr/>
            </p:nvSpPr>
            <p:spPr bwMode="auto">
              <a:xfrm>
                <a:off x="548080" y="1018952"/>
                <a:ext cx="7772400" cy="47729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𝒑</m:t>
                        </m:r>
                      </m:e>
                    </m:acc>
                  </m:oMath>
                </a14:m>
                <a:endParaRPr lang="en-US" sz="2400" b="1" dirty="0">
                  <a:latin typeface="+mn-lt"/>
                  <a:cs typeface="Arial" panose="020B0604020202020204" pitchFamily="34" charset="0"/>
                </a:endParaRPr>
              </a:p>
            </p:txBody>
          </p:sp>
        </mc:Choice>
        <mc:Fallback xmlns="">
          <p:sp>
            <p:nvSpPr>
              <p:cNvPr id="13" name="Rectangle 24"/>
              <p:cNvSpPr>
                <a:spLocks noRot="1" noChangeAspect="1" noMove="1" noResize="1" noEditPoints="1" noAdjustHandles="1" noChangeArrowheads="1" noChangeShapeType="1" noTextEdit="1"/>
              </p:cNvSpPr>
              <p:nvPr/>
            </p:nvSpPr>
            <p:spPr bwMode="auto">
              <a:xfrm>
                <a:off x="548080" y="1018952"/>
                <a:ext cx="7772400" cy="477295"/>
              </a:xfrm>
              <a:prstGeom prst="rect">
                <a:avLst/>
              </a:prstGeom>
              <a:blipFill>
                <a:blip r:embed="rId8"/>
                <a:stretch>
                  <a:fillRect l="-1490" t="-7692" b="-28205"/>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344077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80581" name="Text Box 5"/>
              <p:cNvSpPr txBox="1">
                <a:spLocks noChangeArrowheads="1"/>
              </p:cNvSpPr>
              <p:nvPr/>
            </p:nvSpPr>
            <p:spPr bwMode="auto">
              <a:xfrm>
                <a:off x="668889" y="1668763"/>
                <a:ext cx="7371274" cy="2117696"/>
              </a:xfrm>
              <a:prstGeom prst="rect">
                <a:avLst/>
              </a:prstGeom>
              <a:noFill/>
              <a:ln w="12700">
                <a:noFill/>
                <a:miter lim="800000"/>
                <a:headEnd/>
                <a:tailEnd/>
              </a:ln>
              <a:effectLst/>
            </p:spPr>
            <p:txBody>
              <a:bodyPr wrap="square">
                <a:spAutoFit/>
              </a:bodyP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The sampling distribution 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a14:m>
                <a:r>
                  <a:rPr lang="en-US" sz="1805" dirty="0">
                    <a:solidFill>
                      <a:srgbClr val="000000"/>
                    </a:solidFill>
                    <a:latin typeface="+mn-lt"/>
                    <a:cs typeface="Arial" panose="020B0604020202020204" pitchFamily="34" charset="0"/>
                  </a:rPr>
                  <a:t> can be approximated by a normal distribution whenever the sample size is large enough to satisfy the two conditions:</a:t>
                </a:r>
              </a:p>
              <a:p>
                <a:pPr algn="l"/>
                <a:endParaRPr lang="en-US" sz="827" dirty="0">
                  <a:solidFill>
                    <a:srgbClr val="000000"/>
                  </a:solidFill>
                  <a:latin typeface="+mn-lt"/>
                  <a:cs typeface="Arial" panose="020B0604020202020204" pitchFamily="34" charset="0"/>
                </a:endParaRPr>
              </a:p>
              <a:p>
                <a:pPr algn="l"/>
                <a:endParaRPr lang="en-US" sz="752" dirty="0">
                  <a:solidFill>
                    <a:srgbClr val="000000"/>
                  </a:solidFill>
                  <a:latin typeface="+mn-lt"/>
                  <a:cs typeface="Arial" panose="020B0604020202020204" pitchFamily="34" charset="0"/>
                </a:endParaRPr>
              </a:p>
              <a:p>
                <a:pPr algn="l"/>
                <a:endParaRPr lang="en-US" sz="752" dirty="0">
                  <a:solidFill>
                    <a:srgbClr val="000000"/>
                  </a:solidFill>
                  <a:latin typeface="+mn-lt"/>
                  <a:cs typeface="Arial" panose="020B0604020202020204" pitchFamily="34" charset="0"/>
                </a:endParaRPr>
              </a:p>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When these conditions are satisfied, the probability distribution of </a:t>
                </a:r>
                <a:r>
                  <a:rPr lang="en-US" sz="1805" i="1" dirty="0">
                    <a:solidFill>
                      <a:srgbClr val="000000"/>
                    </a:solidFill>
                    <a:latin typeface="+mn-lt"/>
                    <a:cs typeface="Arial" panose="020B0604020202020204" pitchFamily="34" charset="0"/>
                  </a:rPr>
                  <a:t>x</a:t>
                </a:r>
                <a:r>
                  <a:rPr lang="en-US" sz="1805" dirty="0">
                    <a:solidFill>
                      <a:srgbClr val="000000"/>
                    </a:solidFill>
                    <a:latin typeface="+mn-lt"/>
                    <a:cs typeface="Arial" panose="020B0604020202020204" pitchFamily="34" charset="0"/>
                  </a:rPr>
                  <a:t> in the sample proportion,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a14:m>
                <a:r>
                  <a:rPr lang="en-US" sz="1805" dirty="0">
                    <a:solidFill>
                      <a:srgbClr val="000000"/>
                    </a:solidFill>
                    <a:latin typeface="+mn-lt"/>
                    <a:cs typeface="Arial" panose="020B0604020202020204" pitchFamily="34" charset="0"/>
                  </a:rPr>
                  <a:t> = </a:t>
                </a:r>
                <a:r>
                  <a:rPr lang="en-US" sz="1805" i="1" dirty="0">
                    <a:solidFill>
                      <a:srgbClr val="000000"/>
                    </a:solidFill>
                    <a:latin typeface="+mn-lt"/>
                    <a:cs typeface="Arial" panose="020B0604020202020204" pitchFamily="34" charset="0"/>
                  </a:rPr>
                  <a:t>x</a:t>
                </a:r>
                <a:r>
                  <a:rPr lang="en-US" sz="1805" dirty="0">
                    <a:solidFill>
                      <a:srgbClr val="000000"/>
                    </a:solidFill>
                    <a:latin typeface="+mn-lt"/>
                    <a:cs typeface="Arial" panose="020B0604020202020204" pitchFamily="34" charset="0"/>
                  </a:rPr>
                  <a:t>/</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 can be approximated by a normal distribution  (because </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 is a constant).</a:t>
                </a:r>
              </a:p>
            </p:txBody>
          </p:sp>
        </mc:Choice>
        <mc:Fallback xmlns="">
          <p:sp>
            <p:nvSpPr>
              <p:cNvPr id="280581" name="Text Box 5"/>
              <p:cNvSpPr txBox="1">
                <a:spLocks noRot="1" noChangeAspect="1" noMove="1" noResize="1" noEditPoints="1" noAdjustHandles="1" noChangeArrowheads="1" noChangeShapeType="1" noTextEdit="1"/>
              </p:cNvSpPr>
              <p:nvPr/>
            </p:nvSpPr>
            <p:spPr bwMode="auto">
              <a:xfrm>
                <a:off x="668889" y="1668763"/>
                <a:ext cx="7371274" cy="2117696"/>
              </a:xfrm>
              <a:prstGeom prst="rect">
                <a:avLst/>
              </a:prstGeom>
              <a:blipFill>
                <a:blip r:embed="rId3"/>
                <a:stretch>
                  <a:fillRect l="-579" t="-1729" r="-1158" b="-3746"/>
                </a:stretch>
              </a:blipFill>
              <a:ln w="12700">
                <a:noFill/>
                <a:miter lim="800000"/>
                <a:headEnd/>
                <a:tailEnd/>
              </a:ln>
              <a:effectLst/>
            </p:spPr>
            <p:txBody>
              <a:bodyPr/>
              <a:lstStyle/>
              <a:p>
                <a:r>
                  <a:rPr lang="en-US">
                    <a:noFill/>
                  </a:rPr>
                  <a:t> </a:t>
                </a:r>
              </a:p>
            </p:txBody>
          </p:sp>
        </mc:Fallback>
      </mc:AlternateContent>
      <p:sp>
        <p:nvSpPr>
          <p:cNvPr id="280588" name="Text Box 12"/>
          <p:cNvSpPr txBox="1">
            <a:spLocks noChangeArrowheads="1"/>
          </p:cNvSpPr>
          <p:nvPr/>
        </p:nvSpPr>
        <p:spPr bwMode="auto">
          <a:xfrm>
            <a:off x="3152256" y="2415258"/>
            <a:ext cx="2327881" cy="370101"/>
          </a:xfrm>
          <a:prstGeom prst="rect">
            <a:avLst/>
          </a:prstGeom>
          <a:noFill/>
          <a:ln w="12700">
            <a:noFill/>
            <a:miter lim="800000"/>
            <a:headEnd/>
            <a:tailEnd/>
          </a:ln>
          <a:effectLst/>
        </p:spPr>
        <p:txBody>
          <a:bodyPr wrap="none">
            <a:spAutoFit/>
          </a:bodyPr>
          <a:lstStyle/>
          <a:p>
            <a:r>
              <a:rPr lang="en-US" sz="1805" i="1" dirty="0">
                <a:solidFill>
                  <a:srgbClr val="000000"/>
                </a:solidFill>
                <a:latin typeface="+mn-lt"/>
                <a:cs typeface="Arial" panose="020B0604020202020204" pitchFamily="34" charset="0"/>
              </a:rPr>
              <a:t>np</a:t>
            </a:r>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&gt;</a:t>
            </a:r>
            <a:r>
              <a:rPr lang="en-US" sz="1805" dirty="0">
                <a:solidFill>
                  <a:srgbClr val="000000"/>
                </a:solidFill>
                <a:latin typeface="+mn-lt"/>
                <a:cs typeface="Arial" panose="020B0604020202020204" pitchFamily="34" charset="0"/>
              </a:rPr>
              <a:t> 5  and </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(1 – </a:t>
            </a:r>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&gt;</a:t>
            </a:r>
            <a:r>
              <a:rPr lang="en-US" sz="1805" dirty="0">
                <a:solidFill>
                  <a:srgbClr val="000000"/>
                </a:solidFill>
                <a:latin typeface="+mn-lt"/>
                <a:cs typeface="Arial" panose="020B0604020202020204" pitchFamily="34" charset="0"/>
              </a:rPr>
              <a:t> 5</a:t>
            </a:r>
          </a:p>
        </p:txBody>
      </p:sp>
      <mc:AlternateContent xmlns:mc="http://schemas.openxmlformats.org/markup-compatibility/2006" xmlns:a14="http://schemas.microsoft.com/office/drawing/2010/main">
        <mc:Choice Requires="a14">
          <p:sp>
            <p:nvSpPr>
              <p:cNvPr id="10" name="Rectangle 24"/>
              <p:cNvSpPr>
                <a:spLocks noChangeArrowheads="1"/>
              </p:cNvSpPr>
              <p:nvPr/>
            </p:nvSpPr>
            <p:spPr bwMode="auto">
              <a:xfrm>
                <a:off x="547515" y="1056868"/>
                <a:ext cx="7772400" cy="47729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𝒑</m:t>
                        </m:r>
                      </m:e>
                    </m:acc>
                  </m:oMath>
                </a14:m>
                <a:endParaRPr lang="en-US" sz="2400" b="1" dirty="0">
                  <a:latin typeface="+mn-lt"/>
                  <a:cs typeface="Arial" panose="020B0604020202020204" pitchFamily="34" charset="0"/>
                </a:endParaRPr>
              </a:p>
            </p:txBody>
          </p:sp>
        </mc:Choice>
        <mc:Fallback xmlns="">
          <p:sp>
            <p:nvSpPr>
              <p:cNvPr id="10" name="Rectangle 24"/>
              <p:cNvSpPr>
                <a:spLocks noRot="1" noChangeAspect="1" noMove="1" noResize="1" noEditPoints="1" noAdjustHandles="1" noChangeArrowheads="1" noChangeShapeType="1" noTextEdit="1"/>
              </p:cNvSpPr>
              <p:nvPr/>
            </p:nvSpPr>
            <p:spPr bwMode="auto">
              <a:xfrm>
                <a:off x="547515" y="1056868"/>
                <a:ext cx="7772400" cy="477295"/>
              </a:xfrm>
              <a:prstGeom prst="rect">
                <a:avLst/>
              </a:prstGeom>
              <a:blipFill>
                <a:blip r:embed="rId4"/>
                <a:stretch>
                  <a:fillRect l="-1569" t="-7595" b="-26582"/>
                </a:stretch>
              </a:blipFill>
              <a:ln w="12700">
                <a:noFill/>
                <a:miter lim="800000"/>
                <a:headEnd/>
                <a:tailEnd/>
              </a:ln>
              <a:effectLst/>
            </p:spPr>
            <p:txBody>
              <a:bodyPr/>
              <a:lstStyle/>
              <a:p>
                <a:r>
                  <a:rPr lang="en-US">
                    <a:noFill/>
                  </a:rPr>
                  <a:t> </a:t>
                </a:r>
              </a:p>
            </p:txBody>
          </p:sp>
        </mc:Fallback>
      </mc:AlternateContent>
      <p:sp>
        <p:nvSpPr>
          <p:cNvPr id="2" name="Rectangle 1"/>
          <p:cNvSpPr/>
          <p:nvPr/>
        </p:nvSpPr>
        <p:spPr>
          <a:xfrm>
            <a:off x="8319915" y="5723286"/>
            <a:ext cx="293670" cy="219612"/>
          </a:xfrm>
          <a:prstGeom prst="rect">
            <a:avLst/>
          </a:prstGeom>
        </p:spPr>
        <p:txBody>
          <a:bodyPr wrap="none">
            <a:spAutoFit/>
          </a:bodyPr>
          <a:lstStyle/>
          <a:p>
            <a:r>
              <a:rPr lang="en-US" sz="827" dirty="0">
                <a:latin typeface="+mj-lt"/>
              </a:rPr>
              <a:t>43</a:t>
            </a:r>
          </a:p>
        </p:txBody>
      </p:sp>
    </p:spTree>
    <p:extLst>
      <p:ext uri="{BB962C8B-B14F-4D97-AF65-F5344CB8AC3E}">
        <p14:creationId xmlns:p14="http://schemas.microsoft.com/office/powerpoint/2010/main" val="1366968722"/>
      </p:ext>
    </p:extLst>
  </p:cSld>
  <p:clrMapOvr>
    <a:masterClrMapping/>
  </p:clrMapOvr>
  <p:transition>
    <p:zo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ChangeArrowheads="1"/>
          </p:cNvSpPr>
          <p:nvPr/>
        </p:nvSpPr>
        <p:spPr bwMode="auto">
          <a:xfrm>
            <a:off x="1022901" y="2108572"/>
            <a:ext cx="7328961" cy="635779"/>
          </a:xfrm>
          <a:prstGeom prst="rect">
            <a:avLst/>
          </a:prstGeom>
          <a:noFill/>
          <a:ln w="12700">
            <a:noFill/>
            <a:miter lim="800000"/>
            <a:headEnd/>
            <a:tailEnd/>
          </a:ln>
          <a:effectLst/>
        </p:spPr>
        <p:txBody>
          <a:bodyPr lIns="68034" tIns="33420" rIns="68034" bIns="33420"/>
          <a:lstStyle/>
          <a:p>
            <a:pPr>
              <a:spcBef>
                <a:spcPct val="20000"/>
              </a:spcBef>
              <a:buSzPct val="75000"/>
            </a:pPr>
            <a:r>
              <a:rPr lang="en-US" sz="1805" dirty="0">
                <a:solidFill>
                  <a:srgbClr val="000000"/>
                </a:solidFill>
                <a:latin typeface="+mn-lt"/>
                <a:cs typeface="Arial" panose="020B0604020202020204" pitchFamily="34" charset="0"/>
              </a:rPr>
              <a:t>Recall that 50.6% of the prospective students applying to Statistics State University desire on-campus housing.</a:t>
            </a:r>
          </a:p>
        </p:txBody>
      </p:sp>
      <p:sp>
        <p:nvSpPr>
          <p:cNvPr id="284937" name="Text Box 265"/>
          <p:cNvSpPr txBox="1">
            <a:spLocks noChangeArrowheads="1"/>
          </p:cNvSpPr>
          <p:nvPr/>
        </p:nvSpPr>
        <p:spPr bwMode="auto">
          <a:xfrm>
            <a:off x="1031876" y="2701912"/>
            <a:ext cx="7319987" cy="1314462"/>
          </a:xfrm>
          <a:prstGeom prst="rect">
            <a:avLst/>
          </a:prstGeom>
          <a:noFill/>
          <a:ln w="12700">
            <a:noFill/>
            <a:miter lim="800000"/>
            <a:headEnd/>
            <a:tailEnd/>
          </a:ln>
          <a:effectLst/>
        </p:spPr>
        <p:txBody>
          <a:bodyPr wrap="square">
            <a:spAutoFit/>
          </a:bodyPr>
          <a:lstStyle/>
          <a:p>
            <a:pPr algn="l">
              <a:lnSpc>
                <a:spcPct val="110000"/>
              </a:lnSpc>
              <a:spcBef>
                <a:spcPct val="20000"/>
              </a:spcBef>
              <a:buSzPct val="75000"/>
              <a:buFont typeface="Monotype Sorts" pitchFamily="2" charset="2"/>
              <a:buNone/>
            </a:pPr>
            <a:r>
              <a:rPr lang="en-US" sz="1805" dirty="0">
                <a:solidFill>
                  <a:srgbClr val="000000"/>
                </a:solidFill>
                <a:latin typeface="+mn-lt"/>
                <a:cs typeface="Arial" panose="020B0604020202020204" pitchFamily="34" charset="0"/>
              </a:rPr>
              <a:t>What is the probability that a simple random sample of 30 applicants will provide an estimate of the population proportion of applicant desiring on-campus housing that is within plus or minus .05 of the actual population proportion?</a:t>
            </a:r>
          </a:p>
        </p:txBody>
      </p:sp>
      <mc:AlternateContent xmlns:mc="http://schemas.openxmlformats.org/markup-compatibility/2006" xmlns:a14="http://schemas.microsoft.com/office/drawing/2010/main">
        <mc:Choice Requires="a14">
          <p:sp>
            <p:nvSpPr>
              <p:cNvPr id="7" name="Rectangle 24"/>
              <p:cNvSpPr>
                <a:spLocks noChangeArrowheads="1"/>
              </p:cNvSpPr>
              <p:nvPr/>
            </p:nvSpPr>
            <p:spPr bwMode="auto">
              <a:xfrm>
                <a:off x="579462" y="1067019"/>
                <a:ext cx="7772400" cy="47729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𝒑</m:t>
                        </m:r>
                      </m:e>
                    </m:acc>
                  </m:oMath>
                </a14:m>
                <a:endParaRPr lang="en-US" sz="2400" b="1" dirty="0">
                  <a:latin typeface="+mn-lt"/>
                  <a:cs typeface="Arial" panose="020B0604020202020204" pitchFamily="34" charset="0"/>
                </a:endParaRPr>
              </a:p>
            </p:txBody>
          </p:sp>
        </mc:Choice>
        <mc:Fallback xmlns="">
          <p:sp>
            <p:nvSpPr>
              <p:cNvPr id="7" name="Rectangle 24"/>
              <p:cNvSpPr>
                <a:spLocks noRot="1" noChangeAspect="1" noMove="1" noResize="1" noEditPoints="1" noAdjustHandles="1" noChangeArrowheads="1" noChangeShapeType="1" noTextEdit="1"/>
              </p:cNvSpPr>
              <p:nvPr/>
            </p:nvSpPr>
            <p:spPr bwMode="auto">
              <a:xfrm>
                <a:off x="579462" y="1067019"/>
                <a:ext cx="7772400" cy="477295"/>
              </a:xfrm>
              <a:prstGeom prst="rect">
                <a:avLst/>
              </a:prstGeom>
              <a:blipFill>
                <a:blip r:embed="rId3"/>
                <a:stretch>
                  <a:fillRect l="-1490" t="-7692" b="-28205"/>
                </a:stretch>
              </a:blipFill>
              <a:ln w="12700">
                <a:noFill/>
                <a:miter lim="800000"/>
                <a:headEnd/>
                <a:tailEnd/>
              </a:ln>
              <a:effectLst/>
            </p:spPr>
            <p:txBody>
              <a:bodyPr/>
              <a:lstStyle/>
              <a:p>
                <a:r>
                  <a:rPr lang="en-US">
                    <a:noFill/>
                  </a:rPr>
                  <a:t> </a:t>
                </a:r>
              </a:p>
            </p:txBody>
          </p:sp>
        </mc:Fallback>
      </mc:AlternateContent>
      <p:sp>
        <p:nvSpPr>
          <p:cNvPr id="6" name="Rectangle 612">
            <a:extLst>
              <a:ext uri="{FF2B5EF4-FFF2-40B4-BE49-F238E27FC236}">
                <a16:creationId xmlns:a16="http://schemas.microsoft.com/office/drawing/2014/main" id="{A184B298-9E8E-4281-9F86-ADD668306F5C}"/>
              </a:ext>
            </a:extLst>
          </p:cNvPr>
          <p:cNvSpPr>
            <a:spLocks noChangeArrowheads="1"/>
          </p:cNvSpPr>
          <p:nvPr/>
        </p:nvSpPr>
        <p:spPr bwMode="auto">
          <a:xfrm>
            <a:off x="668997" y="1613389"/>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000" dirty="0">
                <a:solidFill>
                  <a:srgbClr val="000000"/>
                </a:solidFill>
                <a:latin typeface="+mn-lt"/>
                <a:cs typeface="Arial" panose="020B0604020202020204" pitchFamily="34" charset="0"/>
              </a:rPr>
              <a:t>Example:  Statistics State University</a:t>
            </a:r>
          </a:p>
        </p:txBody>
      </p:sp>
      <p:sp>
        <p:nvSpPr>
          <p:cNvPr id="8" name="Rectangle 2">
            <a:extLst>
              <a:ext uri="{FF2B5EF4-FFF2-40B4-BE49-F238E27FC236}">
                <a16:creationId xmlns:a16="http://schemas.microsoft.com/office/drawing/2014/main" id="{3E12B155-D960-4CF0-BDF5-E3D82D09D577}"/>
              </a:ext>
            </a:extLst>
          </p:cNvPr>
          <p:cNvSpPr txBox="1">
            <a:spLocks noChangeArrowheads="1"/>
          </p:cNvSpPr>
          <p:nvPr/>
        </p:nvSpPr>
        <p:spPr>
          <a:xfrm>
            <a:off x="1366838" y="4119987"/>
            <a:ext cx="7569200" cy="641349"/>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lnSpc>
                <a:spcPct val="90000"/>
              </a:lnSpc>
              <a:spcAft>
                <a:spcPts val="0"/>
              </a:spcAft>
              <a:buFont typeface="Arial" pitchFamily="34" charset="0"/>
              <a:buNone/>
            </a:pPr>
            <a:r>
              <a:rPr lang="en-US" sz="1800" dirty="0"/>
              <a:t>For our example, with </a:t>
            </a:r>
            <a:r>
              <a:rPr lang="en-US" sz="1800" i="1" dirty="0"/>
              <a:t>n</a:t>
            </a:r>
            <a:r>
              <a:rPr lang="en-US" sz="1800" dirty="0"/>
              <a:t> = 30 and </a:t>
            </a:r>
            <a:r>
              <a:rPr lang="en-US" sz="1800" i="1" dirty="0"/>
              <a:t>p</a:t>
            </a:r>
            <a:r>
              <a:rPr lang="en-US" sz="1800" dirty="0"/>
              <a:t> = .506, the normal distribution is an acceptable approximation because:</a:t>
            </a:r>
          </a:p>
        </p:txBody>
      </p:sp>
      <p:sp>
        <p:nvSpPr>
          <p:cNvPr id="9" name="Text Box 146">
            <a:extLst>
              <a:ext uri="{FF2B5EF4-FFF2-40B4-BE49-F238E27FC236}">
                <a16:creationId xmlns:a16="http://schemas.microsoft.com/office/drawing/2014/main" id="{77439F2A-6C83-4B9D-9AA5-F5CE659B322A}"/>
              </a:ext>
            </a:extLst>
          </p:cNvPr>
          <p:cNvSpPr txBox="1">
            <a:spLocks noChangeArrowheads="1"/>
          </p:cNvSpPr>
          <p:nvPr/>
        </p:nvSpPr>
        <p:spPr bwMode="auto">
          <a:xfrm>
            <a:off x="3621487" y="5482917"/>
            <a:ext cx="3134191" cy="370101"/>
          </a:xfrm>
          <a:prstGeom prst="rect">
            <a:avLst/>
          </a:prstGeom>
          <a:noFill/>
          <a:ln w="12700">
            <a:noFill/>
            <a:miter lim="800000"/>
            <a:headEnd/>
            <a:tailEnd/>
          </a:ln>
          <a:effectLst/>
        </p:spPr>
        <p:txBody>
          <a:bodyPr wrap="none">
            <a:spAutoFit/>
          </a:bodyPr>
          <a:lstStyle/>
          <a:p>
            <a:pPr algn="l"/>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(1 - </a:t>
            </a:r>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 = 30(1-.506) = 14.82 </a:t>
            </a:r>
            <a:r>
              <a:rPr lang="en-US" sz="1805" u="sng" dirty="0">
                <a:solidFill>
                  <a:srgbClr val="000000"/>
                </a:solidFill>
                <a:latin typeface="+mn-lt"/>
                <a:cs typeface="Arial" panose="020B0604020202020204" pitchFamily="34" charset="0"/>
              </a:rPr>
              <a:t>&gt;</a:t>
            </a:r>
            <a:r>
              <a:rPr lang="en-US" sz="1805" dirty="0">
                <a:solidFill>
                  <a:srgbClr val="000000"/>
                </a:solidFill>
                <a:latin typeface="+mn-lt"/>
                <a:cs typeface="Arial" panose="020B0604020202020204" pitchFamily="34" charset="0"/>
              </a:rPr>
              <a:t> 5</a:t>
            </a:r>
          </a:p>
        </p:txBody>
      </p:sp>
      <p:sp>
        <p:nvSpPr>
          <p:cNvPr id="10" name="Text Box 147">
            <a:extLst>
              <a:ext uri="{FF2B5EF4-FFF2-40B4-BE49-F238E27FC236}">
                <a16:creationId xmlns:a16="http://schemas.microsoft.com/office/drawing/2014/main" id="{81301D99-322D-40B1-8FDA-CA96B2D79191}"/>
              </a:ext>
            </a:extLst>
          </p:cNvPr>
          <p:cNvSpPr txBox="1">
            <a:spLocks noChangeArrowheads="1"/>
          </p:cNvSpPr>
          <p:nvPr/>
        </p:nvSpPr>
        <p:spPr bwMode="auto">
          <a:xfrm>
            <a:off x="4653759" y="5107337"/>
            <a:ext cx="538930" cy="370101"/>
          </a:xfrm>
          <a:prstGeom prst="rect">
            <a:avLst/>
          </a:prstGeom>
          <a:noFill/>
          <a:ln w="12700">
            <a:noFill/>
            <a:miter lim="800000"/>
            <a:headEnd/>
            <a:tailEnd/>
          </a:ln>
          <a:effectLst/>
        </p:spPr>
        <p:txBody>
          <a:bodyPr wrap="none">
            <a:spAutoFit/>
          </a:bodyPr>
          <a:lstStyle/>
          <a:p>
            <a:r>
              <a:rPr lang="en-US" sz="1805" dirty="0">
                <a:solidFill>
                  <a:srgbClr val="000000"/>
                </a:solidFill>
                <a:latin typeface="+mn-lt"/>
                <a:cs typeface="Arial" panose="020B0604020202020204" pitchFamily="34" charset="0"/>
              </a:rPr>
              <a:t>and</a:t>
            </a:r>
          </a:p>
        </p:txBody>
      </p:sp>
      <p:sp>
        <p:nvSpPr>
          <p:cNvPr id="11" name="Text Box 148">
            <a:extLst>
              <a:ext uri="{FF2B5EF4-FFF2-40B4-BE49-F238E27FC236}">
                <a16:creationId xmlns:a16="http://schemas.microsoft.com/office/drawing/2014/main" id="{19F6E9F8-A813-4C33-9B6B-7AA3FB2B0297}"/>
              </a:ext>
            </a:extLst>
          </p:cNvPr>
          <p:cNvSpPr txBox="1">
            <a:spLocks noChangeArrowheads="1"/>
          </p:cNvSpPr>
          <p:nvPr/>
        </p:nvSpPr>
        <p:spPr bwMode="auto">
          <a:xfrm>
            <a:off x="3782695" y="4785831"/>
            <a:ext cx="2512226" cy="370101"/>
          </a:xfrm>
          <a:prstGeom prst="rect">
            <a:avLst/>
          </a:prstGeom>
          <a:noFill/>
          <a:ln w="12700">
            <a:noFill/>
            <a:miter lim="800000"/>
            <a:headEnd/>
            <a:tailEnd/>
          </a:ln>
          <a:effectLst/>
        </p:spPr>
        <p:txBody>
          <a:bodyPr wrap="none">
            <a:spAutoFit/>
          </a:bodyPr>
          <a:lstStyle/>
          <a:p>
            <a:r>
              <a:rPr lang="en-US" sz="1805" i="1" dirty="0">
                <a:solidFill>
                  <a:srgbClr val="000000"/>
                </a:solidFill>
                <a:latin typeface="+mn-lt"/>
                <a:cs typeface="Arial" panose="020B0604020202020204" pitchFamily="34" charset="0"/>
              </a:rPr>
              <a:t>np</a:t>
            </a:r>
            <a:r>
              <a:rPr lang="en-US" sz="1805" dirty="0">
                <a:solidFill>
                  <a:srgbClr val="000000"/>
                </a:solidFill>
                <a:latin typeface="+mn-lt"/>
                <a:cs typeface="Arial" panose="020B0604020202020204" pitchFamily="34" charset="0"/>
              </a:rPr>
              <a:t> = 30(.506) = 15.18 </a:t>
            </a:r>
            <a:r>
              <a:rPr lang="en-US" sz="1805" u="sng" dirty="0">
                <a:solidFill>
                  <a:srgbClr val="000000"/>
                </a:solidFill>
                <a:latin typeface="+mn-lt"/>
                <a:cs typeface="Arial" panose="020B0604020202020204" pitchFamily="34" charset="0"/>
              </a:rPr>
              <a:t>&gt;</a:t>
            </a:r>
            <a:r>
              <a:rPr lang="en-US" sz="1805" dirty="0">
                <a:solidFill>
                  <a:srgbClr val="000000"/>
                </a:solidFill>
                <a:latin typeface="+mn-lt"/>
                <a:cs typeface="Arial" panose="020B0604020202020204" pitchFamily="34" charset="0"/>
              </a:rPr>
              <a:t> 5</a:t>
            </a:r>
          </a:p>
        </p:txBody>
      </p:sp>
    </p:spTree>
    <p:extLst>
      <p:ext uri="{BB962C8B-B14F-4D97-AF65-F5344CB8AC3E}">
        <p14:creationId xmlns:p14="http://schemas.microsoft.com/office/powerpoint/2010/main" val="299898465"/>
      </p:ext>
    </p:extLst>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2" name="Freeform 4"/>
          <p:cNvSpPr>
            <a:spLocks/>
          </p:cNvSpPr>
          <p:nvPr/>
        </p:nvSpPr>
        <p:spPr bwMode="auto">
          <a:xfrm>
            <a:off x="1789401" y="2697631"/>
            <a:ext cx="3379043" cy="2303605"/>
          </a:xfrm>
          <a:custGeom>
            <a:avLst/>
            <a:gdLst/>
            <a:ahLst/>
            <a:cxnLst>
              <a:cxn ang="0">
                <a:pos x="1356" y="20"/>
              </a:cxn>
              <a:cxn ang="0">
                <a:pos x="1264" y="108"/>
              </a:cxn>
              <a:cxn ang="0">
                <a:pos x="1198" y="208"/>
              </a:cxn>
              <a:cxn ang="0">
                <a:pos x="1138" y="332"/>
              </a:cxn>
              <a:cxn ang="0">
                <a:pos x="1092" y="440"/>
              </a:cxn>
              <a:cxn ang="0">
                <a:pos x="1054" y="538"/>
              </a:cxn>
              <a:cxn ang="0">
                <a:pos x="1014" y="648"/>
              </a:cxn>
              <a:cxn ang="0">
                <a:pos x="978" y="760"/>
              </a:cxn>
              <a:cxn ang="0">
                <a:pos x="946" y="876"/>
              </a:cxn>
              <a:cxn ang="0">
                <a:pos x="922" y="978"/>
              </a:cxn>
              <a:cxn ang="0">
                <a:pos x="886" y="1082"/>
              </a:cxn>
              <a:cxn ang="0">
                <a:pos x="848" y="1198"/>
              </a:cxn>
              <a:cxn ang="0">
                <a:pos x="812" y="1292"/>
              </a:cxn>
              <a:cxn ang="0">
                <a:pos x="754" y="1410"/>
              </a:cxn>
              <a:cxn ang="0">
                <a:pos x="684" y="1520"/>
              </a:cxn>
              <a:cxn ang="0">
                <a:pos x="604" y="1620"/>
              </a:cxn>
              <a:cxn ang="0">
                <a:pos x="496" y="1694"/>
              </a:cxn>
              <a:cxn ang="0">
                <a:pos x="394" y="1742"/>
              </a:cxn>
              <a:cxn ang="0">
                <a:pos x="292" y="1788"/>
              </a:cxn>
              <a:cxn ang="0">
                <a:pos x="200" y="1824"/>
              </a:cxn>
              <a:cxn ang="0">
                <a:pos x="76" y="1864"/>
              </a:cxn>
              <a:cxn ang="0">
                <a:pos x="0" y="1880"/>
              </a:cxn>
              <a:cxn ang="0">
                <a:pos x="2824" y="1928"/>
              </a:cxn>
              <a:cxn ang="0">
                <a:pos x="2796" y="1874"/>
              </a:cxn>
              <a:cxn ang="0">
                <a:pos x="2710" y="1848"/>
              </a:cxn>
              <a:cxn ang="0">
                <a:pos x="2578" y="1808"/>
              </a:cxn>
              <a:cxn ang="0">
                <a:pos x="2464" y="1760"/>
              </a:cxn>
              <a:cxn ang="0">
                <a:pos x="2332" y="1694"/>
              </a:cxn>
              <a:cxn ang="0">
                <a:pos x="2296" y="1664"/>
              </a:cxn>
              <a:cxn ang="0">
                <a:pos x="2212" y="1596"/>
              </a:cxn>
              <a:cxn ang="0">
                <a:pos x="2130" y="1502"/>
              </a:cxn>
              <a:cxn ang="0">
                <a:pos x="2066" y="1398"/>
              </a:cxn>
              <a:cxn ang="0">
                <a:pos x="2022" y="1306"/>
              </a:cxn>
              <a:cxn ang="0">
                <a:pos x="1978" y="1204"/>
              </a:cxn>
              <a:cxn ang="0">
                <a:pos x="1948" y="1122"/>
              </a:cxn>
              <a:cxn ang="0">
                <a:pos x="1916" y="1026"/>
              </a:cxn>
              <a:cxn ang="0">
                <a:pos x="1884" y="902"/>
              </a:cxn>
              <a:cxn ang="0">
                <a:pos x="1846" y="774"/>
              </a:cxn>
              <a:cxn ang="0">
                <a:pos x="1806" y="654"/>
              </a:cxn>
              <a:cxn ang="0">
                <a:pos x="1762" y="530"/>
              </a:cxn>
              <a:cxn ang="0">
                <a:pos x="1716" y="408"/>
              </a:cxn>
              <a:cxn ang="0">
                <a:pos x="1684" y="336"/>
              </a:cxn>
              <a:cxn ang="0">
                <a:pos x="1634" y="238"/>
              </a:cxn>
              <a:cxn ang="0">
                <a:pos x="1576" y="138"/>
              </a:cxn>
              <a:cxn ang="0">
                <a:pos x="1604" y="182"/>
              </a:cxn>
              <a:cxn ang="0">
                <a:pos x="1588" y="156"/>
              </a:cxn>
              <a:cxn ang="0">
                <a:pos x="1510" y="54"/>
              </a:cxn>
              <a:cxn ang="0">
                <a:pos x="1450" y="6"/>
              </a:cxn>
            </a:cxnLst>
            <a:rect l="0" t="0" r="r" b="b"/>
            <a:pathLst>
              <a:path w="2828" h="1930">
                <a:moveTo>
                  <a:pt x="1424" y="0"/>
                </a:moveTo>
                <a:lnTo>
                  <a:pt x="1388" y="8"/>
                </a:lnTo>
                <a:lnTo>
                  <a:pt x="1356" y="20"/>
                </a:lnTo>
                <a:lnTo>
                  <a:pt x="1320" y="44"/>
                </a:lnTo>
                <a:lnTo>
                  <a:pt x="1292" y="72"/>
                </a:lnTo>
                <a:lnTo>
                  <a:pt x="1264" y="108"/>
                </a:lnTo>
                <a:lnTo>
                  <a:pt x="1240" y="144"/>
                </a:lnTo>
                <a:lnTo>
                  <a:pt x="1222" y="174"/>
                </a:lnTo>
                <a:lnTo>
                  <a:pt x="1198" y="208"/>
                </a:lnTo>
                <a:lnTo>
                  <a:pt x="1180" y="246"/>
                </a:lnTo>
                <a:lnTo>
                  <a:pt x="1156" y="292"/>
                </a:lnTo>
                <a:lnTo>
                  <a:pt x="1138" y="332"/>
                </a:lnTo>
                <a:lnTo>
                  <a:pt x="1120" y="372"/>
                </a:lnTo>
                <a:lnTo>
                  <a:pt x="1106" y="402"/>
                </a:lnTo>
                <a:lnTo>
                  <a:pt x="1092" y="440"/>
                </a:lnTo>
                <a:lnTo>
                  <a:pt x="1080" y="474"/>
                </a:lnTo>
                <a:lnTo>
                  <a:pt x="1064" y="506"/>
                </a:lnTo>
                <a:lnTo>
                  <a:pt x="1054" y="538"/>
                </a:lnTo>
                <a:lnTo>
                  <a:pt x="1040" y="576"/>
                </a:lnTo>
                <a:lnTo>
                  <a:pt x="1028" y="612"/>
                </a:lnTo>
                <a:lnTo>
                  <a:pt x="1014" y="648"/>
                </a:lnTo>
                <a:lnTo>
                  <a:pt x="1000" y="686"/>
                </a:lnTo>
                <a:lnTo>
                  <a:pt x="988" y="730"/>
                </a:lnTo>
                <a:lnTo>
                  <a:pt x="978" y="760"/>
                </a:lnTo>
                <a:lnTo>
                  <a:pt x="966" y="800"/>
                </a:lnTo>
                <a:lnTo>
                  <a:pt x="956" y="836"/>
                </a:lnTo>
                <a:lnTo>
                  <a:pt x="946" y="876"/>
                </a:lnTo>
                <a:lnTo>
                  <a:pt x="936" y="908"/>
                </a:lnTo>
                <a:lnTo>
                  <a:pt x="928" y="944"/>
                </a:lnTo>
                <a:lnTo>
                  <a:pt x="922" y="978"/>
                </a:lnTo>
                <a:lnTo>
                  <a:pt x="916" y="1008"/>
                </a:lnTo>
                <a:lnTo>
                  <a:pt x="904" y="1044"/>
                </a:lnTo>
                <a:lnTo>
                  <a:pt x="886" y="1082"/>
                </a:lnTo>
                <a:lnTo>
                  <a:pt x="874" y="1118"/>
                </a:lnTo>
                <a:lnTo>
                  <a:pt x="856" y="1172"/>
                </a:lnTo>
                <a:lnTo>
                  <a:pt x="848" y="1198"/>
                </a:lnTo>
                <a:lnTo>
                  <a:pt x="838" y="1226"/>
                </a:lnTo>
                <a:lnTo>
                  <a:pt x="824" y="1268"/>
                </a:lnTo>
                <a:lnTo>
                  <a:pt x="812" y="1292"/>
                </a:lnTo>
                <a:lnTo>
                  <a:pt x="790" y="1334"/>
                </a:lnTo>
                <a:lnTo>
                  <a:pt x="772" y="1370"/>
                </a:lnTo>
                <a:lnTo>
                  <a:pt x="754" y="1410"/>
                </a:lnTo>
                <a:lnTo>
                  <a:pt x="730" y="1448"/>
                </a:lnTo>
                <a:lnTo>
                  <a:pt x="708" y="1484"/>
                </a:lnTo>
                <a:lnTo>
                  <a:pt x="684" y="1520"/>
                </a:lnTo>
                <a:lnTo>
                  <a:pt x="660" y="1550"/>
                </a:lnTo>
                <a:lnTo>
                  <a:pt x="640" y="1584"/>
                </a:lnTo>
                <a:lnTo>
                  <a:pt x="604" y="1620"/>
                </a:lnTo>
                <a:lnTo>
                  <a:pt x="580" y="1638"/>
                </a:lnTo>
                <a:lnTo>
                  <a:pt x="550" y="1662"/>
                </a:lnTo>
                <a:lnTo>
                  <a:pt x="496" y="1694"/>
                </a:lnTo>
                <a:lnTo>
                  <a:pt x="458" y="1712"/>
                </a:lnTo>
                <a:lnTo>
                  <a:pt x="426" y="1726"/>
                </a:lnTo>
                <a:lnTo>
                  <a:pt x="394" y="1742"/>
                </a:lnTo>
                <a:lnTo>
                  <a:pt x="362" y="1758"/>
                </a:lnTo>
                <a:lnTo>
                  <a:pt x="328" y="1776"/>
                </a:lnTo>
                <a:lnTo>
                  <a:pt x="292" y="1788"/>
                </a:lnTo>
                <a:lnTo>
                  <a:pt x="266" y="1796"/>
                </a:lnTo>
                <a:lnTo>
                  <a:pt x="236" y="1808"/>
                </a:lnTo>
                <a:lnTo>
                  <a:pt x="200" y="1824"/>
                </a:lnTo>
                <a:lnTo>
                  <a:pt x="160" y="1836"/>
                </a:lnTo>
                <a:lnTo>
                  <a:pt x="110" y="1850"/>
                </a:lnTo>
                <a:lnTo>
                  <a:pt x="76" y="1864"/>
                </a:lnTo>
                <a:lnTo>
                  <a:pt x="44" y="1872"/>
                </a:lnTo>
                <a:lnTo>
                  <a:pt x="18" y="1878"/>
                </a:lnTo>
                <a:lnTo>
                  <a:pt x="0" y="1880"/>
                </a:lnTo>
                <a:lnTo>
                  <a:pt x="0" y="1906"/>
                </a:lnTo>
                <a:lnTo>
                  <a:pt x="0" y="1930"/>
                </a:lnTo>
                <a:lnTo>
                  <a:pt x="2824" y="1928"/>
                </a:lnTo>
                <a:lnTo>
                  <a:pt x="2828" y="1900"/>
                </a:lnTo>
                <a:lnTo>
                  <a:pt x="2824" y="1882"/>
                </a:lnTo>
                <a:lnTo>
                  <a:pt x="2796" y="1874"/>
                </a:lnTo>
                <a:lnTo>
                  <a:pt x="2764" y="1864"/>
                </a:lnTo>
                <a:lnTo>
                  <a:pt x="2736" y="1856"/>
                </a:lnTo>
                <a:lnTo>
                  <a:pt x="2710" y="1848"/>
                </a:lnTo>
                <a:lnTo>
                  <a:pt x="2672" y="1836"/>
                </a:lnTo>
                <a:lnTo>
                  <a:pt x="2636" y="1824"/>
                </a:lnTo>
                <a:lnTo>
                  <a:pt x="2578" y="1808"/>
                </a:lnTo>
                <a:lnTo>
                  <a:pt x="2536" y="1790"/>
                </a:lnTo>
                <a:lnTo>
                  <a:pt x="2506" y="1778"/>
                </a:lnTo>
                <a:lnTo>
                  <a:pt x="2464" y="1760"/>
                </a:lnTo>
                <a:lnTo>
                  <a:pt x="2428" y="1742"/>
                </a:lnTo>
                <a:lnTo>
                  <a:pt x="2380" y="1716"/>
                </a:lnTo>
                <a:lnTo>
                  <a:pt x="2332" y="1694"/>
                </a:lnTo>
                <a:lnTo>
                  <a:pt x="2312" y="1676"/>
                </a:lnTo>
                <a:lnTo>
                  <a:pt x="2304" y="1670"/>
                </a:lnTo>
                <a:lnTo>
                  <a:pt x="2296" y="1664"/>
                </a:lnTo>
                <a:lnTo>
                  <a:pt x="2268" y="1648"/>
                </a:lnTo>
                <a:lnTo>
                  <a:pt x="2238" y="1622"/>
                </a:lnTo>
                <a:lnTo>
                  <a:pt x="2212" y="1596"/>
                </a:lnTo>
                <a:lnTo>
                  <a:pt x="2186" y="1574"/>
                </a:lnTo>
                <a:lnTo>
                  <a:pt x="2156" y="1538"/>
                </a:lnTo>
                <a:lnTo>
                  <a:pt x="2130" y="1502"/>
                </a:lnTo>
                <a:lnTo>
                  <a:pt x="2106" y="1468"/>
                </a:lnTo>
                <a:lnTo>
                  <a:pt x="2086" y="1434"/>
                </a:lnTo>
                <a:lnTo>
                  <a:pt x="2066" y="1398"/>
                </a:lnTo>
                <a:lnTo>
                  <a:pt x="2048" y="1364"/>
                </a:lnTo>
                <a:lnTo>
                  <a:pt x="2034" y="1334"/>
                </a:lnTo>
                <a:lnTo>
                  <a:pt x="2022" y="1306"/>
                </a:lnTo>
                <a:lnTo>
                  <a:pt x="2006" y="1272"/>
                </a:lnTo>
                <a:lnTo>
                  <a:pt x="1994" y="1240"/>
                </a:lnTo>
                <a:lnTo>
                  <a:pt x="1978" y="1204"/>
                </a:lnTo>
                <a:lnTo>
                  <a:pt x="1966" y="1172"/>
                </a:lnTo>
                <a:lnTo>
                  <a:pt x="1956" y="1148"/>
                </a:lnTo>
                <a:lnTo>
                  <a:pt x="1948" y="1122"/>
                </a:lnTo>
                <a:lnTo>
                  <a:pt x="1938" y="1094"/>
                </a:lnTo>
                <a:lnTo>
                  <a:pt x="1928" y="1064"/>
                </a:lnTo>
                <a:lnTo>
                  <a:pt x="1916" y="1026"/>
                </a:lnTo>
                <a:lnTo>
                  <a:pt x="1904" y="982"/>
                </a:lnTo>
                <a:lnTo>
                  <a:pt x="1892" y="940"/>
                </a:lnTo>
                <a:lnTo>
                  <a:pt x="1884" y="902"/>
                </a:lnTo>
                <a:lnTo>
                  <a:pt x="1870" y="862"/>
                </a:lnTo>
                <a:lnTo>
                  <a:pt x="1858" y="812"/>
                </a:lnTo>
                <a:lnTo>
                  <a:pt x="1846" y="774"/>
                </a:lnTo>
                <a:lnTo>
                  <a:pt x="1840" y="744"/>
                </a:lnTo>
                <a:lnTo>
                  <a:pt x="1828" y="708"/>
                </a:lnTo>
                <a:lnTo>
                  <a:pt x="1806" y="654"/>
                </a:lnTo>
                <a:lnTo>
                  <a:pt x="1792" y="606"/>
                </a:lnTo>
                <a:lnTo>
                  <a:pt x="1774" y="560"/>
                </a:lnTo>
                <a:lnTo>
                  <a:pt x="1762" y="530"/>
                </a:lnTo>
                <a:lnTo>
                  <a:pt x="1750" y="494"/>
                </a:lnTo>
                <a:lnTo>
                  <a:pt x="1728" y="444"/>
                </a:lnTo>
                <a:lnTo>
                  <a:pt x="1716" y="408"/>
                </a:lnTo>
                <a:lnTo>
                  <a:pt x="1702" y="386"/>
                </a:lnTo>
                <a:lnTo>
                  <a:pt x="1696" y="364"/>
                </a:lnTo>
                <a:lnTo>
                  <a:pt x="1684" y="336"/>
                </a:lnTo>
                <a:lnTo>
                  <a:pt x="1666" y="298"/>
                </a:lnTo>
                <a:lnTo>
                  <a:pt x="1648" y="264"/>
                </a:lnTo>
                <a:lnTo>
                  <a:pt x="1634" y="238"/>
                </a:lnTo>
                <a:lnTo>
                  <a:pt x="1620" y="212"/>
                </a:lnTo>
                <a:lnTo>
                  <a:pt x="1600" y="176"/>
                </a:lnTo>
                <a:lnTo>
                  <a:pt x="1576" y="138"/>
                </a:lnTo>
                <a:lnTo>
                  <a:pt x="1582" y="146"/>
                </a:lnTo>
                <a:lnTo>
                  <a:pt x="1590" y="158"/>
                </a:lnTo>
                <a:lnTo>
                  <a:pt x="1604" y="182"/>
                </a:lnTo>
                <a:lnTo>
                  <a:pt x="1614" y="200"/>
                </a:lnTo>
                <a:lnTo>
                  <a:pt x="1598" y="170"/>
                </a:lnTo>
                <a:lnTo>
                  <a:pt x="1588" y="156"/>
                </a:lnTo>
                <a:lnTo>
                  <a:pt x="1564" y="114"/>
                </a:lnTo>
                <a:lnTo>
                  <a:pt x="1540" y="84"/>
                </a:lnTo>
                <a:lnTo>
                  <a:pt x="1510" y="54"/>
                </a:lnTo>
                <a:lnTo>
                  <a:pt x="1492" y="36"/>
                </a:lnTo>
                <a:lnTo>
                  <a:pt x="1474" y="18"/>
                </a:lnTo>
                <a:lnTo>
                  <a:pt x="1450" y="6"/>
                </a:lnTo>
                <a:lnTo>
                  <a:pt x="1424"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88773" name="Line 5"/>
          <p:cNvSpPr>
            <a:spLocks noChangeShapeType="1"/>
          </p:cNvSpPr>
          <p:nvPr/>
        </p:nvSpPr>
        <p:spPr bwMode="auto">
          <a:xfrm>
            <a:off x="1563489" y="5004816"/>
            <a:ext cx="3868073" cy="0"/>
          </a:xfrm>
          <a:prstGeom prst="line">
            <a:avLst/>
          </a:prstGeom>
          <a:noFill/>
          <a:ln w="12700">
            <a:solidFill>
              <a:schemeClr val="tx1"/>
            </a:solidFill>
            <a:round/>
            <a:headEnd/>
            <a:tailEn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88774" name="Freeform 6"/>
          <p:cNvSpPr>
            <a:spLocks noChangeArrowheads="1"/>
          </p:cNvSpPr>
          <p:nvPr/>
        </p:nvSpPr>
        <p:spPr bwMode="auto">
          <a:xfrm>
            <a:off x="3504034" y="4924847"/>
            <a:ext cx="1587" cy="126519"/>
          </a:xfrm>
          <a:custGeom>
            <a:avLst/>
            <a:gdLst/>
            <a:ahLst/>
            <a:cxnLst>
              <a:cxn ang="0">
                <a:pos x="0" y="0"/>
              </a:cxn>
              <a:cxn ang="0">
                <a:pos x="1" y="106"/>
              </a:cxn>
            </a:cxnLst>
            <a:rect l="0" t="0" r="r" b="b"/>
            <a:pathLst>
              <a:path w="1" h="106">
                <a:moveTo>
                  <a:pt x="0" y="0"/>
                </a:moveTo>
                <a:lnTo>
                  <a:pt x="1" y="106"/>
                </a:lnTo>
              </a:path>
            </a:pathLst>
          </a:custGeom>
          <a:noFill/>
          <a:ln w="28575" cmpd="sng">
            <a:solidFill>
              <a:schemeClr val="tx1"/>
            </a:solidFill>
            <a:round/>
            <a:headEnd/>
            <a:tailEn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grpSp>
        <p:nvGrpSpPr>
          <p:cNvPr id="288775" name="Group 7"/>
          <p:cNvGrpSpPr>
            <a:grpSpLocks/>
          </p:cNvGrpSpPr>
          <p:nvPr/>
        </p:nvGrpSpPr>
        <p:grpSpPr bwMode="auto">
          <a:xfrm>
            <a:off x="1695739" y="2647499"/>
            <a:ext cx="3571684" cy="2202152"/>
            <a:chOff x="1377" y="1060"/>
            <a:chExt cx="2941" cy="1845"/>
          </a:xfrm>
        </p:grpSpPr>
        <p:sp>
          <p:nvSpPr>
            <p:cNvPr id="288776" name="Arc 8"/>
            <p:cNvSpPr>
              <a:spLocks/>
            </p:cNvSpPr>
            <p:nvPr/>
          </p:nvSpPr>
          <p:spPr bwMode="auto">
            <a:xfrm rot="4593268">
              <a:off x="3142" y="2179"/>
              <a:ext cx="790"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88777" name="Arc 9"/>
            <p:cNvSpPr>
              <a:spLocks/>
            </p:cNvSpPr>
            <p:nvPr/>
          </p:nvSpPr>
          <p:spPr bwMode="auto">
            <a:xfrm rot="915113">
              <a:off x="3631" y="2739"/>
              <a:ext cx="687" cy="164"/>
            </a:xfrm>
            <a:custGeom>
              <a:avLst/>
              <a:gdLst>
                <a:gd name="G0" fmla="+- 20388 0 0"/>
                <a:gd name="G1" fmla="+- 0 0 0"/>
                <a:gd name="G2" fmla="+- 21600 0 0"/>
                <a:gd name="T0" fmla="*/ 19463 w 20388"/>
                <a:gd name="T1" fmla="*/ 21580 h 21580"/>
                <a:gd name="T2" fmla="*/ 0 w 20388"/>
                <a:gd name="T3" fmla="*/ 7132 h 21580"/>
                <a:gd name="T4" fmla="*/ 20388 w 20388"/>
                <a:gd name="T5" fmla="*/ 0 h 21580"/>
              </a:gdLst>
              <a:ahLst/>
              <a:cxnLst>
                <a:cxn ang="0">
                  <a:pos x="T0" y="T1"/>
                </a:cxn>
                <a:cxn ang="0">
                  <a:pos x="T2" y="T3"/>
                </a:cxn>
                <a:cxn ang="0">
                  <a:pos x="T4" y="T5"/>
                </a:cxn>
              </a:cxnLst>
              <a:rect l="0" t="0" r="r" b="b"/>
              <a:pathLst>
                <a:path w="20388" h="21580" fill="none" extrusionOk="0">
                  <a:moveTo>
                    <a:pt x="19462" y="21580"/>
                  </a:moveTo>
                  <a:cubicBezTo>
                    <a:pt x="10629" y="21201"/>
                    <a:pt x="2918" y="15477"/>
                    <a:pt x="-1" y="7132"/>
                  </a:cubicBezTo>
                </a:path>
                <a:path w="20388" h="21580" stroke="0" extrusionOk="0">
                  <a:moveTo>
                    <a:pt x="19462" y="21580"/>
                  </a:moveTo>
                  <a:cubicBezTo>
                    <a:pt x="10629" y="21201"/>
                    <a:pt x="2918" y="15477"/>
                    <a:pt x="-1" y="7132"/>
                  </a:cubicBezTo>
                  <a:lnTo>
                    <a:pt x="20388" y="0"/>
                  </a:lnTo>
                  <a:close/>
                </a:path>
              </a:pathLst>
            </a:custGeom>
            <a:noFill/>
            <a:ln w="12700" cap="rnd">
              <a:solidFill>
                <a:srgbClr val="000000"/>
              </a:solidFill>
              <a:round/>
              <a:headEnd/>
              <a:tailEn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88778" name="Arc 10"/>
            <p:cNvSpPr>
              <a:spLocks/>
            </p:cNvSpPr>
            <p:nvPr/>
          </p:nvSpPr>
          <p:spPr bwMode="auto">
            <a:xfrm rot="6300000">
              <a:off x="2135" y="1428"/>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88779" name="Arc 11"/>
            <p:cNvSpPr>
              <a:spLocks/>
            </p:cNvSpPr>
            <p:nvPr/>
          </p:nvSpPr>
          <p:spPr bwMode="auto">
            <a:xfrm rot="16980000">
              <a:off x="1758" y="2188"/>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88780" name="Arc 12"/>
            <p:cNvSpPr>
              <a:spLocks/>
            </p:cNvSpPr>
            <p:nvPr/>
          </p:nvSpPr>
          <p:spPr bwMode="auto">
            <a:xfrm rot="15300000">
              <a:off x="2596" y="1426"/>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sp>
          <p:nvSpPr>
            <p:cNvPr id="288781" name="Arc 13"/>
            <p:cNvSpPr>
              <a:spLocks/>
            </p:cNvSpPr>
            <p:nvPr/>
          </p:nvSpPr>
          <p:spPr bwMode="auto">
            <a:xfrm rot="20700000">
              <a:off x="1377" y="2741"/>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dirty="0">
                <a:solidFill>
                  <a:srgbClr val="000000"/>
                </a:solidFill>
                <a:effectLst/>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88928" name="Text Box 160"/>
              <p:cNvSpPr txBox="1">
                <a:spLocks noChangeArrowheads="1"/>
              </p:cNvSpPr>
              <p:nvPr/>
            </p:nvSpPr>
            <p:spPr bwMode="auto">
              <a:xfrm>
                <a:off x="1617305" y="2631984"/>
                <a:ext cx="1294522" cy="925638"/>
              </a:xfrm>
              <a:prstGeom prst="rect">
                <a:avLst/>
              </a:prstGeom>
              <a:noFill/>
              <a:ln w="12700">
                <a:noFill/>
                <a:miter lim="800000"/>
                <a:headEnd/>
                <a:tailEnd/>
              </a:ln>
              <a:effectLst/>
            </p:spPr>
            <p:txBody>
              <a:bodyPr wrap="none">
                <a:spAutoFit/>
              </a:bodyPr>
              <a:lstStyle/>
              <a:p>
                <a:r>
                  <a:rPr lang="en-US" sz="1805" dirty="0">
                    <a:solidFill>
                      <a:srgbClr val="000000"/>
                    </a:solidFill>
                    <a:latin typeface="+mn-lt"/>
                    <a:cs typeface="Arial" panose="020B0604020202020204" pitchFamily="34" charset="0"/>
                  </a:rPr>
                  <a:t>Sampling</a:t>
                </a:r>
              </a:p>
              <a:p>
                <a:r>
                  <a:rPr lang="en-US" sz="1805" dirty="0">
                    <a:solidFill>
                      <a:srgbClr val="000000"/>
                    </a:solidFill>
                    <a:latin typeface="+mn-lt"/>
                    <a:cs typeface="Arial" panose="020B0604020202020204" pitchFamily="34" charset="0"/>
                  </a:rPr>
                  <a:t>Distribution</a:t>
                </a:r>
              </a:p>
              <a:p>
                <a:r>
                  <a:rPr lang="en-US" sz="1805" dirty="0">
                    <a:solidFill>
                      <a:srgbClr val="000000"/>
                    </a:solidFill>
                    <a:latin typeface="+mn-lt"/>
                    <a:cs typeface="Arial" panose="020B0604020202020204" pitchFamily="34" charset="0"/>
                  </a:rPr>
                  <a:t>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a14:m>
                <a:r>
                  <a:rPr lang="en-US" sz="1805" dirty="0">
                    <a:solidFill>
                      <a:srgbClr val="000000"/>
                    </a:solidFill>
                    <a:latin typeface="+mn-lt"/>
                    <a:cs typeface="Arial" panose="020B0604020202020204" pitchFamily="34" charset="0"/>
                  </a:rPr>
                  <a:t>    </a:t>
                </a:r>
              </a:p>
            </p:txBody>
          </p:sp>
        </mc:Choice>
        <mc:Fallback xmlns="">
          <p:sp>
            <p:nvSpPr>
              <p:cNvPr id="288928" name="Text Box 160"/>
              <p:cNvSpPr txBox="1">
                <a:spLocks noRot="1" noChangeAspect="1" noMove="1" noResize="1" noEditPoints="1" noAdjustHandles="1" noChangeArrowheads="1" noChangeShapeType="1" noTextEdit="1"/>
              </p:cNvSpPr>
              <p:nvPr/>
            </p:nvSpPr>
            <p:spPr bwMode="auto">
              <a:xfrm>
                <a:off x="1617305" y="2631984"/>
                <a:ext cx="1294522" cy="925638"/>
              </a:xfrm>
              <a:prstGeom prst="rect">
                <a:avLst/>
              </a:prstGeom>
              <a:blipFill>
                <a:blip r:embed="rId3"/>
                <a:stretch>
                  <a:fillRect l="-3756" t="-3947" r="-4225" b="-9868"/>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5564496" y="4831262"/>
                <a:ext cx="381451" cy="370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m:oMathPara>
                </a14:m>
                <a:endParaRPr lang="en-US" sz="1805" dirty="0">
                  <a:solidFill>
                    <a:srgbClr val="000000"/>
                  </a:solidFill>
                  <a:latin typeface="Arial" panose="020B0604020202020204" pitchFamily="34" charset="0"/>
                  <a:cs typeface="Arial" panose="020B0604020202020204"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5564496" y="4831262"/>
                <a:ext cx="381451" cy="370101"/>
              </a:xfrm>
              <a:prstGeom prst="rect">
                <a:avLst/>
              </a:prstGeom>
              <a:blipFill>
                <a:blip r:embed="rId4"/>
                <a:stretch>
                  <a:fillRect r="-25806"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464226" y="5068667"/>
                <a:ext cx="1450205" cy="370101"/>
              </a:xfrm>
              <a:prstGeom prst="rect">
                <a:avLst/>
              </a:prstGeom>
              <a:noFill/>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805" i="1" smtClean="0">
                          <a:solidFill>
                            <a:srgbClr val="000000"/>
                          </a:solidFill>
                          <a:latin typeface="Cambria Math"/>
                        </a:rPr>
                        <m:t>𝐸</m:t>
                      </m:r>
                      <m:d>
                        <m:dPr>
                          <m:ctrlPr>
                            <a:rPr lang="en-US" sz="1805" i="1">
                              <a:solidFill>
                                <a:srgbClr val="000000"/>
                              </a:solidFill>
                              <a:latin typeface="Cambria Math" panose="02040503050406030204" pitchFamily="18" charset="0"/>
                            </a:rPr>
                          </m:ctrlPr>
                        </m:dPr>
                        <m:e>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e>
                      </m:d>
                      <m:r>
                        <a:rPr lang="en-US" sz="1805" i="1">
                          <a:solidFill>
                            <a:srgbClr val="000000"/>
                          </a:solidFill>
                          <a:latin typeface="Cambria Math"/>
                        </a:rPr>
                        <m:t>=.</m:t>
                      </m:r>
                      <m:r>
                        <a:rPr lang="en-US" sz="1805" b="0" i="1" smtClean="0">
                          <a:solidFill>
                            <a:srgbClr val="000000"/>
                          </a:solidFill>
                          <a:latin typeface="Cambria Math" panose="02040503050406030204" pitchFamily="18" charset="0"/>
                        </a:rPr>
                        <m:t>506</m:t>
                      </m:r>
                    </m:oMath>
                  </m:oMathPara>
                </a14:m>
                <a:endParaRPr lang="en-US" sz="1805" dirty="0">
                  <a:solidFill>
                    <a:srgbClr val="000000"/>
                  </a:solidFill>
                  <a:latin typeface="+mn-lt"/>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2464226" y="5068667"/>
                <a:ext cx="1450205" cy="370101"/>
              </a:xfrm>
              <a:prstGeom prst="rect">
                <a:avLst/>
              </a:prstGeom>
              <a:blipFill>
                <a:blip r:embed="rId5"/>
                <a:stretch>
                  <a:fillRect b="-6557"/>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401728" y="3530243"/>
                <a:ext cx="2545890" cy="657552"/>
              </a:xfrm>
              <a:prstGeom prst="rect">
                <a:avLst/>
              </a:prstGeom>
              <a:noFill/>
              <a:effectLst/>
            </p:spPr>
            <p:txBody>
              <a:bodyPr wrap="none" rtlCol="0">
                <a:spAutoFit/>
              </a:bodyPr>
              <a:lstStyle/>
              <a:p>
                <a14:m>
                  <m:oMath xmlns:m="http://schemas.openxmlformats.org/officeDocument/2006/math">
                    <m:sSub>
                      <m:sSubPr>
                        <m:ctrlPr>
                          <a:rPr lang="en-US" sz="1805" i="1" smtClean="0">
                            <a:solidFill>
                              <a:srgbClr val="000000"/>
                            </a:solidFill>
                            <a:latin typeface="Cambria Math" panose="02040503050406030204" pitchFamily="18" charset="0"/>
                          </a:rPr>
                        </m:ctrlPr>
                      </m:sSubPr>
                      <m:e>
                        <m:r>
                          <a:rPr lang="en-US" sz="1805" i="1">
                            <a:solidFill>
                              <a:srgbClr val="000000"/>
                            </a:solidFill>
                            <a:latin typeface="Cambria Math"/>
                            <a:ea typeface="Cambria Math"/>
                          </a:rPr>
                          <m:t>𝜎</m:t>
                        </m:r>
                      </m:e>
                      <m:sub>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sub>
                    </m:sSub>
                    <m:r>
                      <a:rPr lang="en-US" sz="1805" i="1">
                        <a:solidFill>
                          <a:srgbClr val="000000"/>
                        </a:solidFill>
                        <a:latin typeface="Cambria Math"/>
                      </a:rPr>
                      <m:t>=</m:t>
                    </m:r>
                    <m:rad>
                      <m:radPr>
                        <m:degHide m:val="on"/>
                        <m:ctrlPr>
                          <a:rPr lang="en-US" sz="1805" i="1">
                            <a:solidFill>
                              <a:srgbClr val="000000"/>
                            </a:solidFill>
                            <a:latin typeface="Cambria Math" panose="02040503050406030204" pitchFamily="18" charset="0"/>
                          </a:rPr>
                        </m:ctrlPr>
                      </m:radPr>
                      <m:deg/>
                      <m:e>
                        <m:f>
                          <m:fPr>
                            <m:ctrlPr>
                              <a:rPr lang="en-US" sz="1805" i="1">
                                <a:solidFill>
                                  <a:srgbClr val="000000"/>
                                </a:solidFill>
                                <a:latin typeface="Cambria Math" panose="02040503050406030204" pitchFamily="18" charset="0"/>
                              </a:rPr>
                            </m:ctrlPr>
                          </m:fPr>
                          <m:num>
                            <m:r>
                              <a:rPr lang="en-US" sz="1805" b="0" i="1" smtClean="0">
                                <a:solidFill>
                                  <a:srgbClr val="000000"/>
                                </a:solidFill>
                                <a:latin typeface="Cambria Math" panose="02040503050406030204" pitchFamily="18" charset="0"/>
                              </a:rPr>
                              <m:t>.506</m:t>
                            </m:r>
                            <m:r>
                              <a:rPr lang="en-US" sz="1805" i="1">
                                <a:solidFill>
                                  <a:srgbClr val="000000"/>
                                </a:solidFill>
                                <a:latin typeface="Cambria Math"/>
                              </a:rPr>
                              <m:t>(1−.</m:t>
                            </m:r>
                            <m:r>
                              <a:rPr lang="en-US" sz="1805" b="0" i="1" smtClean="0">
                                <a:solidFill>
                                  <a:srgbClr val="000000"/>
                                </a:solidFill>
                                <a:latin typeface="Cambria Math" panose="02040503050406030204" pitchFamily="18" charset="0"/>
                              </a:rPr>
                              <m:t>506</m:t>
                            </m:r>
                            <m:r>
                              <a:rPr lang="en-US" sz="1805" i="1">
                                <a:solidFill>
                                  <a:srgbClr val="000000"/>
                                </a:solidFill>
                                <a:latin typeface="Cambria Math"/>
                              </a:rPr>
                              <m:t>)</m:t>
                            </m:r>
                          </m:num>
                          <m:den>
                            <m:r>
                              <a:rPr lang="en-US" sz="1805" i="1">
                                <a:solidFill>
                                  <a:srgbClr val="000000"/>
                                </a:solidFill>
                                <a:latin typeface="Cambria Math"/>
                              </a:rPr>
                              <m:t>30</m:t>
                            </m:r>
                          </m:den>
                        </m:f>
                      </m:e>
                    </m:rad>
                  </m:oMath>
                </a14:m>
                <a:r>
                  <a:rPr lang="en-US" sz="1805" dirty="0">
                    <a:solidFill>
                      <a:srgbClr val="000000"/>
                    </a:solidFill>
                    <a:latin typeface="+mn-lt"/>
                    <a:cs typeface="Arial" panose="020B0604020202020204" pitchFamily="34" charset="0"/>
                  </a:rPr>
                  <a:t> = .091</a:t>
                </a:r>
              </a:p>
            </p:txBody>
          </p:sp>
        </mc:Choice>
        <mc:Fallback xmlns="">
          <p:sp>
            <p:nvSpPr>
              <p:cNvPr id="4" name="TextBox 3"/>
              <p:cNvSpPr txBox="1">
                <a:spLocks noRot="1" noChangeAspect="1" noMove="1" noResize="1" noEditPoints="1" noAdjustHandles="1" noChangeArrowheads="1" noChangeShapeType="1" noTextEdit="1"/>
              </p:cNvSpPr>
              <p:nvPr/>
            </p:nvSpPr>
            <p:spPr>
              <a:xfrm>
                <a:off x="4401728" y="3530243"/>
                <a:ext cx="2545890" cy="657552"/>
              </a:xfrm>
              <a:prstGeom prst="rect">
                <a:avLst/>
              </a:prstGeom>
              <a:blipFill>
                <a:blip r:embed="rId6"/>
                <a:stretch>
                  <a:fillRect r="-1196"/>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24"/>
              <p:cNvSpPr>
                <a:spLocks noChangeArrowheads="1"/>
              </p:cNvSpPr>
              <p:nvPr/>
            </p:nvSpPr>
            <p:spPr bwMode="auto">
              <a:xfrm>
                <a:off x="554006" y="1044974"/>
                <a:ext cx="7772400" cy="47729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𝒑</m:t>
                        </m:r>
                      </m:e>
                    </m:acc>
                  </m:oMath>
                </a14:m>
                <a:endParaRPr lang="en-US" sz="2400" b="1" dirty="0">
                  <a:latin typeface="+mn-lt"/>
                  <a:cs typeface="Arial" panose="020B0604020202020204" pitchFamily="34" charset="0"/>
                </a:endParaRPr>
              </a:p>
            </p:txBody>
          </p:sp>
        </mc:Choice>
        <mc:Fallback xmlns="">
          <p:sp>
            <p:nvSpPr>
              <p:cNvPr id="20" name="Rectangle 24"/>
              <p:cNvSpPr>
                <a:spLocks noRot="1" noChangeAspect="1" noMove="1" noResize="1" noEditPoints="1" noAdjustHandles="1" noChangeArrowheads="1" noChangeShapeType="1" noTextEdit="1"/>
              </p:cNvSpPr>
              <p:nvPr/>
            </p:nvSpPr>
            <p:spPr bwMode="auto">
              <a:xfrm>
                <a:off x="554006" y="1044974"/>
                <a:ext cx="7772400" cy="477295"/>
              </a:xfrm>
              <a:prstGeom prst="rect">
                <a:avLst/>
              </a:prstGeom>
              <a:blipFill>
                <a:blip r:embed="rId7"/>
                <a:stretch>
                  <a:fillRect l="-1490" t="-7595" b="-26582"/>
                </a:stretch>
              </a:blipFill>
              <a:ln w="12700">
                <a:noFill/>
                <a:miter lim="800000"/>
                <a:headEnd/>
                <a:tailEnd/>
              </a:ln>
              <a:effectLst/>
            </p:spPr>
            <p:txBody>
              <a:bodyPr/>
              <a:lstStyle/>
              <a:p>
                <a:r>
                  <a:rPr lang="en-US">
                    <a:noFill/>
                  </a:rPr>
                  <a:t> </a:t>
                </a:r>
              </a:p>
            </p:txBody>
          </p:sp>
        </mc:Fallback>
      </mc:AlternateContent>
      <p:sp>
        <p:nvSpPr>
          <p:cNvPr id="18" name="Rectangle 612">
            <a:extLst>
              <a:ext uri="{FF2B5EF4-FFF2-40B4-BE49-F238E27FC236}">
                <a16:creationId xmlns:a16="http://schemas.microsoft.com/office/drawing/2014/main" id="{7EBDA86C-EF4E-459E-9FA4-B38942A62457}"/>
              </a:ext>
            </a:extLst>
          </p:cNvPr>
          <p:cNvSpPr>
            <a:spLocks noChangeArrowheads="1"/>
          </p:cNvSpPr>
          <p:nvPr/>
        </p:nvSpPr>
        <p:spPr bwMode="auto">
          <a:xfrm>
            <a:off x="668997" y="1613389"/>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000" dirty="0">
                <a:solidFill>
                  <a:srgbClr val="000000"/>
                </a:solidFill>
                <a:latin typeface="+mn-lt"/>
                <a:cs typeface="Arial" panose="020B0604020202020204" pitchFamily="34" charset="0"/>
              </a:rPr>
              <a:t>Example:  Statistics State University</a:t>
            </a:r>
          </a:p>
        </p:txBody>
      </p:sp>
    </p:spTree>
    <p:extLst>
      <p:ext uri="{BB962C8B-B14F-4D97-AF65-F5344CB8AC3E}">
        <p14:creationId xmlns:p14="http://schemas.microsoft.com/office/powerpoint/2010/main" val="4118467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ChangeArrowheads="1"/>
          </p:cNvSpPr>
          <p:nvPr/>
        </p:nvSpPr>
        <p:spPr bwMode="auto">
          <a:xfrm>
            <a:off x="673267" y="2297337"/>
            <a:ext cx="7689850" cy="670937"/>
          </a:xfrm>
          <a:prstGeom prst="rect">
            <a:avLst/>
          </a:prstGeom>
          <a:noFill/>
          <a:ln w="190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The sample results provide only </a:t>
            </a:r>
            <a:r>
              <a:rPr lang="en-US" b="1" dirty="0">
                <a:solidFill>
                  <a:srgbClr val="000000"/>
                </a:solidFill>
                <a:latin typeface="+mn-lt"/>
                <a:cs typeface="Arial" panose="020B0604020202020204" pitchFamily="34" charset="0"/>
              </a:rPr>
              <a:t>estimates</a:t>
            </a:r>
            <a:r>
              <a:rPr lang="en-US" dirty="0">
                <a:solidFill>
                  <a:srgbClr val="000000"/>
                </a:solidFill>
                <a:latin typeface="+mn-lt"/>
                <a:cs typeface="Arial" panose="020B0604020202020204" pitchFamily="34" charset="0"/>
              </a:rPr>
              <a:t> of the values of the population characteristics.</a:t>
            </a:r>
          </a:p>
        </p:txBody>
      </p:sp>
      <p:sp>
        <p:nvSpPr>
          <p:cNvPr id="180228" name="Rectangle 4"/>
          <p:cNvSpPr>
            <a:spLocks noChangeArrowheads="1"/>
          </p:cNvSpPr>
          <p:nvPr/>
        </p:nvSpPr>
        <p:spPr bwMode="auto">
          <a:xfrm>
            <a:off x="673267" y="3578039"/>
            <a:ext cx="7689850" cy="687996"/>
          </a:xfrm>
          <a:prstGeom prst="rect">
            <a:avLst/>
          </a:prstGeom>
          <a:noFill/>
          <a:ln w="190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With </a:t>
            </a:r>
            <a:r>
              <a:rPr lang="en-US" b="1" dirty="0">
                <a:solidFill>
                  <a:srgbClr val="000000"/>
                </a:solidFill>
                <a:latin typeface="+mn-lt"/>
                <a:cs typeface="Arial" panose="020B0604020202020204" pitchFamily="34" charset="0"/>
              </a:rPr>
              <a:t>proper sampling methods</a:t>
            </a:r>
            <a:r>
              <a:rPr lang="en-US" dirty="0">
                <a:solidFill>
                  <a:srgbClr val="000000"/>
                </a:solidFill>
                <a:latin typeface="+mn-lt"/>
                <a:cs typeface="Arial" panose="020B0604020202020204" pitchFamily="34" charset="0"/>
              </a:rPr>
              <a:t>, the sample results can provide “good” estimates of the population characteristics.</a:t>
            </a:r>
          </a:p>
        </p:txBody>
      </p:sp>
      <p:sp>
        <p:nvSpPr>
          <p:cNvPr id="180236" name="Rectangle 12"/>
          <p:cNvSpPr>
            <a:spLocks noChangeArrowheads="1"/>
          </p:cNvSpPr>
          <p:nvPr/>
        </p:nvSpPr>
        <p:spPr bwMode="auto">
          <a:xfrm>
            <a:off x="668504" y="2926101"/>
            <a:ext cx="7694613" cy="683329"/>
          </a:xfrm>
          <a:prstGeom prst="rect">
            <a:avLst/>
          </a:prstGeom>
          <a:noFill/>
          <a:ln w="190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The reason is simply that the sample contains only a portion of the population.</a:t>
            </a:r>
          </a:p>
        </p:txBody>
      </p:sp>
      <p:sp>
        <p:nvSpPr>
          <p:cNvPr id="11" name="Rectangle 9"/>
          <p:cNvSpPr>
            <a:spLocks noChangeArrowheads="1"/>
          </p:cNvSpPr>
          <p:nvPr/>
        </p:nvSpPr>
        <p:spPr bwMode="auto">
          <a:xfrm>
            <a:off x="668504" y="1648279"/>
            <a:ext cx="7694613" cy="663389"/>
          </a:xfrm>
          <a:prstGeom prst="rect">
            <a:avLst/>
          </a:prstGeom>
          <a:noFill/>
          <a:ln w="190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dirty="0">
                <a:solidFill>
                  <a:srgbClr val="000000"/>
                </a:solidFill>
                <a:latin typeface="+mn-lt"/>
                <a:cs typeface="Arial" panose="020B0604020202020204" pitchFamily="34" charset="0"/>
              </a:rPr>
              <a:t>The reason we select a sample is to collect data to answer a research question about a population.</a:t>
            </a:r>
          </a:p>
        </p:txBody>
      </p:sp>
      <p:sp>
        <p:nvSpPr>
          <p:cNvPr id="8" name="Rectangle 3"/>
          <p:cNvSpPr>
            <a:spLocks noChangeArrowheads="1"/>
          </p:cNvSpPr>
          <p:nvPr/>
        </p:nvSpPr>
        <p:spPr bwMode="auto">
          <a:xfrm>
            <a:off x="590717" y="1033846"/>
            <a:ext cx="7772400" cy="397462"/>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Introduction</a:t>
            </a:r>
          </a:p>
        </p:txBody>
      </p:sp>
    </p:spTree>
    <p:extLst>
      <p:ext uri="{BB962C8B-B14F-4D97-AF65-F5344CB8AC3E}">
        <p14:creationId xmlns:p14="http://schemas.microsoft.com/office/powerpoint/2010/main" val="2908131411"/>
      </p:ext>
    </p:extLst>
  </p:cSld>
  <p:clrMapOvr>
    <a:masterClrMapping/>
  </p:clrMapOvr>
  <p:transition>
    <p:zo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965" name="Text Box 149"/>
          <p:cNvSpPr txBox="1">
            <a:spLocks noChangeArrowheads="1"/>
          </p:cNvSpPr>
          <p:nvPr/>
        </p:nvSpPr>
        <p:spPr bwMode="auto">
          <a:xfrm>
            <a:off x="1035050" y="2090956"/>
            <a:ext cx="7359251" cy="370101"/>
          </a:xfrm>
          <a:prstGeom prst="rect">
            <a:avLst/>
          </a:prstGeom>
          <a:noFill/>
          <a:ln w="12700">
            <a:noFill/>
            <a:miter lim="800000"/>
            <a:headEnd/>
            <a:tailEnd/>
          </a:ln>
          <a:effectLst/>
        </p:spPr>
        <p:txBody>
          <a:bodyPr wrap="square">
            <a:spAutoFit/>
          </a:bodyPr>
          <a:lstStyle/>
          <a:p>
            <a:pPr algn="l"/>
            <a:r>
              <a:rPr lang="en-US" sz="1805" dirty="0">
                <a:solidFill>
                  <a:srgbClr val="000000"/>
                </a:solidFill>
                <a:latin typeface="+mn-lt"/>
                <a:cs typeface="Arial" panose="020B0604020202020204" pitchFamily="34" charset="0"/>
              </a:rPr>
              <a:t>First:  Calculate the </a:t>
            </a:r>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-value at the upper endpoint of the interval.</a:t>
            </a:r>
          </a:p>
        </p:txBody>
      </p:sp>
      <p:sp>
        <p:nvSpPr>
          <p:cNvPr id="290966" name="Text Box 150"/>
          <p:cNvSpPr txBox="1">
            <a:spLocks noChangeArrowheads="1"/>
          </p:cNvSpPr>
          <p:nvPr/>
        </p:nvSpPr>
        <p:spPr bwMode="auto">
          <a:xfrm>
            <a:off x="2189882" y="2463350"/>
            <a:ext cx="2994731" cy="370101"/>
          </a:xfrm>
          <a:prstGeom prst="rect">
            <a:avLst/>
          </a:prstGeom>
          <a:noFill/>
          <a:ln w="12700">
            <a:noFill/>
            <a:miter lim="800000"/>
            <a:headEnd/>
            <a:tailEnd/>
          </a:ln>
          <a:effectLst/>
        </p:spPr>
        <p:txBody>
          <a:bodyPr wrap="none">
            <a:spAutoFit/>
          </a:bodyPr>
          <a:lstStyle/>
          <a:p>
            <a:pPr algn="l"/>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 = (.556 - .506)/.091 = .54776</a:t>
            </a:r>
          </a:p>
        </p:txBody>
      </p:sp>
      <p:sp>
        <p:nvSpPr>
          <p:cNvPr id="290967" name="Text Box 151"/>
          <p:cNvSpPr txBox="1">
            <a:spLocks noChangeArrowheads="1"/>
          </p:cNvSpPr>
          <p:nvPr/>
        </p:nvSpPr>
        <p:spPr bwMode="auto">
          <a:xfrm>
            <a:off x="6039660" y="3429000"/>
            <a:ext cx="2031325" cy="370101"/>
          </a:xfrm>
          <a:prstGeom prst="rect">
            <a:avLst/>
          </a:prstGeom>
          <a:noFill/>
          <a:ln w="12700">
            <a:noFill/>
            <a:miter lim="800000"/>
            <a:headEnd/>
            <a:tailEnd/>
          </a:ln>
          <a:effectLst/>
        </p:spPr>
        <p:txBody>
          <a:bodyPr wrap="none">
            <a:spAutoFit/>
          </a:bodyPr>
          <a:lstStyle/>
          <a:p>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a:t>
            </a:r>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.54776) = .708</a:t>
            </a:r>
          </a:p>
        </p:txBody>
      </p:sp>
      <p:sp>
        <p:nvSpPr>
          <p:cNvPr id="290968" name="Text Box 152"/>
          <p:cNvSpPr txBox="1">
            <a:spLocks noChangeArrowheads="1"/>
          </p:cNvSpPr>
          <p:nvPr/>
        </p:nvSpPr>
        <p:spPr bwMode="auto">
          <a:xfrm>
            <a:off x="1022350" y="3052033"/>
            <a:ext cx="7371950" cy="370101"/>
          </a:xfrm>
          <a:prstGeom prst="rect">
            <a:avLst/>
          </a:prstGeom>
          <a:noFill/>
          <a:ln w="12700">
            <a:noFill/>
            <a:miter lim="800000"/>
            <a:headEnd/>
            <a:tailEnd/>
          </a:ln>
          <a:effectLst/>
        </p:spPr>
        <p:txBody>
          <a:bodyPr wrap="square">
            <a:spAutoFit/>
          </a:bodyPr>
          <a:lstStyle/>
          <a:p>
            <a:pPr algn="l"/>
            <a:r>
              <a:rPr lang="en-US" sz="1805" dirty="0">
                <a:solidFill>
                  <a:srgbClr val="000000"/>
                </a:solidFill>
                <a:latin typeface="+mn-lt"/>
                <a:cs typeface="Arial" panose="020B0604020202020204" pitchFamily="34" charset="0"/>
              </a:rPr>
              <a:t>Next:  Find the area under the curve to the left of the upper endpoint.</a:t>
            </a:r>
          </a:p>
        </p:txBody>
      </p:sp>
      <mc:AlternateContent xmlns:mc="http://schemas.openxmlformats.org/markup-compatibility/2006" xmlns:a14="http://schemas.microsoft.com/office/drawing/2010/main">
        <mc:Choice Requires="a14">
          <p:sp>
            <p:nvSpPr>
              <p:cNvPr id="9" name="Rectangle 24"/>
              <p:cNvSpPr>
                <a:spLocks noChangeArrowheads="1"/>
              </p:cNvSpPr>
              <p:nvPr/>
            </p:nvSpPr>
            <p:spPr bwMode="auto">
              <a:xfrm>
                <a:off x="539287" y="1060045"/>
                <a:ext cx="7772400" cy="47729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𝒑</m:t>
                        </m:r>
                      </m:e>
                    </m:acc>
                  </m:oMath>
                </a14:m>
                <a:endParaRPr lang="en-US" sz="2400" b="1" dirty="0">
                  <a:latin typeface="+mn-lt"/>
                  <a:cs typeface="Arial" panose="020B0604020202020204" pitchFamily="34" charset="0"/>
                </a:endParaRPr>
              </a:p>
            </p:txBody>
          </p:sp>
        </mc:Choice>
        <mc:Fallback xmlns="">
          <p:sp>
            <p:nvSpPr>
              <p:cNvPr id="9" name="Rectangle 24"/>
              <p:cNvSpPr>
                <a:spLocks noRot="1" noChangeAspect="1" noMove="1" noResize="1" noEditPoints="1" noAdjustHandles="1" noChangeArrowheads="1" noChangeShapeType="1" noTextEdit="1"/>
              </p:cNvSpPr>
              <p:nvPr/>
            </p:nvSpPr>
            <p:spPr bwMode="auto">
              <a:xfrm>
                <a:off x="539287" y="1060045"/>
                <a:ext cx="7772400" cy="477295"/>
              </a:xfrm>
              <a:prstGeom prst="rect">
                <a:avLst/>
              </a:prstGeom>
              <a:blipFill>
                <a:blip r:embed="rId3"/>
                <a:stretch>
                  <a:fillRect l="-1490" t="-7692" b="-28205"/>
                </a:stretch>
              </a:blipFill>
              <a:ln w="12700">
                <a:noFill/>
                <a:miter lim="800000"/>
                <a:headEnd/>
                <a:tailEnd/>
              </a:ln>
              <a:effectLst/>
            </p:spPr>
            <p:txBody>
              <a:bodyPr/>
              <a:lstStyle/>
              <a:p>
                <a:r>
                  <a:rPr lang="en-US">
                    <a:noFill/>
                  </a:rPr>
                  <a:t> </a:t>
                </a:r>
              </a:p>
            </p:txBody>
          </p:sp>
        </mc:Fallback>
      </mc:AlternateContent>
      <p:sp>
        <p:nvSpPr>
          <p:cNvPr id="8" name="Rectangle 612">
            <a:extLst>
              <a:ext uri="{FF2B5EF4-FFF2-40B4-BE49-F238E27FC236}">
                <a16:creationId xmlns:a16="http://schemas.microsoft.com/office/drawing/2014/main" id="{B884025C-87A7-48F5-A0C2-730BBC052974}"/>
              </a:ext>
            </a:extLst>
          </p:cNvPr>
          <p:cNvSpPr>
            <a:spLocks noChangeArrowheads="1"/>
          </p:cNvSpPr>
          <p:nvPr/>
        </p:nvSpPr>
        <p:spPr bwMode="auto">
          <a:xfrm>
            <a:off x="668997" y="1613389"/>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000" dirty="0">
                <a:solidFill>
                  <a:srgbClr val="000000"/>
                </a:solidFill>
                <a:latin typeface="+mn-lt"/>
                <a:cs typeface="Arial" panose="020B0604020202020204" pitchFamily="34" charset="0"/>
              </a:rPr>
              <a:t>Example:  Statistics State University</a:t>
            </a:r>
          </a:p>
        </p:txBody>
      </p:sp>
      <p:sp>
        <p:nvSpPr>
          <p:cNvPr id="11" name="Text Box 6">
            <a:extLst>
              <a:ext uri="{FF2B5EF4-FFF2-40B4-BE49-F238E27FC236}">
                <a16:creationId xmlns:a16="http://schemas.microsoft.com/office/drawing/2014/main" id="{99BA1B07-ACB2-440A-8B9A-CEE8217609B7}"/>
              </a:ext>
            </a:extLst>
          </p:cNvPr>
          <p:cNvSpPr txBox="1">
            <a:spLocks noChangeArrowheads="1"/>
          </p:cNvSpPr>
          <p:nvPr/>
        </p:nvSpPr>
        <p:spPr bwMode="auto">
          <a:xfrm>
            <a:off x="4756941" y="4859017"/>
            <a:ext cx="4060487" cy="370101"/>
          </a:xfrm>
          <a:prstGeom prst="rect">
            <a:avLst/>
          </a:prstGeom>
          <a:noFill/>
          <a:ln w="12700">
            <a:noFill/>
            <a:miter lim="800000"/>
            <a:headEnd/>
            <a:tailEnd/>
          </a:ln>
          <a:effectLst/>
        </p:spPr>
        <p:txBody>
          <a:bodyPr wrap="square">
            <a:spAutoFit/>
          </a:bodyPr>
          <a:lstStyle/>
          <a:p>
            <a:pPr algn="l"/>
            <a:r>
              <a:rPr lang="en-US" sz="1805" dirty="0">
                <a:solidFill>
                  <a:srgbClr val="000000"/>
                </a:solidFill>
                <a:latin typeface="+mn-lt"/>
                <a:cs typeface="Arial" panose="020B0604020202020204" pitchFamily="34" charset="0"/>
              </a:rPr>
              <a:t>In </a:t>
            </a:r>
            <a:r>
              <a:rPr lang="en-US" sz="1805" dirty="0" smtClean="0">
                <a:solidFill>
                  <a:srgbClr val="000000"/>
                </a:solidFill>
                <a:latin typeface="+mn-lt"/>
                <a:cs typeface="Arial" panose="020B0604020202020204" pitchFamily="34" charset="0"/>
              </a:rPr>
              <a:t>Excel: </a:t>
            </a:r>
            <a:r>
              <a:rPr lang="en-US" sz="1805" dirty="0">
                <a:solidFill>
                  <a:srgbClr val="000000"/>
                </a:solidFill>
                <a:latin typeface="+mn-lt"/>
                <a:cs typeface="Arial" panose="020B0604020202020204" pitchFamily="34" charset="0"/>
              </a:rPr>
              <a:t>=</a:t>
            </a:r>
            <a:r>
              <a:rPr lang="en-US" sz="1805" dirty="0" err="1">
                <a:solidFill>
                  <a:srgbClr val="000000"/>
                </a:solidFill>
                <a:latin typeface="+mn-lt"/>
                <a:cs typeface="Arial" panose="020B0604020202020204" pitchFamily="34" charset="0"/>
              </a:rPr>
              <a:t>normsdist</a:t>
            </a:r>
            <a:r>
              <a:rPr lang="en-US" sz="1805" dirty="0">
                <a:solidFill>
                  <a:srgbClr val="000000"/>
                </a:solidFill>
                <a:latin typeface="+mn-lt"/>
                <a:cs typeface="Arial" panose="020B0604020202020204" pitchFamily="34" charset="0"/>
              </a:rPr>
              <a:t>(.54776</a:t>
            </a:r>
            <a:r>
              <a:rPr lang="en-US" sz="1805" dirty="0" smtClean="0">
                <a:solidFill>
                  <a:srgbClr val="000000"/>
                </a:solidFill>
                <a:latin typeface="+mn-lt"/>
                <a:cs typeface="Arial" panose="020B0604020202020204" pitchFamily="34" charset="0"/>
              </a:rPr>
              <a:t>)=0.708</a:t>
            </a:r>
            <a:endParaRPr lang="en-US" sz="1805" dirty="0">
              <a:solidFill>
                <a:srgbClr val="000000"/>
              </a:solidFill>
              <a:latin typeface="+mn-lt"/>
              <a:cs typeface="Arial" panose="020B0604020202020204" pitchFamily="34" charset="0"/>
            </a:endParaRPr>
          </a:p>
        </p:txBody>
      </p:sp>
      <p:sp>
        <p:nvSpPr>
          <p:cNvPr id="12" name="Rectangle 3">
            <a:extLst>
              <a:ext uri="{FF2B5EF4-FFF2-40B4-BE49-F238E27FC236}">
                <a16:creationId xmlns:a16="http://schemas.microsoft.com/office/drawing/2014/main" id="{C291CBCB-BB53-4B9A-A6CA-E0F72EECCDC8}"/>
              </a:ext>
            </a:extLst>
          </p:cNvPr>
          <p:cNvSpPr>
            <a:spLocks noChangeArrowheads="1"/>
          </p:cNvSpPr>
          <p:nvPr/>
        </p:nvSpPr>
        <p:spPr bwMode="auto">
          <a:xfrm>
            <a:off x="3383141" y="6328952"/>
            <a:ext cx="599062"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 .556</a:t>
            </a:r>
          </a:p>
        </p:txBody>
      </p:sp>
      <p:sp>
        <p:nvSpPr>
          <p:cNvPr id="13" name="Rectangle 4">
            <a:extLst>
              <a:ext uri="{FF2B5EF4-FFF2-40B4-BE49-F238E27FC236}">
                <a16:creationId xmlns:a16="http://schemas.microsoft.com/office/drawing/2014/main" id="{4E3EE4CC-7AF7-4D9E-B3A1-08055447EA36}"/>
              </a:ext>
            </a:extLst>
          </p:cNvPr>
          <p:cNvSpPr>
            <a:spLocks noChangeArrowheads="1"/>
          </p:cNvSpPr>
          <p:nvPr/>
        </p:nvSpPr>
        <p:spPr bwMode="auto">
          <a:xfrm>
            <a:off x="2943297" y="6328952"/>
            <a:ext cx="546163"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.506</a:t>
            </a:r>
          </a:p>
        </p:txBody>
      </p:sp>
      <p:sp>
        <p:nvSpPr>
          <p:cNvPr id="14" name="Line 5">
            <a:extLst>
              <a:ext uri="{FF2B5EF4-FFF2-40B4-BE49-F238E27FC236}">
                <a16:creationId xmlns:a16="http://schemas.microsoft.com/office/drawing/2014/main" id="{DC246EE0-BADA-458A-A560-2A3B08544C50}"/>
              </a:ext>
            </a:extLst>
          </p:cNvPr>
          <p:cNvSpPr>
            <a:spLocks noChangeShapeType="1"/>
          </p:cNvSpPr>
          <p:nvPr/>
        </p:nvSpPr>
        <p:spPr bwMode="auto">
          <a:xfrm>
            <a:off x="1208746" y="6228691"/>
            <a:ext cx="3949280" cy="0"/>
          </a:xfrm>
          <a:prstGeom prst="line">
            <a:avLst/>
          </a:pr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 name="Rectangle 6">
            <a:extLst>
              <a:ext uri="{FF2B5EF4-FFF2-40B4-BE49-F238E27FC236}">
                <a16:creationId xmlns:a16="http://schemas.microsoft.com/office/drawing/2014/main" id="{B26E68FF-FAF2-4CA8-AFD2-1C06577B62D6}"/>
              </a:ext>
            </a:extLst>
          </p:cNvPr>
          <p:cNvSpPr>
            <a:spLocks noChangeArrowheads="1"/>
          </p:cNvSpPr>
          <p:nvPr/>
        </p:nvSpPr>
        <p:spPr bwMode="auto">
          <a:xfrm>
            <a:off x="668997" y="5183117"/>
            <a:ext cx="1205125"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Area = .708</a:t>
            </a:r>
          </a:p>
        </p:txBody>
      </p:sp>
      <p:sp>
        <p:nvSpPr>
          <p:cNvPr id="16" name="Freeform 155">
            <a:extLst>
              <a:ext uri="{FF2B5EF4-FFF2-40B4-BE49-F238E27FC236}">
                <a16:creationId xmlns:a16="http://schemas.microsoft.com/office/drawing/2014/main" id="{F471DD0E-5FDF-49AF-AF38-C678A24FF665}"/>
              </a:ext>
            </a:extLst>
          </p:cNvPr>
          <p:cNvSpPr>
            <a:spLocks/>
          </p:cNvSpPr>
          <p:nvPr/>
        </p:nvSpPr>
        <p:spPr bwMode="auto">
          <a:xfrm>
            <a:off x="1457984" y="3916732"/>
            <a:ext cx="3400862" cy="2303605"/>
          </a:xfrm>
          <a:custGeom>
            <a:avLst/>
            <a:gdLst/>
            <a:ahLst/>
            <a:cxnLst>
              <a:cxn ang="0">
                <a:pos x="1356" y="20"/>
              </a:cxn>
              <a:cxn ang="0">
                <a:pos x="1264" y="108"/>
              </a:cxn>
              <a:cxn ang="0">
                <a:pos x="1198" y="208"/>
              </a:cxn>
              <a:cxn ang="0">
                <a:pos x="1138" y="332"/>
              </a:cxn>
              <a:cxn ang="0">
                <a:pos x="1092" y="440"/>
              </a:cxn>
              <a:cxn ang="0">
                <a:pos x="1054" y="538"/>
              </a:cxn>
              <a:cxn ang="0">
                <a:pos x="1014" y="648"/>
              </a:cxn>
              <a:cxn ang="0">
                <a:pos x="978" y="760"/>
              </a:cxn>
              <a:cxn ang="0">
                <a:pos x="946" y="876"/>
              </a:cxn>
              <a:cxn ang="0">
                <a:pos x="922" y="978"/>
              </a:cxn>
              <a:cxn ang="0">
                <a:pos x="886" y="1082"/>
              </a:cxn>
              <a:cxn ang="0">
                <a:pos x="848" y="1198"/>
              </a:cxn>
              <a:cxn ang="0">
                <a:pos x="812" y="1292"/>
              </a:cxn>
              <a:cxn ang="0">
                <a:pos x="754" y="1410"/>
              </a:cxn>
              <a:cxn ang="0">
                <a:pos x="684" y="1520"/>
              </a:cxn>
              <a:cxn ang="0">
                <a:pos x="604" y="1620"/>
              </a:cxn>
              <a:cxn ang="0">
                <a:pos x="496" y="1694"/>
              </a:cxn>
              <a:cxn ang="0">
                <a:pos x="394" y="1742"/>
              </a:cxn>
              <a:cxn ang="0">
                <a:pos x="292" y="1788"/>
              </a:cxn>
              <a:cxn ang="0">
                <a:pos x="200" y="1824"/>
              </a:cxn>
              <a:cxn ang="0">
                <a:pos x="76" y="1864"/>
              </a:cxn>
              <a:cxn ang="0">
                <a:pos x="0" y="1880"/>
              </a:cxn>
              <a:cxn ang="0">
                <a:pos x="2824" y="1928"/>
              </a:cxn>
              <a:cxn ang="0">
                <a:pos x="2796" y="1874"/>
              </a:cxn>
              <a:cxn ang="0">
                <a:pos x="2710" y="1848"/>
              </a:cxn>
              <a:cxn ang="0">
                <a:pos x="2578" y="1808"/>
              </a:cxn>
              <a:cxn ang="0">
                <a:pos x="2464" y="1760"/>
              </a:cxn>
              <a:cxn ang="0">
                <a:pos x="2332" y="1694"/>
              </a:cxn>
              <a:cxn ang="0">
                <a:pos x="2296" y="1664"/>
              </a:cxn>
              <a:cxn ang="0">
                <a:pos x="2212" y="1596"/>
              </a:cxn>
              <a:cxn ang="0">
                <a:pos x="2130" y="1502"/>
              </a:cxn>
              <a:cxn ang="0">
                <a:pos x="2066" y="1398"/>
              </a:cxn>
              <a:cxn ang="0">
                <a:pos x="2022" y="1306"/>
              </a:cxn>
              <a:cxn ang="0">
                <a:pos x="1978" y="1204"/>
              </a:cxn>
              <a:cxn ang="0">
                <a:pos x="1948" y="1122"/>
              </a:cxn>
              <a:cxn ang="0">
                <a:pos x="1916" y="1026"/>
              </a:cxn>
              <a:cxn ang="0">
                <a:pos x="1884" y="902"/>
              </a:cxn>
              <a:cxn ang="0">
                <a:pos x="1846" y="774"/>
              </a:cxn>
              <a:cxn ang="0">
                <a:pos x="1806" y="654"/>
              </a:cxn>
              <a:cxn ang="0">
                <a:pos x="1762" y="530"/>
              </a:cxn>
              <a:cxn ang="0">
                <a:pos x="1716" y="408"/>
              </a:cxn>
              <a:cxn ang="0">
                <a:pos x="1684" y="336"/>
              </a:cxn>
              <a:cxn ang="0">
                <a:pos x="1634" y="238"/>
              </a:cxn>
              <a:cxn ang="0">
                <a:pos x="1576" y="138"/>
              </a:cxn>
              <a:cxn ang="0">
                <a:pos x="1604" y="182"/>
              </a:cxn>
              <a:cxn ang="0">
                <a:pos x="1588" y="156"/>
              </a:cxn>
              <a:cxn ang="0">
                <a:pos x="1510" y="54"/>
              </a:cxn>
              <a:cxn ang="0">
                <a:pos x="1450" y="6"/>
              </a:cxn>
            </a:cxnLst>
            <a:rect l="0" t="0" r="r" b="b"/>
            <a:pathLst>
              <a:path w="2828" h="1930">
                <a:moveTo>
                  <a:pt x="1424" y="0"/>
                </a:moveTo>
                <a:lnTo>
                  <a:pt x="1388" y="8"/>
                </a:lnTo>
                <a:lnTo>
                  <a:pt x="1356" y="20"/>
                </a:lnTo>
                <a:lnTo>
                  <a:pt x="1320" y="44"/>
                </a:lnTo>
                <a:lnTo>
                  <a:pt x="1292" y="72"/>
                </a:lnTo>
                <a:lnTo>
                  <a:pt x="1264" y="108"/>
                </a:lnTo>
                <a:lnTo>
                  <a:pt x="1240" y="144"/>
                </a:lnTo>
                <a:lnTo>
                  <a:pt x="1222" y="174"/>
                </a:lnTo>
                <a:lnTo>
                  <a:pt x="1198" y="208"/>
                </a:lnTo>
                <a:lnTo>
                  <a:pt x="1180" y="246"/>
                </a:lnTo>
                <a:lnTo>
                  <a:pt x="1156" y="292"/>
                </a:lnTo>
                <a:lnTo>
                  <a:pt x="1138" y="332"/>
                </a:lnTo>
                <a:lnTo>
                  <a:pt x="1120" y="372"/>
                </a:lnTo>
                <a:lnTo>
                  <a:pt x="1106" y="402"/>
                </a:lnTo>
                <a:lnTo>
                  <a:pt x="1092" y="440"/>
                </a:lnTo>
                <a:lnTo>
                  <a:pt x="1080" y="474"/>
                </a:lnTo>
                <a:lnTo>
                  <a:pt x="1064" y="506"/>
                </a:lnTo>
                <a:lnTo>
                  <a:pt x="1054" y="538"/>
                </a:lnTo>
                <a:lnTo>
                  <a:pt x="1040" y="576"/>
                </a:lnTo>
                <a:lnTo>
                  <a:pt x="1028" y="612"/>
                </a:lnTo>
                <a:lnTo>
                  <a:pt x="1014" y="648"/>
                </a:lnTo>
                <a:lnTo>
                  <a:pt x="1000" y="686"/>
                </a:lnTo>
                <a:lnTo>
                  <a:pt x="988" y="730"/>
                </a:lnTo>
                <a:lnTo>
                  <a:pt x="978" y="760"/>
                </a:lnTo>
                <a:lnTo>
                  <a:pt x="966" y="800"/>
                </a:lnTo>
                <a:lnTo>
                  <a:pt x="956" y="836"/>
                </a:lnTo>
                <a:lnTo>
                  <a:pt x="946" y="876"/>
                </a:lnTo>
                <a:lnTo>
                  <a:pt x="936" y="908"/>
                </a:lnTo>
                <a:lnTo>
                  <a:pt x="928" y="944"/>
                </a:lnTo>
                <a:lnTo>
                  <a:pt x="922" y="978"/>
                </a:lnTo>
                <a:lnTo>
                  <a:pt x="916" y="1008"/>
                </a:lnTo>
                <a:lnTo>
                  <a:pt x="904" y="1044"/>
                </a:lnTo>
                <a:lnTo>
                  <a:pt x="886" y="1082"/>
                </a:lnTo>
                <a:lnTo>
                  <a:pt x="874" y="1118"/>
                </a:lnTo>
                <a:lnTo>
                  <a:pt x="856" y="1172"/>
                </a:lnTo>
                <a:lnTo>
                  <a:pt x="848" y="1198"/>
                </a:lnTo>
                <a:lnTo>
                  <a:pt x="838" y="1226"/>
                </a:lnTo>
                <a:lnTo>
                  <a:pt x="824" y="1268"/>
                </a:lnTo>
                <a:lnTo>
                  <a:pt x="812" y="1292"/>
                </a:lnTo>
                <a:lnTo>
                  <a:pt x="790" y="1334"/>
                </a:lnTo>
                <a:lnTo>
                  <a:pt x="772" y="1370"/>
                </a:lnTo>
                <a:lnTo>
                  <a:pt x="754" y="1410"/>
                </a:lnTo>
                <a:lnTo>
                  <a:pt x="730" y="1448"/>
                </a:lnTo>
                <a:lnTo>
                  <a:pt x="708" y="1484"/>
                </a:lnTo>
                <a:lnTo>
                  <a:pt x="684" y="1520"/>
                </a:lnTo>
                <a:lnTo>
                  <a:pt x="660" y="1550"/>
                </a:lnTo>
                <a:lnTo>
                  <a:pt x="640" y="1584"/>
                </a:lnTo>
                <a:lnTo>
                  <a:pt x="604" y="1620"/>
                </a:lnTo>
                <a:lnTo>
                  <a:pt x="580" y="1638"/>
                </a:lnTo>
                <a:lnTo>
                  <a:pt x="550" y="1662"/>
                </a:lnTo>
                <a:lnTo>
                  <a:pt x="496" y="1694"/>
                </a:lnTo>
                <a:lnTo>
                  <a:pt x="458" y="1712"/>
                </a:lnTo>
                <a:lnTo>
                  <a:pt x="426" y="1726"/>
                </a:lnTo>
                <a:lnTo>
                  <a:pt x="394" y="1742"/>
                </a:lnTo>
                <a:lnTo>
                  <a:pt x="362" y="1758"/>
                </a:lnTo>
                <a:lnTo>
                  <a:pt x="328" y="1776"/>
                </a:lnTo>
                <a:lnTo>
                  <a:pt x="292" y="1788"/>
                </a:lnTo>
                <a:lnTo>
                  <a:pt x="266" y="1796"/>
                </a:lnTo>
                <a:lnTo>
                  <a:pt x="236" y="1808"/>
                </a:lnTo>
                <a:lnTo>
                  <a:pt x="200" y="1824"/>
                </a:lnTo>
                <a:lnTo>
                  <a:pt x="160" y="1836"/>
                </a:lnTo>
                <a:lnTo>
                  <a:pt x="110" y="1850"/>
                </a:lnTo>
                <a:lnTo>
                  <a:pt x="76" y="1864"/>
                </a:lnTo>
                <a:lnTo>
                  <a:pt x="44" y="1872"/>
                </a:lnTo>
                <a:lnTo>
                  <a:pt x="18" y="1878"/>
                </a:lnTo>
                <a:lnTo>
                  <a:pt x="0" y="1880"/>
                </a:lnTo>
                <a:lnTo>
                  <a:pt x="0" y="1906"/>
                </a:lnTo>
                <a:lnTo>
                  <a:pt x="0" y="1930"/>
                </a:lnTo>
                <a:lnTo>
                  <a:pt x="2824" y="1928"/>
                </a:lnTo>
                <a:lnTo>
                  <a:pt x="2828" y="1900"/>
                </a:lnTo>
                <a:lnTo>
                  <a:pt x="2824" y="1882"/>
                </a:lnTo>
                <a:lnTo>
                  <a:pt x="2796" y="1874"/>
                </a:lnTo>
                <a:lnTo>
                  <a:pt x="2764" y="1864"/>
                </a:lnTo>
                <a:lnTo>
                  <a:pt x="2736" y="1856"/>
                </a:lnTo>
                <a:lnTo>
                  <a:pt x="2710" y="1848"/>
                </a:lnTo>
                <a:lnTo>
                  <a:pt x="2672" y="1836"/>
                </a:lnTo>
                <a:lnTo>
                  <a:pt x="2636" y="1824"/>
                </a:lnTo>
                <a:lnTo>
                  <a:pt x="2578" y="1808"/>
                </a:lnTo>
                <a:lnTo>
                  <a:pt x="2536" y="1790"/>
                </a:lnTo>
                <a:lnTo>
                  <a:pt x="2506" y="1778"/>
                </a:lnTo>
                <a:lnTo>
                  <a:pt x="2464" y="1760"/>
                </a:lnTo>
                <a:lnTo>
                  <a:pt x="2428" y="1742"/>
                </a:lnTo>
                <a:lnTo>
                  <a:pt x="2380" y="1716"/>
                </a:lnTo>
                <a:lnTo>
                  <a:pt x="2332" y="1694"/>
                </a:lnTo>
                <a:lnTo>
                  <a:pt x="2312" y="1676"/>
                </a:lnTo>
                <a:lnTo>
                  <a:pt x="2304" y="1670"/>
                </a:lnTo>
                <a:lnTo>
                  <a:pt x="2296" y="1664"/>
                </a:lnTo>
                <a:lnTo>
                  <a:pt x="2268" y="1648"/>
                </a:lnTo>
                <a:lnTo>
                  <a:pt x="2238" y="1622"/>
                </a:lnTo>
                <a:lnTo>
                  <a:pt x="2212" y="1596"/>
                </a:lnTo>
                <a:lnTo>
                  <a:pt x="2186" y="1574"/>
                </a:lnTo>
                <a:lnTo>
                  <a:pt x="2156" y="1538"/>
                </a:lnTo>
                <a:lnTo>
                  <a:pt x="2130" y="1502"/>
                </a:lnTo>
                <a:lnTo>
                  <a:pt x="2106" y="1468"/>
                </a:lnTo>
                <a:lnTo>
                  <a:pt x="2086" y="1434"/>
                </a:lnTo>
                <a:lnTo>
                  <a:pt x="2066" y="1398"/>
                </a:lnTo>
                <a:lnTo>
                  <a:pt x="2048" y="1364"/>
                </a:lnTo>
                <a:lnTo>
                  <a:pt x="2034" y="1334"/>
                </a:lnTo>
                <a:lnTo>
                  <a:pt x="2022" y="1306"/>
                </a:lnTo>
                <a:lnTo>
                  <a:pt x="2006" y="1272"/>
                </a:lnTo>
                <a:lnTo>
                  <a:pt x="1994" y="1240"/>
                </a:lnTo>
                <a:lnTo>
                  <a:pt x="1978" y="1204"/>
                </a:lnTo>
                <a:lnTo>
                  <a:pt x="1966" y="1172"/>
                </a:lnTo>
                <a:lnTo>
                  <a:pt x="1956" y="1148"/>
                </a:lnTo>
                <a:lnTo>
                  <a:pt x="1948" y="1122"/>
                </a:lnTo>
                <a:lnTo>
                  <a:pt x="1938" y="1094"/>
                </a:lnTo>
                <a:lnTo>
                  <a:pt x="1928" y="1064"/>
                </a:lnTo>
                <a:lnTo>
                  <a:pt x="1916" y="1026"/>
                </a:lnTo>
                <a:lnTo>
                  <a:pt x="1904" y="982"/>
                </a:lnTo>
                <a:lnTo>
                  <a:pt x="1892" y="940"/>
                </a:lnTo>
                <a:lnTo>
                  <a:pt x="1884" y="902"/>
                </a:lnTo>
                <a:lnTo>
                  <a:pt x="1870" y="862"/>
                </a:lnTo>
                <a:lnTo>
                  <a:pt x="1858" y="812"/>
                </a:lnTo>
                <a:lnTo>
                  <a:pt x="1846" y="774"/>
                </a:lnTo>
                <a:lnTo>
                  <a:pt x="1840" y="744"/>
                </a:lnTo>
                <a:lnTo>
                  <a:pt x="1828" y="708"/>
                </a:lnTo>
                <a:lnTo>
                  <a:pt x="1806" y="654"/>
                </a:lnTo>
                <a:lnTo>
                  <a:pt x="1792" y="606"/>
                </a:lnTo>
                <a:lnTo>
                  <a:pt x="1774" y="560"/>
                </a:lnTo>
                <a:lnTo>
                  <a:pt x="1762" y="530"/>
                </a:lnTo>
                <a:lnTo>
                  <a:pt x="1750" y="494"/>
                </a:lnTo>
                <a:lnTo>
                  <a:pt x="1728" y="444"/>
                </a:lnTo>
                <a:lnTo>
                  <a:pt x="1716" y="408"/>
                </a:lnTo>
                <a:lnTo>
                  <a:pt x="1702" y="386"/>
                </a:lnTo>
                <a:lnTo>
                  <a:pt x="1696" y="364"/>
                </a:lnTo>
                <a:lnTo>
                  <a:pt x="1684" y="336"/>
                </a:lnTo>
                <a:lnTo>
                  <a:pt x="1666" y="298"/>
                </a:lnTo>
                <a:lnTo>
                  <a:pt x="1648" y="264"/>
                </a:lnTo>
                <a:lnTo>
                  <a:pt x="1634" y="238"/>
                </a:lnTo>
                <a:lnTo>
                  <a:pt x="1620" y="212"/>
                </a:lnTo>
                <a:lnTo>
                  <a:pt x="1600" y="176"/>
                </a:lnTo>
                <a:lnTo>
                  <a:pt x="1576" y="138"/>
                </a:lnTo>
                <a:lnTo>
                  <a:pt x="1582" y="146"/>
                </a:lnTo>
                <a:lnTo>
                  <a:pt x="1590" y="158"/>
                </a:lnTo>
                <a:lnTo>
                  <a:pt x="1604" y="182"/>
                </a:lnTo>
                <a:lnTo>
                  <a:pt x="1614" y="200"/>
                </a:lnTo>
                <a:lnTo>
                  <a:pt x="1598" y="170"/>
                </a:lnTo>
                <a:lnTo>
                  <a:pt x="1588" y="156"/>
                </a:lnTo>
                <a:lnTo>
                  <a:pt x="1564" y="114"/>
                </a:lnTo>
                <a:lnTo>
                  <a:pt x="1540" y="84"/>
                </a:lnTo>
                <a:lnTo>
                  <a:pt x="1510" y="54"/>
                </a:lnTo>
                <a:lnTo>
                  <a:pt x="1492" y="36"/>
                </a:lnTo>
                <a:lnTo>
                  <a:pt x="1474" y="18"/>
                </a:lnTo>
                <a:lnTo>
                  <a:pt x="1450" y="6"/>
                </a:lnTo>
                <a:lnTo>
                  <a:pt x="1424"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7" name="Freeform 156">
            <a:extLst>
              <a:ext uri="{FF2B5EF4-FFF2-40B4-BE49-F238E27FC236}">
                <a16:creationId xmlns:a16="http://schemas.microsoft.com/office/drawing/2014/main" id="{4756951A-44CF-46C2-9DD0-53881BAED77A}"/>
              </a:ext>
            </a:extLst>
          </p:cNvPr>
          <p:cNvSpPr>
            <a:spLocks/>
          </p:cNvSpPr>
          <p:nvPr/>
        </p:nvSpPr>
        <p:spPr bwMode="auto">
          <a:xfrm>
            <a:off x="1449497" y="3920312"/>
            <a:ext cx="2236787" cy="2304798"/>
          </a:xfrm>
          <a:custGeom>
            <a:avLst/>
            <a:gdLst/>
            <a:ahLst/>
            <a:cxnLst>
              <a:cxn ang="0">
                <a:pos x="1379" y="5"/>
              </a:cxn>
              <a:cxn ang="0">
                <a:pos x="1314" y="45"/>
              </a:cxn>
              <a:cxn ang="0">
                <a:pos x="1258" y="109"/>
              </a:cxn>
              <a:cxn ang="0">
                <a:pos x="1216" y="176"/>
              </a:cxn>
              <a:cxn ang="0">
                <a:pos x="1177" y="250"/>
              </a:cxn>
              <a:cxn ang="0">
                <a:pos x="1137" y="333"/>
              </a:cxn>
              <a:cxn ang="0">
                <a:pos x="1107" y="398"/>
              </a:cxn>
              <a:cxn ang="0">
                <a:pos x="1080" y="469"/>
              </a:cxn>
              <a:cxn ang="0">
                <a:pos x="1056" y="533"/>
              </a:cxn>
              <a:cxn ang="0">
                <a:pos x="1026" y="614"/>
              </a:cxn>
              <a:cxn ang="0">
                <a:pos x="1000" y="686"/>
              </a:cxn>
              <a:cxn ang="0">
                <a:pos x="979" y="756"/>
              </a:cxn>
              <a:cxn ang="0">
                <a:pos x="958" y="824"/>
              </a:cxn>
              <a:cxn ang="0">
                <a:pos x="938" y="901"/>
              </a:cxn>
              <a:cxn ang="0">
                <a:pos x="917" y="979"/>
              </a:cxn>
              <a:cxn ang="0">
                <a:pos x="899" y="1048"/>
              </a:cxn>
              <a:cxn ang="0">
                <a:pos x="872" y="1132"/>
              </a:cxn>
              <a:cxn ang="0">
                <a:pos x="843" y="1207"/>
              </a:cxn>
              <a:cxn ang="0">
                <a:pos x="815" y="1274"/>
              </a:cxn>
              <a:cxn ang="0">
                <a:pos x="787" y="1338"/>
              </a:cxn>
              <a:cxn ang="0">
                <a:pos x="748" y="1421"/>
              </a:cxn>
              <a:cxn ang="0">
                <a:pos x="703" y="1495"/>
              </a:cxn>
              <a:cxn ang="0">
                <a:pos x="657" y="1557"/>
              </a:cxn>
              <a:cxn ang="0">
                <a:pos x="592" y="1627"/>
              </a:cxn>
              <a:cxn ang="0">
                <a:pos x="530" y="1667"/>
              </a:cxn>
              <a:cxn ang="0">
                <a:pos x="450" y="1715"/>
              </a:cxn>
              <a:cxn ang="0">
                <a:pos x="376" y="1753"/>
              </a:cxn>
              <a:cxn ang="0">
                <a:pos x="298" y="1781"/>
              </a:cxn>
              <a:cxn ang="0">
                <a:pos x="240" y="1805"/>
              </a:cxn>
              <a:cxn ang="0">
                <a:pos x="174" y="1829"/>
              </a:cxn>
              <a:cxn ang="0">
                <a:pos x="94" y="1855"/>
              </a:cxn>
              <a:cxn ang="0">
                <a:pos x="22" y="1875"/>
              </a:cxn>
              <a:cxn ang="0">
                <a:pos x="4" y="1893"/>
              </a:cxn>
              <a:cxn ang="0">
                <a:pos x="0" y="1929"/>
              </a:cxn>
              <a:cxn ang="0">
                <a:pos x="1846" y="785"/>
              </a:cxn>
              <a:cxn ang="0">
                <a:pos x="1840" y="746"/>
              </a:cxn>
              <a:cxn ang="0">
                <a:pos x="1811" y="657"/>
              </a:cxn>
              <a:cxn ang="0">
                <a:pos x="1779" y="563"/>
              </a:cxn>
              <a:cxn ang="0">
                <a:pos x="1750" y="490"/>
              </a:cxn>
              <a:cxn ang="0">
                <a:pos x="1717" y="412"/>
              </a:cxn>
              <a:cxn ang="0">
                <a:pos x="1708" y="388"/>
              </a:cxn>
              <a:cxn ang="0">
                <a:pos x="1669" y="302"/>
              </a:cxn>
              <a:cxn ang="0">
                <a:pos x="1633" y="226"/>
              </a:cxn>
              <a:cxn ang="0">
                <a:pos x="1592" y="164"/>
              </a:cxn>
              <a:cxn ang="0">
                <a:pos x="1572" y="138"/>
              </a:cxn>
              <a:cxn ang="0">
                <a:pos x="1605" y="186"/>
              </a:cxn>
              <a:cxn ang="0">
                <a:pos x="1596" y="174"/>
              </a:cxn>
              <a:cxn ang="0">
                <a:pos x="1560" y="115"/>
              </a:cxn>
              <a:cxn ang="0">
                <a:pos x="1512" y="57"/>
              </a:cxn>
              <a:cxn ang="0">
                <a:pos x="1469" y="19"/>
              </a:cxn>
              <a:cxn ang="0">
                <a:pos x="1412" y="2"/>
              </a:cxn>
            </a:cxnLst>
            <a:rect l="0" t="0" r="r" b="b"/>
            <a:pathLst>
              <a:path w="1856" h="1931">
                <a:moveTo>
                  <a:pt x="1412" y="0"/>
                </a:moveTo>
                <a:lnTo>
                  <a:pt x="1379" y="5"/>
                </a:lnTo>
                <a:lnTo>
                  <a:pt x="1349" y="15"/>
                </a:lnTo>
                <a:lnTo>
                  <a:pt x="1314" y="45"/>
                </a:lnTo>
                <a:lnTo>
                  <a:pt x="1288" y="75"/>
                </a:lnTo>
                <a:lnTo>
                  <a:pt x="1258" y="109"/>
                </a:lnTo>
                <a:lnTo>
                  <a:pt x="1234" y="146"/>
                </a:lnTo>
                <a:lnTo>
                  <a:pt x="1216" y="176"/>
                </a:lnTo>
                <a:lnTo>
                  <a:pt x="1195" y="219"/>
                </a:lnTo>
                <a:lnTo>
                  <a:pt x="1177" y="250"/>
                </a:lnTo>
                <a:lnTo>
                  <a:pt x="1157" y="292"/>
                </a:lnTo>
                <a:lnTo>
                  <a:pt x="1137" y="333"/>
                </a:lnTo>
                <a:lnTo>
                  <a:pt x="1121" y="367"/>
                </a:lnTo>
                <a:lnTo>
                  <a:pt x="1107" y="398"/>
                </a:lnTo>
                <a:lnTo>
                  <a:pt x="1092" y="437"/>
                </a:lnTo>
                <a:lnTo>
                  <a:pt x="1080" y="469"/>
                </a:lnTo>
                <a:lnTo>
                  <a:pt x="1068" y="500"/>
                </a:lnTo>
                <a:lnTo>
                  <a:pt x="1056" y="533"/>
                </a:lnTo>
                <a:lnTo>
                  <a:pt x="1041" y="572"/>
                </a:lnTo>
                <a:lnTo>
                  <a:pt x="1026" y="614"/>
                </a:lnTo>
                <a:lnTo>
                  <a:pt x="1014" y="648"/>
                </a:lnTo>
                <a:lnTo>
                  <a:pt x="1000" y="686"/>
                </a:lnTo>
                <a:lnTo>
                  <a:pt x="986" y="732"/>
                </a:lnTo>
                <a:lnTo>
                  <a:pt x="979" y="756"/>
                </a:lnTo>
                <a:lnTo>
                  <a:pt x="968" y="786"/>
                </a:lnTo>
                <a:lnTo>
                  <a:pt x="958" y="824"/>
                </a:lnTo>
                <a:lnTo>
                  <a:pt x="946" y="870"/>
                </a:lnTo>
                <a:lnTo>
                  <a:pt x="938" y="901"/>
                </a:lnTo>
                <a:lnTo>
                  <a:pt x="928" y="943"/>
                </a:lnTo>
                <a:lnTo>
                  <a:pt x="917" y="979"/>
                </a:lnTo>
                <a:lnTo>
                  <a:pt x="908" y="1013"/>
                </a:lnTo>
                <a:lnTo>
                  <a:pt x="899" y="1048"/>
                </a:lnTo>
                <a:lnTo>
                  <a:pt x="887" y="1088"/>
                </a:lnTo>
                <a:lnTo>
                  <a:pt x="872" y="1132"/>
                </a:lnTo>
                <a:lnTo>
                  <a:pt x="857" y="1174"/>
                </a:lnTo>
                <a:lnTo>
                  <a:pt x="843" y="1207"/>
                </a:lnTo>
                <a:lnTo>
                  <a:pt x="831" y="1241"/>
                </a:lnTo>
                <a:lnTo>
                  <a:pt x="815" y="1274"/>
                </a:lnTo>
                <a:lnTo>
                  <a:pt x="804" y="1304"/>
                </a:lnTo>
                <a:lnTo>
                  <a:pt x="787" y="1338"/>
                </a:lnTo>
                <a:lnTo>
                  <a:pt x="766" y="1380"/>
                </a:lnTo>
                <a:cubicBezTo>
                  <a:pt x="760" y="1394"/>
                  <a:pt x="754" y="1409"/>
                  <a:pt x="748" y="1421"/>
                </a:cubicBezTo>
                <a:cubicBezTo>
                  <a:pt x="742" y="1433"/>
                  <a:pt x="737" y="1440"/>
                  <a:pt x="730" y="1452"/>
                </a:cubicBezTo>
                <a:cubicBezTo>
                  <a:pt x="723" y="1464"/>
                  <a:pt x="711" y="1483"/>
                  <a:pt x="703" y="1495"/>
                </a:cubicBezTo>
                <a:cubicBezTo>
                  <a:pt x="695" y="1507"/>
                  <a:pt x="688" y="1514"/>
                  <a:pt x="681" y="1524"/>
                </a:cubicBezTo>
                <a:cubicBezTo>
                  <a:pt x="674" y="1534"/>
                  <a:pt x="665" y="1546"/>
                  <a:pt x="657" y="1557"/>
                </a:cubicBezTo>
                <a:lnTo>
                  <a:pt x="630" y="1592"/>
                </a:lnTo>
                <a:lnTo>
                  <a:pt x="592" y="1627"/>
                </a:lnTo>
                <a:lnTo>
                  <a:pt x="568" y="1645"/>
                </a:lnTo>
                <a:lnTo>
                  <a:pt x="530" y="1667"/>
                </a:lnTo>
                <a:lnTo>
                  <a:pt x="486" y="1695"/>
                </a:lnTo>
                <a:lnTo>
                  <a:pt x="450" y="1715"/>
                </a:lnTo>
                <a:lnTo>
                  <a:pt x="408" y="1735"/>
                </a:lnTo>
                <a:lnTo>
                  <a:pt x="376" y="1753"/>
                </a:lnTo>
                <a:lnTo>
                  <a:pt x="338" y="1767"/>
                </a:lnTo>
                <a:lnTo>
                  <a:pt x="298" y="1781"/>
                </a:lnTo>
                <a:lnTo>
                  <a:pt x="268" y="1797"/>
                </a:lnTo>
                <a:lnTo>
                  <a:pt x="240" y="1805"/>
                </a:lnTo>
                <a:lnTo>
                  <a:pt x="212" y="1815"/>
                </a:lnTo>
                <a:lnTo>
                  <a:pt x="174" y="1829"/>
                </a:lnTo>
                <a:lnTo>
                  <a:pt x="136" y="1843"/>
                </a:lnTo>
                <a:lnTo>
                  <a:pt x="94" y="1855"/>
                </a:lnTo>
                <a:lnTo>
                  <a:pt x="62" y="1865"/>
                </a:lnTo>
                <a:lnTo>
                  <a:pt x="22" y="1875"/>
                </a:lnTo>
                <a:lnTo>
                  <a:pt x="4" y="1881"/>
                </a:lnTo>
                <a:lnTo>
                  <a:pt x="4" y="1893"/>
                </a:lnTo>
                <a:lnTo>
                  <a:pt x="2" y="1909"/>
                </a:lnTo>
                <a:lnTo>
                  <a:pt x="0" y="1929"/>
                </a:lnTo>
                <a:lnTo>
                  <a:pt x="1856" y="1931"/>
                </a:lnTo>
                <a:lnTo>
                  <a:pt x="1846" y="785"/>
                </a:lnTo>
                <a:lnTo>
                  <a:pt x="1848" y="779"/>
                </a:lnTo>
                <a:lnTo>
                  <a:pt x="1840" y="746"/>
                </a:lnTo>
                <a:lnTo>
                  <a:pt x="1828" y="707"/>
                </a:lnTo>
                <a:lnTo>
                  <a:pt x="1811" y="657"/>
                </a:lnTo>
                <a:lnTo>
                  <a:pt x="1793" y="605"/>
                </a:lnTo>
                <a:lnTo>
                  <a:pt x="1779" y="563"/>
                </a:lnTo>
                <a:lnTo>
                  <a:pt x="1765" y="529"/>
                </a:lnTo>
                <a:lnTo>
                  <a:pt x="1750" y="490"/>
                </a:lnTo>
                <a:lnTo>
                  <a:pt x="1734" y="449"/>
                </a:lnTo>
                <a:lnTo>
                  <a:pt x="1717" y="412"/>
                </a:lnTo>
                <a:lnTo>
                  <a:pt x="1698" y="367"/>
                </a:lnTo>
                <a:lnTo>
                  <a:pt x="1708" y="388"/>
                </a:lnTo>
                <a:lnTo>
                  <a:pt x="1686" y="336"/>
                </a:lnTo>
                <a:lnTo>
                  <a:pt x="1669" y="302"/>
                </a:lnTo>
                <a:lnTo>
                  <a:pt x="1648" y="259"/>
                </a:lnTo>
                <a:lnTo>
                  <a:pt x="1633" y="226"/>
                </a:lnTo>
                <a:lnTo>
                  <a:pt x="1620" y="208"/>
                </a:lnTo>
                <a:lnTo>
                  <a:pt x="1592" y="164"/>
                </a:lnTo>
                <a:lnTo>
                  <a:pt x="1583" y="153"/>
                </a:lnTo>
                <a:lnTo>
                  <a:pt x="1572" y="138"/>
                </a:lnTo>
                <a:lnTo>
                  <a:pt x="1576" y="144"/>
                </a:lnTo>
                <a:lnTo>
                  <a:pt x="1605" y="186"/>
                </a:lnTo>
                <a:lnTo>
                  <a:pt x="1614" y="199"/>
                </a:lnTo>
                <a:lnTo>
                  <a:pt x="1596" y="174"/>
                </a:lnTo>
                <a:lnTo>
                  <a:pt x="1589" y="159"/>
                </a:lnTo>
                <a:lnTo>
                  <a:pt x="1560" y="115"/>
                </a:lnTo>
                <a:lnTo>
                  <a:pt x="1536" y="85"/>
                </a:lnTo>
                <a:lnTo>
                  <a:pt x="1512" y="57"/>
                </a:lnTo>
                <a:lnTo>
                  <a:pt x="1491" y="36"/>
                </a:lnTo>
                <a:lnTo>
                  <a:pt x="1469" y="19"/>
                </a:lnTo>
                <a:lnTo>
                  <a:pt x="1445" y="7"/>
                </a:lnTo>
                <a:lnTo>
                  <a:pt x="1412" y="2"/>
                </a:lnTo>
              </a:path>
            </a:pathLst>
          </a:custGeom>
          <a:solidFill>
            <a:schemeClr val="bg1">
              <a:lumMod val="7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grpSp>
        <p:nvGrpSpPr>
          <p:cNvPr id="18" name="Group 157">
            <a:extLst>
              <a:ext uri="{FF2B5EF4-FFF2-40B4-BE49-F238E27FC236}">
                <a16:creationId xmlns:a16="http://schemas.microsoft.com/office/drawing/2014/main" id="{70AB6835-0E1D-4236-AC1D-4B998AF5FB9D}"/>
              </a:ext>
            </a:extLst>
          </p:cNvPr>
          <p:cNvGrpSpPr>
            <a:grpSpLocks/>
          </p:cNvGrpSpPr>
          <p:nvPr/>
        </p:nvGrpSpPr>
        <p:grpSpPr bwMode="auto">
          <a:xfrm>
            <a:off x="1364322" y="3866600"/>
            <a:ext cx="3571684" cy="2202152"/>
            <a:chOff x="1377" y="1060"/>
            <a:chExt cx="2941" cy="1845"/>
          </a:xfrm>
        </p:grpSpPr>
        <p:sp>
          <p:nvSpPr>
            <p:cNvPr id="19" name="Arc 158">
              <a:extLst>
                <a:ext uri="{FF2B5EF4-FFF2-40B4-BE49-F238E27FC236}">
                  <a16:creationId xmlns:a16="http://schemas.microsoft.com/office/drawing/2014/main" id="{2A7E5D39-5CDD-45AE-8C5B-13F0B2C9128E}"/>
                </a:ext>
              </a:extLst>
            </p:cNvPr>
            <p:cNvSpPr>
              <a:spLocks/>
            </p:cNvSpPr>
            <p:nvPr/>
          </p:nvSpPr>
          <p:spPr bwMode="auto">
            <a:xfrm rot="4593268">
              <a:off x="3142" y="2179"/>
              <a:ext cx="790" cy="284"/>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0" name="Arc 159">
              <a:extLst>
                <a:ext uri="{FF2B5EF4-FFF2-40B4-BE49-F238E27FC236}">
                  <a16:creationId xmlns:a16="http://schemas.microsoft.com/office/drawing/2014/main" id="{8163FC7F-BB7A-4852-B1C5-6E986C374304}"/>
                </a:ext>
              </a:extLst>
            </p:cNvPr>
            <p:cNvSpPr>
              <a:spLocks/>
            </p:cNvSpPr>
            <p:nvPr/>
          </p:nvSpPr>
          <p:spPr bwMode="auto">
            <a:xfrm rot="915113">
              <a:off x="3631" y="2739"/>
              <a:ext cx="687" cy="164"/>
            </a:xfrm>
            <a:custGeom>
              <a:avLst/>
              <a:gdLst>
                <a:gd name="G0" fmla="+- 20388 0 0"/>
                <a:gd name="G1" fmla="+- 0 0 0"/>
                <a:gd name="G2" fmla="+- 21600 0 0"/>
                <a:gd name="T0" fmla="*/ 19463 w 20388"/>
                <a:gd name="T1" fmla="*/ 21580 h 21580"/>
                <a:gd name="T2" fmla="*/ 0 w 20388"/>
                <a:gd name="T3" fmla="*/ 7132 h 21580"/>
                <a:gd name="T4" fmla="*/ 20388 w 20388"/>
                <a:gd name="T5" fmla="*/ 0 h 21580"/>
              </a:gdLst>
              <a:ahLst/>
              <a:cxnLst>
                <a:cxn ang="0">
                  <a:pos x="T0" y="T1"/>
                </a:cxn>
                <a:cxn ang="0">
                  <a:pos x="T2" y="T3"/>
                </a:cxn>
                <a:cxn ang="0">
                  <a:pos x="T4" y="T5"/>
                </a:cxn>
              </a:cxnLst>
              <a:rect l="0" t="0" r="r" b="b"/>
              <a:pathLst>
                <a:path w="20388" h="21580" fill="none" extrusionOk="0">
                  <a:moveTo>
                    <a:pt x="19462" y="21580"/>
                  </a:moveTo>
                  <a:cubicBezTo>
                    <a:pt x="10629" y="21201"/>
                    <a:pt x="2918" y="15477"/>
                    <a:pt x="-1" y="7132"/>
                  </a:cubicBezTo>
                </a:path>
                <a:path w="20388" h="21580" stroke="0" extrusionOk="0">
                  <a:moveTo>
                    <a:pt x="19462" y="21580"/>
                  </a:moveTo>
                  <a:cubicBezTo>
                    <a:pt x="10629" y="21201"/>
                    <a:pt x="2918" y="15477"/>
                    <a:pt x="-1" y="7132"/>
                  </a:cubicBezTo>
                  <a:lnTo>
                    <a:pt x="20388"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1" name="Arc 160">
              <a:extLst>
                <a:ext uri="{FF2B5EF4-FFF2-40B4-BE49-F238E27FC236}">
                  <a16:creationId xmlns:a16="http://schemas.microsoft.com/office/drawing/2014/main" id="{B59EDCEB-87D4-458F-95E4-0A37951BC2F1}"/>
                </a:ext>
              </a:extLst>
            </p:cNvPr>
            <p:cNvSpPr>
              <a:spLocks/>
            </p:cNvSpPr>
            <p:nvPr/>
          </p:nvSpPr>
          <p:spPr bwMode="auto">
            <a:xfrm rot="6300000">
              <a:off x="2135" y="1428"/>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2" name="Arc 161">
              <a:extLst>
                <a:ext uri="{FF2B5EF4-FFF2-40B4-BE49-F238E27FC236}">
                  <a16:creationId xmlns:a16="http://schemas.microsoft.com/office/drawing/2014/main" id="{C3186FAD-8AF9-4752-9332-8602B66F3F1B}"/>
                </a:ext>
              </a:extLst>
            </p:cNvPr>
            <p:cNvSpPr>
              <a:spLocks/>
            </p:cNvSpPr>
            <p:nvPr/>
          </p:nvSpPr>
          <p:spPr bwMode="auto">
            <a:xfrm rot="16980000">
              <a:off x="1758" y="2188"/>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3" name="Arc 162">
              <a:extLst>
                <a:ext uri="{FF2B5EF4-FFF2-40B4-BE49-F238E27FC236}">
                  <a16:creationId xmlns:a16="http://schemas.microsoft.com/office/drawing/2014/main" id="{A8B0046E-FF3F-43C0-8AD9-D963783221C5}"/>
                </a:ext>
              </a:extLst>
            </p:cNvPr>
            <p:cNvSpPr>
              <a:spLocks/>
            </p:cNvSpPr>
            <p:nvPr/>
          </p:nvSpPr>
          <p:spPr bwMode="auto">
            <a:xfrm rot="15300000">
              <a:off x="2596" y="1426"/>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4" name="Arc 163">
              <a:extLst>
                <a:ext uri="{FF2B5EF4-FFF2-40B4-BE49-F238E27FC236}">
                  <a16:creationId xmlns:a16="http://schemas.microsoft.com/office/drawing/2014/main" id="{15A0AC25-BF79-47E7-8426-93619F5BFF7B}"/>
                </a:ext>
              </a:extLst>
            </p:cNvPr>
            <p:cNvSpPr>
              <a:spLocks/>
            </p:cNvSpPr>
            <p:nvPr/>
          </p:nvSpPr>
          <p:spPr bwMode="auto">
            <a:xfrm rot="20700000">
              <a:off x="1377" y="2741"/>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p:sp>
        <p:nvSpPr>
          <p:cNvPr id="25" name="Freeform 164">
            <a:extLst>
              <a:ext uri="{FF2B5EF4-FFF2-40B4-BE49-F238E27FC236}">
                <a16:creationId xmlns:a16="http://schemas.microsoft.com/office/drawing/2014/main" id="{A2F069AC-D805-45F1-9F3C-3C47CA5AFE8E}"/>
              </a:ext>
            </a:extLst>
          </p:cNvPr>
          <p:cNvSpPr>
            <a:spLocks noChangeArrowheads="1"/>
          </p:cNvSpPr>
          <p:nvPr/>
        </p:nvSpPr>
        <p:spPr bwMode="auto">
          <a:xfrm>
            <a:off x="3668087" y="4871594"/>
            <a:ext cx="1588" cy="1463326"/>
          </a:xfrm>
          <a:custGeom>
            <a:avLst/>
            <a:gdLst/>
            <a:ahLst/>
            <a:cxnLst>
              <a:cxn ang="0">
                <a:pos x="0" y="1226"/>
              </a:cxn>
              <a:cxn ang="0">
                <a:pos x="0" y="0"/>
              </a:cxn>
            </a:cxnLst>
            <a:rect l="0" t="0" r="r" b="b"/>
            <a:pathLst>
              <a:path w="1" h="1226">
                <a:moveTo>
                  <a:pt x="0" y="1226"/>
                </a:moveTo>
                <a:lnTo>
                  <a:pt x="0" y="0"/>
                </a:lnTo>
              </a:path>
            </a:pathLst>
          </a:cu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6" name="Freeform 165">
            <a:extLst>
              <a:ext uri="{FF2B5EF4-FFF2-40B4-BE49-F238E27FC236}">
                <a16:creationId xmlns:a16="http://schemas.microsoft.com/office/drawing/2014/main" id="{B9446874-7D0F-46BD-B638-730A475FE17D}"/>
              </a:ext>
            </a:extLst>
          </p:cNvPr>
          <p:cNvSpPr>
            <a:spLocks noChangeArrowheads="1"/>
          </p:cNvSpPr>
          <p:nvPr/>
        </p:nvSpPr>
        <p:spPr bwMode="auto">
          <a:xfrm flipH="1">
            <a:off x="3146306" y="6183336"/>
            <a:ext cx="42862" cy="144423"/>
          </a:xfrm>
          <a:custGeom>
            <a:avLst/>
            <a:gdLst/>
            <a:ahLst/>
            <a:cxnLst>
              <a:cxn ang="0">
                <a:pos x="0" y="0"/>
              </a:cxn>
              <a:cxn ang="0">
                <a:pos x="0" y="2005"/>
              </a:cxn>
            </a:cxnLst>
            <a:rect l="0" t="0" r="r" b="b"/>
            <a:pathLst>
              <a:path w="1" h="2005">
                <a:moveTo>
                  <a:pt x="0" y="0"/>
                </a:moveTo>
                <a:lnTo>
                  <a:pt x="0" y="2005"/>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mn-lt"/>
              <a:cs typeface="Arial" panose="020B0604020202020204" pitchFamily="34" charset="0"/>
            </a:endParaRPr>
          </a:p>
        </p:txBody>
      </p:sp>
      <p:sp>
        <p:nvSpPr>
          <p:cNvPr id="27" name="Line 167">
            <a:extLst>
              <a:ext uri="{FF2B5EF4-FFF2-40B4-BE49-F238E27FC236}">
                <a16:creationId xmlns:a16="http://schemas.microsoft.com/office/drawing/2014/main" id="{0DC04C72-BFD2-4452-A8B0-F7C6A3BD9345}"/>
              </a:ext>
            </a:extLst>
          </p:cNvPr>
          <p:cNvSpPr>
            <a:spLocks noChangeShapeType="1"/>
          </p:cNvSpPr>
          <p:nvPr/>
        </p:nvSpPr>
        <p:spPr bwMode="auto">
          <a:xfrm>
            <a:off x="2038655" y="5371039"/>
            <a:ext cx="800100" cy="0"/>
          </a:xfrm>
          <a:prstGeom prst="line">
            <a:avLst/>
          </a:prstGeom>
          <a:noFill/>
          <a:ln w="12700">
            <a:solidFill>
              <a:schemeClr val="tx1"/>
            </a:solidFill>
            <a:round/>
            <a:headEnd/>
            <a:tailEnd type="triangl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8" name="Text Box 160">
                <a:extLst>
                  <a:ext uri="{FF2B5EF4-FFF2-40B4-BE49-F238E27FC236}">
                    <a16:creationId xmlns:a16="http://schemas.microsoft.com/office/drawing/2014/main" id="{FBF191B1-917F-4AF3-B270-BCD51A82B73D}"/>
                  </a:ext>
                </a:extLst>
              </p:cNvPr>
              <p:cNvSpPr txBox="1">
                <a:spLocks noChangeArrowheads="1"/>
              </p:cNvSpPr>
              <p:nvPr/>
            </p:nvSpPr>
            <p:spPr bwMode="auto">
              <a:xfrm>
                <a:off x="3607613" y="3799101"/>
                <a:ext cx="1294522" cy="925638"/>
              </a:xfrm>
              <a:prstGeom prst="rect">
                <a:avLst/>
              </a:prstGeom>
              <a:noFill/>
              <a:ln w="12700">
                <a:noFill/>
                <a:miter lim="800000"/>
                <a:headEnd/>
                <a:tailEnd/>
              </a:ln>
              <a:effectLst/>
            </p:spPr>
            <p:txBody>
              <a:bodyPr wrap="none">
                <a:spAutoFit/>
              </a:bodyPr>
              <a:lstStyle/>
              <a:p>
                <a:r>
                  <a:rPr lang="en-US" sz="1805" dirty="0">
                    <a:solidFill>
                      <a:srgbClr val="000000"/>
                    </a:solidFill>
                    <a:latin typeface="+mn-lt"/>
                    <a:cs typeface="Arial" panose="020B0604020202020204" pitchFamily="34" charset="0"/>
                  </a:rPr>
                  <a:t>Sampling</a:t>
                </a:r>
              </a:p>
              <a:p>
                <a:r>
                  <a:rPr lang="en-US" sz="1805" dirty="0">
                    <a:solidFill>
                      <a:srgbClr val="000000"/>
                    </a:solidFill>
                    <a:latin typeface="+mn-lt"/>
                    <a:cs typeface="Arial" panose="020B0604020202020204" pitchFamily="34" charset="0"/>
                  </a:rPr>
                  <a:t>Distribution</a:t>
                </a:r>
              </a:p>
              <a:p>
                <a:r>
                  <a:rPr lang="en-US" sz="1805" dirty="0">
                    <a:solidFill>
                      <a:srgbClr val="000000"/>
                    </a:solidFill>
                    <a:latin typeface="+mn-lt"/>
                    <a:cs typeface="Arial" panose="020B0604020202020204" pitchFamily="34" charset="0"/>
                  </a:rPr>
                  <a:t>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a14:m>
                <a:r>
                  <a:rPr lang="en-US" sz="1805" dirty="0">
                    <a:solidFill>
                      <a:srgbClr val="000000"/>
                    </a:solidFill>
                    <a:latin typeface="+mn-lt"/>
                    <a:cs typeface="Arial" panose="020B0604020202020204" pitchFamily="34" charset="0"/>
                  </a:rPr>
                  <a:t>    </a:t>
                </a:r>
              </a:p>
            </p:txBody>
          </p:sp>
        </mc:Choice>
        <mc:Fallback xmlns="">
          <p:sp>
            <p:nvSpPr>
              <p:cNvPr id="28" name="Text Box 160">
                <a:extLst>
                  <a:ext uri="{FF2B5EF4-FFF2-40B4-BE49-F238E27FC236}">
                    <a16:creationId xmlns:a16="http://schemas.microsoft.com/office/drawing/2014/main" id="{FBF191B1-917F-4AF3-B270-BCD51A82B73D}"/>
                  </a:ext>
                </a:extLst>
              </p:cNvPr>
              <p:cNvSpPr txBox="1">
                <a:spLocks noRot="1" noChangeAspect="1" noMove="1" noResize="1" noEditPoints="1" noAdjustHandles="1" noChangeArrowheads="1" noChangeShapeType="1" noTextEdit="1"/>
              </p:cNvSpPr>
              <p:nvPr/>
            </p:nvSpPr>
            <p:spPr bwMode="auto">
              <a:xfrm>
                <a:off x="3607613" y="3799101"/>
                <a:ext cx="1294522" cy="925638"/>
              </a:xfrm>
              <a:prstGeom prst="rect">
                <a:avLst/>
              </a:prstGeom>
              <a:blipFill>
                <a:blip r:embed="rId4"/>
                <a:stretch>
                  <a:fillRect l="-4245" t="-3289" r="-4245" b="-9868"/>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19AB8C5-9519-4D0F-8D92-8233ACBDD453}"/>
                  </a:ext>
                </a:extLst>
              </p:cNvPr>
              <p:cNvSpPr txBox="1"/>
              <p:nvPr/>
            </p:nvSpPr>
            <p:spPr>
              <a:xfrm>
                <a:off x="5252191" y="6046783"/>
                <a:ext cx="381451" cy="370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m:oMathPara>
                </a14:m>
                <a:endParaRPr lang="en-US" sz="1805" dirty="0">
                  <a:solidFill>
                    <a:srgbClr val="000000"/>
                  </a:solidFill>
                  <a:latin typeface="Arial" panose="020B0604020202020204" pitchFamily="34" charset="0"/>
                  <a:cs typeface="Arial" panose="020B0604020202020204" pitchFamily="34" charset="0"/>
                </a:endParaRPr>
              </a:p>
            </p:txBody>
          </p:sp>
        </mc:Choice>
        <mc:Fallback xmlns="">
          <p:sp>
            <p:nvSpPr>
              <p:cNvPr id="29" name="TextBox 28">
                <a:extLst>
                  <a:ext uri="{FF2B5EF4-FFF2-40B4-BE49-F238E27FC236}">
                    <a16:creationId xmlns:a16="http://schemas.microsoft.com/office/drawing/2014/main" id="{A19AB8C5-9519-4D0F-8D92-8233ACBDD453}"/>
                  </a:ext>
                </a:extLst>
              </p:cNvPr>
              <p:cNvSpPr txBox="1">
                <a:spLocks noRot="1" noChangeAspect="1" noMove="1" noResize="1" noEditPoints="1" noAdjustHandles="1" noChangeArrowheads="1" noChangeShapeType="1" noTextEdit="1"/>
              </p:cNvSpPr>
              <p:nvPr/>
            </p:nvSpPr>
            <p:spPr>
              <a:xfrm>
                <a:off x="5252191" y="6046783"/>
                <a:ext cx="381451" cy="370101"/>
              </a:xfrm>
              <a:prstGeom prst="rect">
                <a:avLst/>
              </a:prstGeom>
              <a:blipFill>
                <a:blip r:embed="rId5"/>
                <a:stretch>
                  <a:fillRect r="-25806" b="-81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5802B9D-8B78-43D9-8A09-0FDDEE135EC6}"/>
                  </a:ext>
                </a:extLst>
              </p:cNvPr>
              <p:cNvSpPr txBox="1"/>
              <p:nvPr/>
            </p:nvSpPr>
            <p:spPr>
              <a:xfrm>
                <a:off x="1449497" y="4333020"/>
                <a:ext cx="1049326" cy="391517"/>
              </a:xfrm>
              <a:prstGeom prst="rect">
                <a:avLst/>
              </a:prstGeom>
              <a:noFill/>
              <a:effectLst/>
            </p:spPr>
            <p:txBody>
              <a:bodyPr wrap="none" rtlCol="0">
                <a:spAutoFit/>
              </a:bodyPr>
              <a:lstStyle/>
              <a:p>
                <a14:m>
                  <m:oMath xmlns:m="http://schemas.openxmlformats.org/officeDocument/2006/math">
                    <m:sSub>
                      <m:sSubPr>
                        <m:ctrlPr>
                          <a:rPr lang="en-US" sz="1805" i="1">
                            <a:solidFill>
                              <a:srgbClr val="000000"/>
                            </a:solidFill>
                            <a:latin typeface="Cambria Math" panose="02040503050406030204" pitchFamily="18" charset="0"/>
                          </a:rPr>
                        </m:ctrlPr>
                      </m:sSubPr>
                      <m:e>
                        <m:r>
                          <a:rPr lang="en-US" sz="1805" i="1">
                            <a:solidFill>
                              <a:srgbClr val="000000"/>
                            </a:solidFill>
                            <a:latin typeface="Cambria Math"/>
                            <a:ea typeface="Cambria Math"/>
                          </a:rPr>
                          <m:t>𝜎</m:t>
                        </m:r>
                      </m:e>
                      <m:sub>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sub>
                    </m:sSub>
                    <m:r>
                      <a:rPr lang="en-US" sz="1805" i="1">
                        <a:solidFill>
                          <a:srgbClr val="000000"/>
                        </a:solidFill>
                        <a:latin typeface="Cambria Math"/>
                      </a:rPr>
                      <m:t> </m:t>
                    </m:r>
                  </m:oMath>
                </a14:m>
                <a:r>
                  <a:rPr lang="en-US" sz="1805" dirty="0">
                    <a:solidFill>
                      <a:srgbClr val="000000"/>
                    </a:solidFill>
                    <a:latin typeface="+mn-lt"/>
                    <a:cs typeface="Arial" panose="020B0604020202020204" pitchFamily="34" charset="0"/>
                  </a:rPr>
                  <a:t>= .091</a:t>
                </a:r>
              </a:p>
            </p:txBody>
          </p:sp>
        </mc:Choice>
        <mc:Fallback xmlns="">
          <p:sp>
            <p:nvSpPr>
              <p:cNvPr id="30" name="TextBox 29">
                <a:extLst>
                  <a:ext uri="{FF2B5EF4-FFF2-40B4-BE49-F238E27FC236}">
                    <a16:creationId xmlns:a16="http://schemas.microsoft.com/office/drawing/2014/main" id="{15802B9D-8B78-43D9-8A09-0FDDEE135EC6}"/>
                  </a:ext>
                </a:extLst>
              </p:cNvPr>
              <p:cNvSpPr txBox="1">
                <a:spLocks noRot="1" noChangeAspect="1" noMove="1" noResize="1" noEditPoints="1" noAdjustHandles="1" noChangeArrowheads="1" noChangeShapeType="1" noTextEdit="1"/>
              </p:cNvSpPr>
              <p:nvPr/>
            </p:nvSpPr>
            <p:spPr>
              <a:xfrm>
                <a:off x="1449497" y="4333020"/>
                <a:ext cx="1049326" cy="391517"/>
              </a:xfrm>
              <a:prstGeom prst="rect">
                <a:avLst/>
              </a:prstGeom>
              <a:blipFill>
                <a:blip r:embed="rId6"/>
                <a:stretch>
                  <a:fillRect t="-7813" r="-4070" b="-20313"/>
                </a:stretch>
              </a:blipFill>
              <a:effectLst/>
            </p:spPr>
            <p:txBody>
              <a:bodyPr/>
              <a:lstStyle/>
              <a:p>
                <a:r>
                  <a:rPr lang="en-US">
                    <a:noFill/>
                  </a:rPr>
                  <a:t> </a:t>
                </a:r>
              </a:p>
            </p:txBody>
          </p:sp>
        </mc:Fallback>
      </mc:AlternateContent>
    </p:spTree>
    <p:extLst>
      <p:ext uri="{BB962C8B-B14F-4D97-AF65-F5344CB8AC3E}">
        <p14:creationId xmlns:p14="http://schemas.microsoft.com/office/powerpoint/2010/main" val="1151911158"/>
      </p:ext>
    </p:extLst>
  </p:cSld>
  <p:clrMapOvr>
    <a:masterClrMapping/>
  </p:clrMapOvr>
  <p:transition>
    <p:zo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05" name="Text Box 145"/>
          <p:cNvSpPr txBox="1">
            <a:spLocks noChangeArrowheads="1"/>
          </p:cNvSpPr>
          <p:nvPr/>
        </p:nvSpPr>
        <p:spPr bwMode="auto">
          <a:xfrm>
            <a:off x="1035051" y="2196595"/>
            <a:ext cx="7423150" cy="370101"/>
          </a:xfrm>
          <a:prstGeom prst="rect">
            <a:avLst/>
          </a:prstGeom>
          <a:noFill/>
          <a:ln w="12700">
            <a:noFill/>
            <a:miter lim="800000"/>
            <a:headEnd/>
            <a:tailEnd/>
          </a:ln>
          <a:effectLst/>
        </p:spPr>
        <p:txBody>
          <a:bodyPr wrap="square">
            <a:spAutoFit/>
          </a:bodyPr>
          <a:lstStyle/>
          <a:p>
            <a:pPr algn="l"/>
            <a:r>
              <a:rPr lang="en-US" sz="1805" dirty="0">
                <a:solidFill>
                  <a:srgbClr val="000000"/>
                </a:solidFill>
                <a:latin typeface="+mn-lt"/>
                <a:cs typeface="Arial" panose="020B0604020202020204" pitchFamily="34" charset="0"/>
              </a:rPr>
              <a:t>First:  Calculate the </a:t>
            </a:r>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-value at the lower endpoint of the interval.</a:t>
            </a:r>
          </a:p>
        </p:txBody>
      </p:sp>
      <p:sp>
        <p:nvSpPr>
          <p:cNvPr id="297106" name="Text Box 146"/>
          <p:cNvSpPr txBox="1">
            <a:spLocks noChangeArrowheads="1"/>
          </p:cNvSpPr>
          <p:nvPr/>
        </p:nvSpPr>
        <p:spPr bwMode="auto">
          <a:xfrm>
            <a:off x="1022351" y="3230306"/>
            <a:ext cx="7435849" cy="370101"/>
          </a:xfrm>
          <a:prstGeom prst="rect">
            <a:avLst/>
          </a:prstGeom>
          <a:noFill/>
          <a:ln w="12700">
            <a:noFill/>
            <a:miter lim="800000"/>
            <a:headEnd/>
            <a:tailEnd/>
          </a:ln>
          <a:effectLst/>
        </p:spPr>
        <p:txBody>
          <a:bodyPr wrap="square">
            <a:spAutoFit/>
          </a:bodyPr>
          <a:lstStyle/>
          <a:p>
            <a:pPr algn="l"/>
            <a:r>
              <a:rPr lang="en-US" sz="1805" dirty="0">
                <a:solidFill>
                  <a:srgbClr val="000000"/>
                </a:solidFill>
                <a:latin typeface="+mn-lt"/>
                <a:cs typeface="Arial" panose="020B0604020202020204" pitchFamily="34" charset="0"/>
              </a:rPr>
              <a:t>Next:  Find the area under the curve to the left of the lower endpoint.</a:t>
            </a:r>
          </a:p>
        </p:txBody>
      </p:sp>
      <p:sp>
        <p:nvSpPr>
          <p:cNvPr id="297107" name="Text Box 147"/>
          <p:cNvSpPr txBox="1">
            <a:spLocks noChangeArrowheads="1"/>
          </p:cNvSpPr>
          <p:nvPr/>
        </p:nvSpPr>
        <p:spPr bwMode="auto">
          <a:xfrm>
            <a:off x="2304774" y="2599141"/>
            <a:ext cx="3118161" cy="370101"/>
          </a:xfrm>
          <a:prstGeom prst="rect">
            <a:avLst/>
          </a:prstGeom>
          <a:noFill/>
          <a:ln w="12700">
            <a:noFill/>
            <a:miter lim="800000"/>
            <a:headEnd/>
            <a:tailEnd/>
          </a:ln>
          <a:effectLst/>
        </p:spPr>
        <p:txBody>
          <a:bodyPr wrap="none">
            <a:spAutoFit/>
          </a:bodyPr>
          <a:lstStyle/>
          <a:p>
            <a:pPr algn="l"/>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 = (.456 - .506)/.091 = - .54776</a:t>
            </a:r>
          </a:p>
        </p:txBody>
      </p:sp>
      <p:sp>
        <p:nvSpPr>
          <p:cNvPr id="297108" name="Text Box 148"/>
          <p:cNvSpPr txBox="1">
            <a:spLocks noChangeArrowheads="1"/>
          </p:cNvSpPr>
          <p:nvPr/>
        </p:nvSpPr>
        <p:spPr bwMode="auto">
          <a:xfrm>
            <a:off x="5979759" y="3616273"/>
            <a:ext cx="2271776" cy="370101"/>
          </a:xfrm>
          <a:prstGeom prst="rect">
            <a:avLst/>
          </a:prstGeom>
          <a:noFill/>
          <a:ln w="12700">
            <a:noFill/>
            <a:miter lim="800000"/>
            <a:headEnd/>
            <a:tailEnd/>
          </a:ln>
          <a:effectLst/>
        </p:spPr>
        <p:txBody>
          <a:bodyPr wrap="none">
            <a:spAutoFit/>
          </a:bodyPr>
          <a:lstStyle/>
          <a:p>
            <a:pPr algn="l">
              <a:spcBef>
                <a:spcPct val="20000"/>
              </a:spcBef>
              <a:buSzPct val="75000"/>
              <a:buFont typeface="Monotype Sorts" pitchFamily="2" charset="2"/>
              <a:buNone/>
            </a:pPr>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a:t>
            </a:r>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-.54776) = .2919 </a:t>
            </a:r>
          </a:p>
        </p:txBody>
      </p:sp>
      <mc:AlternateContent xmlns:mc="http://schemas.openxmlformats.org/markup-compatibility/2006" xmlns:a14="http://schemas.microsoft.com/office/drawing/2010/main">
        <mc:Choice Requires="a14">
          <p:sp>
            <p:nvSpPr>
              <p:cNvPr id="9" name="Rectangle 24"/>
              <p:cNvSpPr>
                <a:spLocks noChangeArrowheads="1"/>
              </p:cNvSpPr>
              <p:nvPr/>
            </p:nvSpPr>
            <p:spPr bwMode="auto">
              <a:xfrm>
                <a:off x="539288" y="1012580"/>
                <a:ext cx="7772400" cy="47729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𝒑</m:t>
                        </m:r>
                      </m:e>
                    </m:acc>
                  </m:oMath>
                </a14:m>
                <a:endParaRPr lang="en-US" sz="2400" b="1" dirty="0">
                  <a:latin typeface="+mn-lt"/>
                  <a:cs typeface="Arial" panose="020B0604020202020204" pitchFamily="34" charset="0"/>
                </a:endParaRPr>
              </a:p>
            </p:txBody>
          </p:sp>
        </mc:Choice>
        <mc:Fallback xmlns="">
          <p:sp>
            <p:nvSpPr>
              <p:cNvPr id="9" name="Rectangle 24"/>
              <p:cNvSpPr>
                <a:spLocks noRot="1" noChangeAspect="1" noMove="1" noResize="1" noEditPoints="1" noAdjustHandles="1" noChangeArrowheads="1" noChangeShapeType="1" noTextEdit="1"/>
              </p:cNvSpPr>
              <p:nvPr/>
            </p:nvSpPr>
            <p:spPr bwMode="auto">
              <a:xfrm>
                <a:off x="539288" y="1012580"/>
                <a:ext cx="7772400" cy="477295"/>
              </a:xfrm>
              <a:prstGeom prst="rect">
                <a:avLst/>
              </a:prstGeom>
              <a:blipFill>
                <a:blip r:embed="rId3"/>
                <a:stretch>
                  <a:fillRect l="-1490" t="-7692" b="-28205"/>
                </a:stretch>
              </a:blipFill>
              <a:ln w="12700">
                <a:noFill/>
                <a:miter lim="800000"/>
                <a:headEnd/>
                <a:tailEnd/>
              </a:ln>
              <a:effectLst/>
            </p:spPr>
            <p:txBody>
              <a:bodyPr/>
              <a:lstStyle/>
              <a:p>
                <a:r>
                  <a:rPr lang="en-US">
                    <a:noFill/>
                  </a:rPr>
                  <a:t> </a:t>
                </a:r>
              </a:p>
            </p:txBody>
          </p:sp>
        </mc:Fallback>
      </mc:AlternateContent>
      <p:sp>
        <p:nvSpPr>
          <p:cNvPr id="8" name="Rectangle 612">
            <a:extLst>
              <a:ext uri="{FF2B5EF4-FFF2-40B4-BE49-F238E27FC236}">
                <a16:creationId xmlns:a16="http://schemas.microsoft.com/office/drawing/2014/main" id="{E4FC848F-6397-4D88-BC0F-4F03B1BFBA61}"/>
              </a:ext>
            </a:extLst>
          </p:cNvPr>
          <p:cNvSpPr>
            <a:spLocks noChangeArrowheads="1"/>
          </p:cNvSpPr>
          <p:nvPr/>
        </p:nvSpPr>
        <p:spPr bwMode="auto">
          <a:xfrm>
            <a:off x="668997" y="1613389"/>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000" dirty="0">
                <a:solidFill>
                  <a:srgbClr val="000000"/>
                </a:solidFill>
                <a:latin typeface="+mn-lt"/>
                <a:cs typeface="Arial" panose="020B0604020202020204" pitchFamily="34" charset="0"/>
              </a:rPr>
              <a:t>Example:  Statistics State University</a:t>
            </a:r>
          </a:p>
        </p:txBody>
      </p:sp>
      <p:sp>
        <p:nvSpPr>
          <p:cNvPr id="11" name="Text Box 6">
            <a:extLst>
              <a:ext uri="{FF2B5EF4-FFF2-40B4-BE49-F238E27FC236}">
                <a16:creationId xmlns:a16="http://schemas.microsoft.com/office/drawing/2014/main" id="{5E43C0D8-C40F-494B-97E9-19A423D22C12}"/>
              </a:ext>
            </a:extLst>
          </p:cNvPr>
          <p:cNvSpPr txBox="1">
            <a:spLocks noChangeArrowheads="1"/>
          </p:cNvSpPr>
          <p:nvPr/>
        </p:nvSpPr>
        <p:spPr bwMode="auto">
          <a:xfrm>
            <a:off x="5094424" y="4979532"/>
            <a:ext cx="3618501" cy="370101"/>
          </a:xfrm>
          <a:prstGeom prst="rect">
            <a:avLst/>
          </a:prstGeom>
          <a:noFill/>
          <a:ln w="12700">
            <a:noFill/>
            <a:miter lim="800000"/>
            <a:headEnd/>
            <a:tailEnd/>
          </a:ln>
          <a:effectLst/>
        </p:spPr>
        <p:txBody>
          <a:bodyPr wrap="square">
            <a:spAutoFit/>
          </a:bodyPr>
          <a:lstStyle/>
          <a:p>
            <a:pPr algn="l"/>
            <a:r>
              <a:rPr lang="en-US" sz="1805" dirty="0">
                <a:solidFill>
                  <a:srgbClr val="000000"/>
                </a:solidFill>
                <a:latin typeface="+mn-lt"/>
                <a:cs typeface="Arial" panose="020B0604020202020204" pitchFamily="34" charset="0"/>
              </a:rPr>
              <a:t>In Excel =</a:t>
            </a:r>
            <a:r>
              <a:rPr lang="en-US" sz="1805" dirty="0" err="1">
                <a:solidFill>
                  <a:srgbClr val="000000"/>
                </a:solidFill>
                <a:latin typeface="+mn-lt"/>
                <a:cs typeface="Arial" panose="020B0604020202020204" pitchFamily="34" charset="0"/>
              </a:rPr>
              <a:t>normsdist</a:t>
            </a:r>
            <a:r>
              <a:rPr lang="en-US" sz="1805" dirty="0">
                <a:solidFill>
                  <a:srgbClr val="000000"/>
                </a:solidFill>
                <a:latin typeface="+mn-lt"/>
                <a:cs typeface="Arial" panose="020B0604020202020204" pitchFamily="34" charset="0"/>
              </a:rPr>
              <a:t>(-.54776</a:t>
            </a:r>
            <a:r>
              <a:rPr lang="en-US" sz="1805" dirty="0" smtClean="0">
                <a:solidFill>
                  <a:srgbClr val="000000"/>
                </a:solidFill>
                <a:latin typeface="+mn-lt"/>
                <a:cs typeface="Arial" panose="020B0604020202020204" pitchFamily="34" charset="0"/>
              </a:rPr>
              <a:t>)=0.2919</a:t>
            </a:r>
            <a:endParaRPr lang="en-US" sz="1805" dirty="0">
              <a:solidFill>
                <a:srgbClr val="000000"/>
              </a:solidFill>
              <a:latin typeface="+mn-lt"/>
              <a:cs typeface="Arial" panose="020B0604020202020204" pitchFamily="34" charset="0"/>
            </a:endParaRPr>
          </a:p>
        </p:txBody>
      </p:sp>
      <p:sp>
        <p:nvSpPr>
          <p:cNvPr id="12" name="Rectangle 3">
            <a:extLst>
              <a:ext uri="{FF2B5EF4-FFF2-40B4-BE49-F238E27FC236}">
                <a16:creationId xmlns:a16="http://schemas.microsoft.com/office/drawing/2014/main" id="{B7B0C0A5-7EEF-4686-84E7-B3FCEBDBBE76}"/>
              </a:ext>
            </a:extLst>
          </p:cNvPr>
          <p:cNvSpPr>
            <a:spLocks noChangeArrowheads="1"/>
          </p:cNvSpPr>
          <p:nvPr/>
        </p:nvSpPr>
        <p:spPr bwMode="auto">
          <a:xfrm>
            <a:off x="2300617" y="6314666"/>
            <a:ext cx="546163"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.456</a:t>
            </a:r>
          </a:p>
        </p:txBody>
      </p:sp>
      <p:sp>
        <p:nvSpPr>
          <p:cNvPr id="13" name="Rectangle 4">
            <a:extLst>
              <a:ext uri="{FF2B5EF4-FFF2-40B4-BE49-F238E27FC236}">
                <a16:creationId xmlns:a16="http://schemas.microsoft.com/office/drawing/2014/main" id="{13234776-4C89-4ECB-8F51-290BBCD48668}"/>
              </a:ext>
            </a:extLst>
          </p:cNvPr>
          <p:cNvSpPr>
            <a:spLocks noChangeArrowheads="1"/>
          </p:cNvSpPr>
          <p:nvPr/>
        </p:nvSpPr>
        <p:spPr bwMode="auto">
          <a:xfrm>
            <a:off x="2860204" y="6323153"/>
            <a:ext cx="546163"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.506</a:t>
            </a:r>
          </a:p>
        </p:txBody>
      </p:sp>
      <p:sp>
        <p:nvSpPr>
          <p:cNvPr id="14" name="Line 5">
            <a:extLst>
              <a:ext uri="{FF2B5EF4-FFF2-40B4-BE49-F238E27FC236}">
                <a16:creationId xmlns:a16="http://schemas.microsoft.com/office/drawing/2014/main" id="{EAA57EF5-551A-400E-8A5D-DE42D21D599B}"/>
              </a:ext>
            </a:extLst>
          </p:cNvPr>
          <p:cNvSpPr>
            <a:spLocks noChangeShapeType="1"/>
          </p:cNvSpPr>
          <p:nvPr/>
        </p:nvSpPr>
        <p:spPr bwMode="auto">
          <a:xfrm>
            <a:off x="941187" y="6249416"/>
            <a:ext cx="4150871" cy="4907"/>
          </a:xfrm>
          <a:prstGeom prst="line">
            <a:avLst/>
          </a:pr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5" name="Rectangle 6">
            <a:extLst>
              <a:ext uri="{FF2B5EF4-FFF2-40B4-BE49-F238E27FC236}">
                <a16:creationId xmlns:a16="http://schemas.microsoft.com/office/drawing/2014/main" id="{1080CA50-476B-4533-A1C5-EA3E13247C88}"/>
              </a:ext>
            </a:extLst>
          </p:cNvPr>
          <p:cNvSpPr>
            <a:spLocks noChangeArrowheads="1"/>
          </p:cNvSpPr>
          <p:nvPr/>
        </p:nvSpPr>
        <p:spPr bwMode="auto">
          <a:xfrm>
            <a:off x="579302" y="5205055"/>
            <a:ext cx="1322145"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Area = .2919</a:t>
            </a:r>
          </a:p>
        </p:txBody>
      </p:sp>
      <p:sp>
        <p:nvSpPr>
          <p:cNvPr id="16" name="Freeform 7">
            <a:extLst>
              <a:ext uri="{FF2B5EF4-FFF2-40B4-BE49-F238E27FC236}">
                <a16:creationId xmlns:a16="http://schemas.microsoft.com/office/drawing/2014/main" id="{9C7132C9-1DD1-4CB5-9F32-571A029A96BE}"/>
              </a:ext>
            </a:extLst>
          </p:cNvPr>
          <p:cNvSpPr>
            <a:spLocks/>
          </p:cNvSpPr>
          <p:nvPr/>
        </p:nvSpPr>
        <p:spPr bwMode="auto">
          <a:xfrm>
            <a:off x="1364944" y="3950719"/>
            <a:ext cx="3345172" cy="2303605"/>
          </a:xfrm>
          <a:custGeom>
            <a:avLst/>
            <a:gdLst/>
            <a:ahLst/>
            <a:cxnLst>
              <a:cxn ang="0">
                <a:pos x="1335" y="22"/>
              </a:cxn>
              <a:cxn ang="0">
                <a:pos x="1248" y="112"/>
              </a:cxn>
              <a:cxn ang="0">
                <a:pos x="1187" y="216"/>
              </a:cxn>
              <a:cxn ang="0">
                <a:pos x="1127" y="330"/>
              </a:cxn>
              <a:cxn ang="0">
                <a:pos x="1083" y="434"/>
              </a:cxn>
              <a:cxn ang="0">
                <a:pos x="1041" y="538"/>
              </a:cxn>
              <a:cxn ang="0">
                <a:pos x="1003" y="650"/>
              </a:cxn>
              <a:cxn ang="0">
                <a:pos x="967" y="758"/>
              </a:cxn>
              <a:cxn ang="0">
                <a:pos x="939" y="870"/>
              </a:cxn>
              <a:cxn ang="0">
                <a:pos x="911" y="980"/>
              </a:cxn>
              <a:cxn ang="0">
                <a:pos x="879" y="1082"/>
              </a:cxn>
              <a:cxn ang="0">
                <a:pos x="837" y="1200"/>
              </a:cxn>
              <a:cxn ang="0">
                <a:pos x="796" y="1296"/>
              </a:cxn>
              <a:cxn ang="0">
                <a:pos x="738" y="1414"/>
              </a:cxn>
              <a:cxn ang="0">
                <a:pos x="672" y="1527"/>
              </a:cxn>
              <a:cxn ang="0">
                <a:pos x="588" y="1624"/>
              </a:cxn>
              <a:cxn ang="0">
                <a:pos x="480" y="1698"/>
              </a:cxn>
              <a:cxn ang="0">
                <a:pos x="379" y="1750"/>
              </a:cxn>
              <a:cxn ang="0">
                <a:pos x="276" y="1792"/>
              </a:cxn>
              <a:cxn ang="0">
                <a:pos x="184" y="1828"/>
              </a:cxn>
              <a:cxn ang="0">
                <a:pos x="60" y="1868"/>
              </a:cxn>
              <a:cxn ang="0">
                <a:pos x="1" y="1904"/>
              </a:cxn>
              <a:cxn ang="0">
                <a:pos x="2837" y="1928"/>
              </a:cxn>
              <a:cxn ang="0">
                <a:pos x="2783" y="1864"/>
              </a:cxn>
              <a:cxn ang="0">
                <a:pos x="2715" y="1848"/>
              </a:cxn>
              <a:cxn ang="0">
                <a:pos x="2573" y="1802"/>
              </a:cxn>
              <a:cxn ang="0">
                <a:pos x="2449" y="1758"/>
              </a:cxn>
              <a:cxn ang="0">
                <a:pos x="2331" y="1700"/>
              </a:cxn>
              <a:cxn ang="0">
                <a:pos x="2280" y="1668"/>
              </a:cxn>
              <a:cxn ang="0">
                <a:pos x="2197" y="1594"/>
              </a:cxn>
              <a:cxn ang="0">
                <a:pos x="2131" y="1504"/>
              </a:cxn>
              <a:cxn ang="0">
                <a:pos x="2069" y="1404"/>
              </a:cxn>
              <a:cxn ang="0">
                <a:pos x="2035" y="1336"/>
              </a:cxn>
              <a:cxn ang="0">
                <a:pos x="1975" y="1206"/>
              </a:cxn>
              <a:cxn ang="0">
                <a:pos x="1941" y="1118"/>
              </a:cxn>
              <a:cxn ang="0">
                <a:pos x="1913" y="1028"/>
              </a:cxn>
              <a:cxn ang="0">
                <a:pos x="1875" y="903"/>
              </a:cxn>
              <a:cxn ang="0">
                <a:pos x="1842" y="798"/>
              </a:cxn>
              <a:cxn ang="0">
                <a:pos x="1797" y="660"/>
              </a:cxn>
              <a:cxn ang="0">
                <a:pos x="1753" y="526"/>
              </a:cxn>
              <a:cxn ang="0">
                <a:pos x="1709" y="412"/>
              </a:cxn>
              <a:cxn ang="0">
                <a:pos x="1673" y="332"/>
              </a:cxn>
              <a:cxn ang="0">
                <a:pos x="1620" y="228"/>
              </a:cxn>
              <a:cxn ang="0">
                <a:pos x="1578" y="156"/>
              </a:cxn>
              <a:cxn ang="0">
                <a:pos x="1601" y="190"/>
              </a:cxn>
              <a:cxn ang="0">
                <a:pos x="1565" y="136"/>
              </a:cxn>
              <a:cxn ang="0">
                <a:pos x="1499" y="56"/>
              </a:cxn>
              <a:cxn ang="0">
                <a:pos x="1433" y="6"/>
              </a:cxn>
            </a:cxnLst>
            <a:rect l="0" t="0" r="r" b="b"/>
            <a:pathLst>
              <a:path w="2837" h="1930">
                <a:moveTo>
                  <a:pt x="1407" y="0"/>
                </a:moveTo>
                <a:lnTo>
                  <a:pt x="1371" y="2"/>
                </a:lnTo>
                <a:lnTo>
                  <a:pt x="1335" y="22"/>
                </a:lnTo>
                <a:lnTo>
                  <a:pt x="1304" y="48"/>
                </a:lnTo>
                <a:lnTo>
                  <a:pt x="1279" y="74"/>
                </a:lnTo>
                <a:lnTo>
                  <a:pt x="1248" y="112"/>
                </a:lnTo>
                <a:lnTo>
                  <a:pt x="1224" y="148"/>
                </a:lnTo>
                <a:lnTo>
                  <a:pt x="1206" y="178"/>
                </a:lnTo>
                <a:lnTo>
                  <a:pt x="1187" y="216"/>
                </a:lnTo>
                <a:lnTo>
                  <a:pt x="1164" y="250"/>
                </a:lnTo>
                <a:lnTo>
                  <a:pt x="1149" y="290"/>
                </a:lnTo>
                <a:lnTo>
                  <a:pt x="1127" y="330"/>
                </a:lnTo>
                <a:lnTo>
                  <a:pt x="1111" y="370"/>
                </a:lnTo>
                <a:lnTo>
                  <a:pt x="1097" y="404"/>
                </a:lnTo>
                <a:lnTo>
                  <a:pt x="1083" y="434"/>
                </a:lnTo>
                <a:lnTo>
                  <a:pt x="1069" y="466"/>
                </a:lnTo>
                <a:lnTo>
                  <a:pt x="1055" y="502"/>
                </a:lnTo>
                <a:lnTo>
                  <a:pt x="1041" y="538"/>
                </a:lnTo>
                <a:lnTo>
                  <a:pt x="1027" y="580"/>
                </a:lnTo>
                <a:lnTo>
                  <a:pt x="1013" y="614"/>
                </a:lnTo>
                <a:lnTo>
                  <a:pt x="1003" y="650"/>
                </a:lnTo>
                <a:lnTo>
                  <a:pt x="989" y="686"/>
                </a:lnTo>
                <a:lnTo>
                  <a:pt x="977" y="724"/>
                </a:lnTo>
                <a:lnTo>
                  <a:pt x="967" y="758"/>
                </a:lnTo>
                <a:lnTo>
                  <a:pt x="957" y="792"/>
                </a:lnTo>
                <a:lnTo>
                  <a:pt x="949" y="830"/>
                </a:lnTo>
                <a:lnTo>
                  <a:pt x="939" y="870"/>
                </a:lnTo>
                <a:lnTo>
                  <a:pt x="931" y="904"/>
                </a:lnTo>
                <a:lnTo>
                  <a:pt x="921" y="942"/>
                </a:lnTo>
                <a:lnTo>
                  <a:pt x="911" y="980"/>
                </a:lnTo>
                <a:lnTo>
                  <a:pt x="903" y="1012"/>
                </a:lnTo>
                <a:lnTo>
                  <a:pt x="891" y="1050"/>
                </a:lnTo>
                <a:lnTo>
                  <a:pt x="879" y="1082"/>
                </a:lnTo>
                <a:lnTo>
                  <a:pt x="864" y="1131"/>
                </a:lnTo>
                <a:lnTo>
                  <a:pt x="849" y="1168"/>
                </a:lnTo>
                <a:lnTo>
                  <a:pt x="837" y="1200"/>
                </a:lnTo>
                <a:lnTo>
                  <a:pt x="821" y="1236"/>
                </a:lnTo>
                <a:lnTo>
                  <a:pt x="808" y="1272"/>
                </a:lnTo>
                <a:lnTo>
                  <a:pt x="796" y="1296"/>
                </a:lnTo>
                <a:lnTo>
                  <a:pt x="777" y="1336"/>
                </a:lnTo>
                <a:lnTo>
                  <a:pt x="761" y="1374"/>
                </a:lnTo>
                <a:lnTo>
                  <a:pt x="738" y="1414"/>
                </a:lnTo>
                <a:lnTo>
                  <a:pt x="719" y="1454"/>
                </a:lnTo>
                <a:lnTo>
                  <a:pt x="696" y="1492"/>
                </a:lnTo>
                <a:lnTo>
                  <a:pt x="672" y="1527"/>
                </a:lnTo>
                <a:lnTo>
                  <a:pt x="645" y="1557"/>
                </a:lnTo>
                <a:lnTo>
                  <a:pt x="624" y="1588"/>
                </a:lnTo>
                <a:lnTo>
                  <a:pt x="588" y="1624"/>
                </a:lnTo>
                <a:lnTo>
                  <a:pt x="567" y="1641"/>
                </a:lnTo>
                <a:lnTo>
                  <a:pt x="534" y="1666"/>
                </a:lnTo>
                <a:lnTo>
                  <a:pt x="480" y="1698"/>
                </a:lnTo>
                <a:lnTo>
                  <a:pt x="441" y="1722"/>
                </a:lnTo>
                <a:lnTo>
                  <a:pt x="411" y="1736"/>
                </a:lnTo>
                <a:lnTo>
                  <a:pt x="379" y="1750"/>
                </a:lnTo>
                <a:lnTo>
                  <a:pt x="345" y="1766"/>
                </a:lnTo>
                <a:lnTo>
                  <a:pt x="312" y="1780"/>
                </a:lnTo>
                <a:lnTo>
                  <a:pt x="276" y="1792"/>
                </a:lnTo>
                <a:lnTo>
                  <a:pt x="255" y="1797"/>
                </a:lnTo>
                <a:lnTo>
                  <a:pt x="225" y="1809"/>
                </a:lnTo>
                <a:lnTo>
                  <a:pt x="184" y="1828"/>
                </a:lnTo>
                <a:lnTo>
                  <a:pt x="144" y="1840"/>
                </a:lnTo>
                <a:lnTo>
                  <a:pt x="97" y="1856"/>
                </a:lnTo>
                <a:lnTo>
                  <a:pt x="60" y="1868"/>
                </a:lnTo>
                <a:lnTo>
                  <a:pt x="27" y="1876"/>
                </a:lnTo>
                <a:lnTo>
                  <a:pt x="3" y="1884"/>
                </a:lnTo>
                <a:lnTo>
                  <a:pt x="1" y="1904"/>
                </a:lnTo>
                <a:lnTo>
                  <a:pt x="0" y="1926"/>
                </a:lnTo>
                <a:lnTo>
                  <a:pt x="1" y="1930"/>
                </a:lnTo>
                <a:lnTo>
                  <a:pt x="2837" y="1928"/>
                </a:lnTo>
                <a:lnTo>
                  <a:pt x="2835" y="1902"/>
                </a:lnTo>
                <a:lnTo>
                  <a:pt x="2835" y="1880"/>
                </a:lnTo>
                <a:lnTo>
                  <a:pt x="2783" y="1864"/>
                </a:lnTo>
                <a:lnTo>
                  <a:pt x="2745" y="1856"/>
                </a:lnTo>
                <a:lnTo>
                  <a:pt x="2689" y="1838"/>
                </a:lnTo>
                <a:lnTo>
                  <a:pt x="2715" y="1848"/>
                </a:lnTo>
                <a:lnTo>
                  <a:pt x="2653" y="1830"/>
                </a:lnTo>
                <a:lnTo>
                  <a:pt x="2617" y="1818"/>
                </a:lnTo>
                <a:lnTo>
                  <a:pt x="2573" y="1802"/>
                </a:lnTo>
                <a:lnTo>
                  <a:pt x="2525" y="1786"/>
                </a:lnTo>
                <a:lnTo>
                  <a:pt x="2481" y="1768"/>
                </a:lnTo>
                <a:lnTo>
                  <a:pt x="2449" y="1758"/>
                </a:lnTo>
                <a:lnTo>
                  <a:pt x="2409" y="1740"/>
                </a:lnTo>
                <a:lnTo>
                  <a:pt x="2370" y="1722"/>
                </a:lnTo>
                <a:lnTo>
                  <a:pt x="2331" y="1700"/>
                </a:lnTo>
                <a:lnTo>
                  <a:pt x="2311" y="1686"/>
                </a:lnTo>
                <a:lnTo>
                  <a:pt x="2295" y="1676"/>
                </a:lnTo>
                <a:lnTo>
                  <a:pt x="2280" y="1668"/>
                </a:lnTo>
                <a:lnTo>
                  <a:pt x="2257" y="1648"/>
                </a:lnTo>
                <a:lnTo>
                  <a:pt x="2232" y="1624"/>
                </a:lnTo>
                <a:lnTo>
                  <a:pt x="2197" y="1594"/>
                </a:lnTo>
                <a:lnTo>
                  <a:pt x="2179" y="1570"/>
                </a:lnTo>
                <a:lnTo>
                  <a:pt x="2159" y="1542"/>
                </a:lnTo>
                <a:lnTo>
                  <a:pt x="2131" y="1504"/>
                </a:lnTo>
                <a:lnTo>
                  <a:pt x="2112" y="1468"/>
                </a:lnTo>
                <a:lnTo>
                  <a:pt x="2088" y="1432"/>
                </a:lnTo>
                <a:lnTo>
                  <a:pt x="2069" y="1404"/>
                </a:lnTo>
                <a:lnTo>
                  <a:pt x="2051" y="1364"/>
                </a:lnTo>
                <a:lnTo>
                  <a:pt x="2019" y="1308"/>
                </a:lnTo>
                <a:lnTo>
                  <a:pt x="2035" y="1336"/>
                </a:lnTo>
                <a:lnTo>
                  <a:pt x="2004" y="1278"/>
                </a:lnTo>
                <a:lnTo>
                  <a:pt x="1992" y="1240"/>
                </a:lnTo>
                <a:lnTo>
                  <a:pt x="1975" y="1206"/>
                </a:lnTo>
                <a:lnTo>
                  <a:pt x="1965" y="1172"/>
                </a:lnTo>
                <a:lnTo>
                  <a:pt x="1951" y="1144"/>
                </a:lnTo>
                <a:lnTo>
                  <a:pt x="1941" y="1118"/>
                </a:lnTo>
                <a:lnTo>
                  <a:pt x="1935" y="1096"/>
                </a:lnTo>
                <a:lnTo>
                  <a:pt x="1925" y="1064"/>
                </a:lnTo>
                <a:lnTo>
                  <a:pt x="1913" y="1028"/>
                </a:lnTo>
                <a:lnTo>
                  <a:pt x="1899" y="986"/>
                </a:lnTo>
                <a:lnTo>
                  <a:pt x="1887" y="940"/>
                </a:lnTo>
                <a:lnTo>
                  <a:pt x="1875" y="903"/>
                </a:lnTo>
                <a:lnTo>
                  <a:pt x="1861" y="862"/>
                </a:lnTo>
                <a:lnTo>
                  <a:pt x="1849" y="824"/>
                </a:lnTo>
                <a:lnTo>
                  <a:pt x="1842" y="798"/>
                </a:lnTo>
                <a:lnTo>
                  <a:pt x="1829" y="754"/>
                </a:lnTo>
                <a:lnTo>
                  <a:pt x="1815" y="710"/>
                </a:lnTo>
                <a:lnTo>
                  <a:pt x="1797" y="660"/>
                </a:lnTo>
                <a:lnTo>
                  <a:pt x="1779" y="603"/>
                </a:lnTo>
                <a:lnTo>
                  <a:pt x="1765" y="562"/>
                </a:lnTo>
                <a:lnTo>
                  <a:pt x="1753" y="526"/>
                </a:lnTo>
                <a:lnTo>
                  <a:pt x="1737" y="484"/>
                </a:lnTo>
                <a:lnTo>
                  <a:pt x="1722" y="453"/>
                </a:lnTo>
                <a:lnTo>
                  <a:pt x="1709" y="412"/>
                </a:lnTo>
                <a:lnTo>
                  <a:pt x="1695" y="390"/>
                </a:lnTo>
                <a:lnTo>
                  <a:pt x="1685" y="362"/>
                </a:lnTo>
                <a:lnTo>
                  <a:pt x="1673" y="332"/>
                </a:lnTo>
                <a:lnTo>
                  <a:pt x="1656" y="304"/>
                </a:lnTo>
                <a:lnTo>
                  <a:pt x="1637" y="264"/>
                </a:lnTo>
                <a:lnTo>
                  <a:pt x="1620" y="228"/>
                </a:lnTo>
                <a:lnTo>
                  <a:pt x="1609" y="208"/>
                </a:lnTo>
                <a:lnTo>
                  <a:pt x="1583" y="162"/>
                </a:lnTo>
                <a:lnTo>
                  <a:pt x="1578" y="156"/>
                </a:lnTo>
                <a:lnTo>
                  <a:pt x="1569" y="142"/>
                </a:lnTo>
                <a:lnTo>
                  <a:pt x="1569" y="140"/>
                </a:lnTo>
                <a:lnTo>
                  <a:pt x="1601" y="190"/>
                </a:lnTo>
                <a:lnTo>
                  <a:pt x="1593" y="186"/>
                </a:lnTo>
                <a:lnTo>
                  <a:pt x="1589" y="170"/>
                </a:lnTo>
                <a:lnTo>
                  <a:pt x="1565" y="136"/>
                </a:lnTo>
                <a:lnTo>
                  <a:pt x="1548" y="118"/>
                </a:lnTo>
                <a:lnTo>
                  <a:pt x="1525" y="86"/>
                </a:lnTo>
                <a:lnTo>
                  <a:pt x="1499" y="56"/>
                </a:lnTo>
                <a:lnTo>
                  <a:pt x="1477" y="36"/>
                </a:lnTo>
                <a:lnTo>
                  <a:pt x="1458" y="22"/>
                </a:lnTo>
                <a:lnTo>
                  <a:pt x="1433" y="6"/>
                </a:lnTo>
                <a:lnTo>
                  <a:pt x="1408" y="4"/>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17" name="Freeform 8">
            <a:extLst>
              <a:ext uri="{FF2B5EF4-FFF2-40B4-BE49-F238E27FC236}">
                <a16:creationId xmlns:a16="http://schemas.microsoft.com/office/drawing/2014/main" id="{2BE0B3DD-2AD6-4BAB-AB32-831D05C781F6}"/>
              </a:ext>
            </a:extLst>
          </p:cNvPr>
          <p:cNvSpPr>
            <a:spLocks noChangeArrowheads="1"/>
          </p:cNvSpPr>
          <p:nvPr/>
        </p:nvSpPr>
        <p:spPr bwMode="auto">
          <a:xfrm flipH="1">
            <a:off x="3031527" y="6203000"/>
            <a:ext cx="42862" cy="144423"/>
          </a:xfrm>
          <a:custGeom>
            <a:avLst/>
            <a:gdLst/>
            <a:ahLst/>
            <a:cxnLst>
              <a:cxn ang="0">
                <a:pos x="0" y="0"/>
              </a:cxn>
              <a:cxn ang="0">
                <a:pos x="0" y="2005"/>
              </a:cxn>
            </a:cxnLst>
            <a:rect l="0" t="0" r="r" b="b"/>
            <a:pathLst>
              <a:path w="1" h="2005">
                <a:moveTo>
                  <a:pt x="0" y="0"/>
                </a:moveTo>
                <a:lnTo>
                  <a:pt x="0" y="2005"/>
                </a:lnTo>
              </a:path>
            </a:pathLst>
          </a:cu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18" name="Freeform 9">
            <a:extLst>
              <a:ext uri="{FF2B5EF4-FFF2-40B4-BE49-F238E27FC236}">
                <a16:creationId xmlns:a16="http://schemas.microsoft.com/office/drawing/2014/main" id="{4DDD2206-0AB2-4587-A487-650EF9B06E75}"/>
              </a:ext>
            </a:extLst>
          </p:cNvPr>
          <p:cNvSpPr>
            <a:spLocks/>
          </p:cNvSpPr>
          <p:nvPr/>
        </p:nvSpPr>
        <p:spPr bwMode="auto">
          <a:xfrm>
            <a:off x="1323055" y="4805320"/>
            <a:ext cx="1203324" cy="1450198"/>
          </a:xfrm>
          <a:custGeom>
            <a:avLst/>
            <a:gdLst/>
            <a:ahLst/>
            <a:cxnLst>
              <a:cxn ang="0">
                <a:pos x="987" y="270"/>
              </a:cxn>
              <a:cxn ang="0">
                <a:pos x="987" y="1023"/>
              </a:cxn>
              <a:cxn ang="0">
                <a:pos x="987" y="1047"/>
              </a:cxn>
              <a:cxn ang="0">
                <a:pos x="987" y="1083"/>
              </a:cxn>
              <a:cxn ang="0">
                <a:pos x="987" y="1107"/>
              </a:cxn>
              <a:cxn ang="0">
                <a:pos x="987" y="1131"/>
              </a:cxn>
              <a:cxn ang="0">
                <a:pos x="987" y="1149"/>
              </a:cxn>
              <a:cxn ang="0">
                <a:pos x="987" y="1173"/>
              </a:cxn>
              <a:cxn ang="0">
                <a:pos x="987" y="1194"/>
              </a:cxn>
              <a:cxn ang="0">
                <a:pos x="6" y="1194"/>
              </a:cxn>
              <a:cxn ang="0">
                <a:pos x="3" y="1185"/>
              </a:cxn>
              <a:cxn ang="0">
                <a:pos x="3" y="1179"/>
              </a:cxn>
              <a:cxn ang="0">
                <a:pos x="0" y="1170"/>
              </a:cxn>
              <a:cxn ang="0">
                <a:pos x="0" y="1152"/>
              </a:cxn>
              <a:cxn ang="0">
                <a:pos x="0" y="1158"/>
              </a:cxn>
              <a:cxn ang="0">
                <a:pos x="3" y="1158"/>
              </a:cxn>
              <a:cxn ang="0">
                <a:pos x="9" y="1149"/>
              </a:cxn>
              <a:cxn ang="0">
                <a:pos x="27" y="1140"/>
              </a:cxn>
              <a:cxn ang="0">
                <a:pos x="42" y="1137"/>
              </a:cxn>
              <a:cxn ang="0">
                <a:pos x="87" y="1125"/>
              </a:cxn>
              <a:cxn ang="0">
                <a:pos x="189" y="1089"/>
              </a:cxn>
              <a:cxn ang="0">
                <a:pos x="273" y="1062"/>
              </a:cxn>
              <a:cxn ang="0">
                <a:pos x="387" y="1011"/>
              </a:cxn>
              <a:cxn ang="0">
                <a:pos x="495" y="957"/>
              </a:cxn>
              <a:cxn ang="0">
                <a:pos x="597" y="885"/>
              </a:cxn>
              <a:cxn ang="0">
                <a:pos x="678" y="798"/>
              </a:cxn>
              <a:cxn ang="0">
                <a:pos x="747" y="678"/>
              </a:cxn>
              <a:cxn ang="0">
                <a:pos x="816" y="540"/>
              </a:cxn>
              <a:cxn ang="0">
                <a:pos x="870" y="402"/>
              </a:cxn>
              <a:cxn ang="0">
                <a:pos x="900" y="306"/>
              </a:cxn>
              <a:cxn ang="0">
                <a:pos x="933" y="201"/>
              </a:cxn>
              <a:cxn ang="0">
                <a:pos x="954" y="99"/>
              </a:cxn>
              <a:cxn ang="0">
                <a:pos x="987" y="0"/>
              </a:cxn>
            </a:cxnLst>
            <a:rect l="0" t="0" r="r" b="b"/>
            <a:pathLst>
              <a:path w="987" h="1194">
                <a:moveTo>
                  <a:pt x="987" y="270"/>
                </a:moveTo>
                <a:lnTo>
                  <a:pt x="987" y="1023"/>
                </a:lnTo>
                <a:lnTo>
                  <a:pt x="987" y="1047"/>
                </a:lnTo>
                <a:lnTo>
                  <a:pt x="987" y="1083"/>
                </a:lnTo>
                <a:lnTo>
                  <a:pt x="987" y="1107"/>
                </a:lnTo>
                <a:lnTo>
                  <a:pt x="987" y="1131"/>
                </a:lnTo>
                <a:lnTo>
                  <a:pt x="987" y="1149"/>
                </a:lnTo>
                <a:lnTo>
                  <a:pt x="987" y="1173"/>
                </a:lnTo>
                <a:lnTo>
                  <a:pt x="987" y="1194"/>
                </a:lnTo>
                <a:lnTo>
                  <a:pt x="6" y="1194"/>
                </a:lnTo>
                <a:lnTo>
                  <a:pt x="3" y="1185"/>
                </a:lnTo>
                <a:lnTo>
                  <a:pt x="3" y="1179"/>
                </a:lnTo>
                <a:lnTo>
                  <a:pt x="0" y="1170"/>
                </a:lnTo>
                <a:lnTo>
                  <a:pt x="0" y="1152"/>
                </a:lnTo>
                <a:lnTo>
                  <a:pt x="0" y="1158"/>
                </a:lnTo>
                <a:lnTo>
                  <a:pt x="3" y="1158"/>
                </a:lnTo>
                <a:lnTo>
                  <a:pt x="9" y="1149"/>
                </a:lnTo>
                <a:lnTo>
                  <a:pt x="27" y="1140"/>
                </a:lnTo>
                <a:lnTo>
                  <a:pt x="42" y="1137"/>
                </a:lnTo>
                <a:lnTo>
                  <a:pt x="87" y="1125"/>
                </a:lnTo>
                <a:lnTo>
                  <a:pt x="189" y="1089"/>
                </a:lnTo>
                <a:lnTo>
                  <a:pt x="273" y="1062"/>
                </a:lnTo>
                <a:lnTo>
                  <a:pt x="387" y="1011"/>
                </a:lnTo>
                <a:lnTo>
                  <a:pt x="495" y="957"/>
                </a:lnTo>
                <a:lnTo>
                  <a:pt x="597" y="885"/>
                </a:lnTo>
                <a:lnTo>
                  <a:pt x="678" y="798"/>
                </a:lnTo>
                <a:lnTo>
                  <a:pt x="747" y="678"/>
                </a:lnTo>
                <a:lnTo>
                  <a:pt x="816" y="540"/>
                </a:lnTo>
                <a:lnTo>
                  <a:pt x="870" y="402"/>
                </a:lnTo>
                <a:lnTo>
                  <a:pt x="900" y="306"/>
                </a:lnTo>
                <a:lnTo>
                  <a:pt x="933" y="201"/>
                </a:lnTo>
                <a:lnTo>
                  <a:pt x="954" y="99"/>
                </a:lnTo>
                <a:lnTo>
                  <a:pt x="987" y="0"/>
                </a:lnTo>
              </a:path>
            </a:pathLst>
          </a:custGeom>
          <a:solidFill>
            <a:schemeClr val="bg1">
              <a:lumMod val="7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grpSp>
        <p:nvGrpSpPr>
          <p:cNvPr id="19" name="Group 10">
            <a:extLst>
              <a:ext uri="{FF2B5EF4-FFF2-40B4-BE49-F238E27FC236}">
                <a16:creationId xmlns:a16="http://schemas.microsoft.com/office/drawing/2014/main" id="{EA8370D6-AECB-4C10-B128-5AE6DBF6ACA4}"/>
              </a:ext>
            </a:extLst>
          </p:cNvPr>
          <p:cNvGrpSpPr>
            <a:grpSpLocks/>
          </p:cNvGrpSpPr>
          <p:nvPr/>
        </p:nvGrpSpPr>
        <p:grpSpPr bwMode="auto">
          <a:xfrm>
            <a:off x="1263343" y="3897007"/>
            <a:ext cx="3597349" cy="2220055"/>
            <a:chOff x="1195" y="1177"/>
            <a:chExt cx="2998" cy="1860"/>
          </a:xfrm>
        </p:grpSpPr>
        <p:sp>
          <p:nvSpPr>
            <p:cNvPr id="20" name="Arc 11">
              <a:extLst>
                <a:ext uri="{FF2B5EF4-FFF2-40B4-BE49-F238E27FC236}">
                  <a16:creationId xmlns:a16="http://schemas.microsoft.com/office/drawing/2014/main" id="{8D290496-60D0-4364-BD82-02F7EDA53879}"/>
                </a:ext>
              </a:extLst>
            </p:cNvPr>
            <p:cNvSpPr>
              <a:spLocks/>
            </p:cNvSpPr>
            <p:nvPr/>
          </p:nvSpPr>
          <p:spPr bwMode="auto">
            <a:xfrm rot="4500000">
              <a:off x="2955" y="2310"/>
              <a:ext cx="806" cy="270"/>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1" name="Arc 12">
              <a:extLst>
                <a:ext uri="{FF2B5EF4-FFF2-40B4-BE49-F238E27FC236}">
                  <a16:creationId xmlns:a16="http://schemas.microsoft.com/office/drawing/2014/main" id="{AF462A74-DA38-4D38-84DA-9B162723B6D7}"/>
                </a:ext>
              </a:extLst>
            </p:cNvPr>
            <p:cNvSpPr>
              <a:spLocks/>
            </p:cNvSpPr>
            <p:nvPr/>
          </p:nvSpPr>
          <p:spPr bwMode="auto">
            <a:xfrm rot="720000">
              <a:off x="3466" y="2872"/>
              <a:ext cx="727" cy="165"/>
            </a:xfrm>
            <a:custGeom>
              <a:avLst/>
              <a:gdLst>
                <a:gd name="G0" fmla="+- 21038 0 0"/>
                <a:gd name="G1" fmla="+- 0 0 0"/>
                <a:gd name="G2" fmla="+- 21600 0 0"/>
                <a:gd name="T0" fmla="*/ 18899 w 21038"/>
                <a:gd name="T1" fmla="*/ 21494 h 21494"/>
                <a:gd name="T2" fmla="*/ 0 w 21038"/>
                <a:gd name="T3" fmla="*/ 4895 h 21494"/>
                <a:gd name="T4" fmla="*/ 21038 w 21038"/>
                <a:gd name="T5" fmla="*/ 0 h 21494"/>
              </a:gdLst>
              <a:ahLst/>
              <a:cxnLst>
                <a:cxn ang="0">
                  <a:pos x="T0" y="T1"/>
                </a:cxn>
                <a:cxn ang="0">
                  <a:pos x="T2" y="T3"/>
                </a:cxn>
                <a:cxn ang="0">
                  <a:pos x="T4" y="T5"/>
                </a:cxn>
              </a:cxnLst>
              <a:rect l="0" t="0" r="r" b="b"/>
              <a:pathLst>
                <a:path w="21038" h="21494" fill="none" extrusionOk="0">
                  <a:moveTo>
                    <a:pt x="18899" y="21493"/>
                  </a:moveTo>
                  <a:cubicBezTo>
                    <a:pt x="9695" y="20577"/>
                    <a:pt x="2096" y="13903"/>
                    <a:pt x="-1" y="4895"/>
                  </a:cubicBezTo>
                </a:path>
                <a:path w="21038" h="21494" stroke="0" extrusionOk="0">
                  <a:moveTo>
                    <a:pt x="18899" y="21493"/>
                  </a:moveTo>
                  <a:cubicBezTo>
                    <a:pt x="9695" y="20577"/>
                    <a:pt x="2096" y="13903"/>
                    <a:pt x="-1" y="4895"/>
                  </a:cubicBezTo>
                  <a:lnTo>
                    <a:pt x="21038"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2" name="Arc 13">
              <a:extLst>
                <a:ext uri="{FF2B5EF4-FFF2-40B4-BE49-F238E27FC236}">
                  <a16:creationId xmlns:a16="http://schemas.microsoft.com/office/drawing/2014/main" id="{16D28070-165E-42C2-AF31-B39EACD71526}"/>
                </a:ext>
              </a:extLst>
            </p:cNvPr>
            <p:cNvSpPr>
              <a:spLocks/>
            </p:cNvSpPr>
            <p:nvPr/>
          </p:nvSpPr>
          <p:spPr bwMode="auto">
            <a:xfrm rot="6300000">
              <a:off x="1950" y="1543"/>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3" name="Arc 14">
              <a:extLst>
                <a:ext uri="{FF2B5EF4-FFF2-40B4-BE49-F238E27FC236}">
                  <a16:creationId xmlns:a16="http://schemas.microsoft.com/office/drawing/2014/main" id="{DDBEC30A-4067-418E-A7F3-7E9C1879944E}"/>
                </a:ext>
              </a:extLst>
            </p:cNvPr>
            <p:cNvSpPr>
              <a:spLocks/>
            </p:cNvSpPr>
            <p:nvPr/>
          </p:nvSpPr>
          <p:spPr bwMode="auto">
            <a:xfrm rot="16980000">
              <a:off x="1574" y="230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4" name="Arc 15">
              <a:extLst>
                <a:ext uri="{FF2B5EF4-FFF2-40B4-BE49-F238E27FC236}">
                  <a16:creationId xmlns:a16="http://schemas.microsoft.com/office/drawing/2014/main" id="{4F6AF535-91BC-48E6-A363-8F1959B5E557}"/>
                </a:ext>
              </a:extLst>
            </p:cNvPr>
            <p:cNvSpPr>
              <a:spLocks/>
            </p:cNvSpPr>
            <p:nvPr/>
          </p:nvSpPr>
          <p:spPr bwMode="auto">
            <a:xfrm rot="15300000">
              <a:off x="2411" y="1545"/>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5" name="Arc 16">
              <a:extLst>
                <a:ext uri="{FF2B5EF4-FFF2-40B4-BE49-F238E27FC236}">
                  <a16:creationId xmlns:a16="http://schemas.microsoft.com/office/drawing/2014/main" id="{0DFDE8B2-7E4D-4B32-AA0D-6A57F5B7D325}"/>
                </a:ext>
              </a:extLst>
            </p:cNvPr>
            <p:cNvSpPr>
              <a:spLocks/>
            </p:cNvSpPr>
            <p:nvPr/>
          </p:nvSpPr>
          <p:spPr bwMode="auto">
            <a:xfrm rot="20700000">
              <a:off x="1195" y="2859"/>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p:sp>
        <p:nvSpPr>
          <p:cNvPr id="26" name="Freeform 17">
            <a:extLst>
              <a:ext uri="{FF2B5EF4-FFF2-40B4-BE49-F238E27FC236}">
                <a16:creationId xmlns:a16="http://schemas.microsoft.com/office/drawing/2014/main" id="{FFD49D1C-22BB-4636-87F9-48AC78BBC0EA}"/>
              </a:ext>
            </a:extLst>
          </p:cNvPr>
          <p:cNvSpPr>
            <a:spLocks noChangeArrowheads="1"/>
          </p:cNvSpPr>
          <p:nvPr/>
        </p:nvSpPr>
        <p:spPr bwMode="auto">
          <a:xfrm>
            <a:off x="2509556" y="4805320"/>
            <a:ext cx="42863" cy="1506295"/>
          </a:xfrm>
          <a:custGeom>
            <a:avLst/>
            <a:gdLst/>
            <a:ahLst/>
            <a:cxnLst>
              <a:cxn ang="0">
                <a:pos x="0" y="1226"/>
              </a:cxn>
              <a:cxn ang="0">
                <a:pos x="0" y="0"/>
              </a:cxn>
            </a:cxnLst>
            <a:rect l="0" t="0" r="r" b="b"/>
            <a:pathLst>
              <a:path w="1" h="1226">
                <a:moveTo>
                  <a:pt x="0" y="1226"/>
                </a:moveTo>
                <a:lnTo>
                  <a:pt x="0" y="0"/>
                </a:lnTo>
              </a:path>
            </a:pathLst>
          </a:cu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27" name="Line 18">
            <a:extLst>
              <a:ext uri="{FF2B5EF4-FFF2-40B4-BE49-F238E27FC236}">
                <a16:creationId xmlns:a16="http://schemas.microsoft.com/office/drawing/2014/main" id="{6BE49CDB-FA0E-46F6-9C2C-F6A06DDD7209}"/>
              </a:ext>
            </a:extLst>
          </p:cNvPr>
          <p:cNvSpPr>
            <a:spLocks noChangeShapeType="1"/>
          </p:cNvSpPr>
          <p:nvPr/>
        </p:nvSpPr>
        <p:spPr bwMode="auto">
          <a:xfrm>
            <a:off x="1831206" y="5530221"/>
            <a:ext cx="330200" cy="541884"/>
          </a:xfrm>
          <a:prstGeom prst="line">
            <a:avLst/>
          </a:prstGeom>
          <a:noFill/>
          <a:ln w="12700">
            <a:solidFill>
              <a:schemeClr val="tx1"/>
            </a:solidFill>
            <a:round/>
            <a:headEnd/>
            <a:tailEnd type="triangle" w="med" len="med"/>
          </a:ln>
          <a:effectLst/>
        </p:spPr>
        <p:txBody>
          <a:bodyPr wrap="none" anchor="ctr"/>
          <a:lstStyle/>
          <a:p>
            <a:endParaRPr lang="en-US">
              <a:solidFill>
                <a:srgbClr val="000000"/>
              </a:solidFill>
              <a:effectLst/>
              <a:latin typeface="+mn-lt"/>
              <a:cs typeface="Arial" panose="020B0604020202020204" pitchFamily="34" charset="0"/>
            </a:endParaRPr>
          </a:p>
        </p:txBody>
      </p:sp>
      <mc:AlternateContent xmlns:mc="http://schemas.openxmlformats.org/markup-compatibility/2006" xmlns:a14="http://schemas.microsoft.com/office/drawing/2010/main">
        <mc:Choice Requires="a14">
          <p:sp>
            <p:nvSpPr>
              <p:cNvPr id="28" name="Text Box 160">
                <a:extLst>
                  <a:ext uri="{FF2B5EF4-FFF2-40B4-BE49-F238E27FC236}">
                    <a16:creationId xmlns:a16="http://schemas.microsoft.com/office/drawing/2014/main" id="{5997B0FD-B661-4914-8706-C506CD31DA7D}"/>
                  </a:ext>
                </a:extLst>
              </p:cNvPr>
              <p:cNvSpPr txBox="1">
                <a:spLocks noChangeArrowheads="1"/>
              </p:cNvSpPr>
              <p:nvPr/>
            </p:nvSpPr>
            <p:spPr bwMode="auto">
              <a:xfrm>
                <a:off x="3578000" y="3829664"/>
                <a:ext cx="1294522" cy="925638"/>
              </a:xfrm>
              <a:prstGeom prst="rect">
                <a:avLst/>
              </a:prstGeom>
              <a:noFill/>
              <a:ln w="12700">
                <a:noFill/>
                <a:miter lim="800000"/>
                <a:headEnd/>
                <a:tailEnd/>
              </a:ln>
              <a:effectLst/>
            </p:spPr>
            <p:txBody>
              <a:bodyPr wrap="none">
                <a:spAutoFit/>
              </a:bodyPr>
              <a:lstStyle/>
              <a:p>
                <a:r>
                  <a:rPr lang="en-US" sz="1805" dirty="0">
                    <a:solidFill>
                      <a:srgbClr val="000000"/>
                    </a:solidFill>
                    <a:latin typeface="+mn-lt"/>
                    <a:cs typeface="Arial" panose="020B0604020202020204" pitchFamily="34" charset="0"/>
                  </a:rPr>
                  <a:t>Sampling</a:t>
                </a:r>
              </a:p>
              <a:p>
                <a:r>
                  <a:rPr lang="en-US" sz="1805" dirty="0">
                    <a:solidFill>
                      <a:srgbClr val="000000"/>
                    </a:solidFill>
                    <a:latin typeface="+mn-lt"/>
                    <a:cs typeface="Arial" panose="020B0604020202020204" pitchFamily="34" charset="0"/>
                  </a:rPr>
                  <a:t>Distribution</a:t>
                </a:r>
              </a:p>
              <a:p>
                <a:r>
                  <a:rPr lang="en-US" sz="1805" dirty="0">
                    <a:solidFill>
                      <a:srgbClr val="000000"/>
                    </a:solidFill>
                    <a:latin typeface="+mn-lt"/>
                    <a:cs typeface="Arial" panose="020B0604020202020204" pitchFamily="34" charset="0"/>
                  </a:rPr>
                  <a:t>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a14:m>
                <a:r>
                  <a:rPr lang="en-US" sz="1805" dirty="0">
                    <a:solidFill>
                      <a:srgbClr val="000000"/>
                    </a:solidFill>
                    <a:latin typeface="+mn-lt"/>
                    <a:cs typeface="Arial" panose="020B0604020202020204" pitchFamily="34" charset="0"/>
                  </a:rPr>
                  <a:t>    </a:t>
                </a:r>
              </a:p>
            </p:txBody>
          </p:sp>
        </mc:Choice>
        <mc:Fallback xmlns="">
          <p:sp>
            <p:nvSpPr>
              <p:cNvPr id="28" name="Text Box 160">
                <a:extLst>
                  <a:ext uri="{FF2B5EF4-FFF2-40B4-BE49-F238E27FC236}">
                    <a16:creationId xmlns:a16="http://schemas.microsoft.com/office/drawing/2014/main" id="{5997B0FD-B661-4914-8706-C506CD31DA7D}"/>
                  </a:ext>
                </a:extLst>
              </p:cNvPr>
              <p:cNvSpPr txBox="1">
                <a:spLocks noRot="1" noChangeAspect="1" noMove="1" noResize="1" noEditPoints="1" noAdjustHandles="1" noChangeArrowheads="1" noChangeShapeType="1" noTextEdit="1"/>
              </p:cNvSpPr>
              <p:nvPr/>
            </p:nvSpPr>
            <p:spPr bwMode="auto">
              <a:xfrm>
                <a:off x="3578000" y="3829664"/>
                <a:ext cx="1294522" cy="925638"/>
              </a:xfrm>
              <a:prstGeom prst="rect">
                <a:avLst/>
              </a:prstGeom>
              <a:blipFill>
                <a:blip r:embed="rId4"/>
                <a:stretch>
                  <a:fillRect l="-4245" t="-3289" r="-4245" b="-9868"/>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C5DEF9A-B03E-4ED7-B847-3F410D2F0AF9}"/>
                  </a:ext>
                </a:extLst>
              </p:cNvPr>
              <p:cNvSpPr txBox="1"/>
              <p:nvPr/>
            </p:nvSpPr>
            <p:spPr>
              <a:xfrm>
                <a:off x="5162864" y="6059457"/>
                <a:ext cx="381451" cy="370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m:oMathPara>
                </a14:m>
                <a:endParaRPr lang="en-US" sz="1805" dirty="0">
                  <a:solidFill>
                    <a:srgbClr val="000000"/>
                  </a:solidFill>
                  <a:latin typeface="Arial" panose="020B0604020202020204" pitchFamily="34" charset="0"/>
                  <a:cs typeface="Arial" panose="020B0604020202020204" pitchFamily="34" charset="0"/>
                </a:endParaRPr>
              </a:p>
            </p:txBody>
          </p:sp>
        </mc:Choice>
        <mc:Fallback xmlns="">
          <p:sp>
            <p:nvSpPr>
              <p:cNvPr id="29" name="TextBox 28">
                <a:extLst>
                  <a:ext uri="{FF2B5EF4-FFF2-40B4-BE49-F238E27FC236}">
                    <a16:creationId xmlns:a16="http://schemas.microsoft.com/office/drawing/2014/main" id="{BC5DEF9A-B03E-4ED7-B847-3F410D2F0AF9}"/>
                  </a:ext>
                </a:extLst>
              </p:cNvPr>
              <p:cNvSpPr txBox="1">
                <a:spLocks noRot="1" noChangeAspect="1" noMove="1" noResize="1" noEditPoints="1" noAdjustHandles="1" noChangeArrowheads="1" noChangeShapeType="1" noTextEdit="1"/>
              </p:cNvSpPr>
              <p:nvPr/>
            </p:nvSpPr>
            <p:spPr>
              <a:xfrm>
                <a:off x="5162864" y="6059457"/>
                <a:ext cx="381451" cy="370101"/>
              </a:xfrm>
              <a:prstGeom prst="rect">
                <a:avLst/>
              </a:prstGeom>
              <a:blipFill>
                <a:blip r:embed="rId5"/>
                <a:stretch>
                  <a:fillRect r="-23810" b="-98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2D816C61-D450-42E6-BACC-0124918CB2B6}"/>
                  </a:ext>
                </a:extLst>
              </p:cNvPr>
              <p:cNvSpPr txBox="1"/>
              <p:nvPr/>
            </p:nvSpPr>
            <p:spPr>
              <a:xfrm>
                <a:off x="1239457" y="4286241"/>
                <a:ext cx="1049326" cy="391517"/>
              </a:xfrm>
              <a:prstGeom prst="rect">
                <a:avLst/>
              </a:prstGeom>
              <a:noFill/>
              <a:effectLst/>
            </p:spPr>
            <p:txBody>
              <a:bodyPr wrap="none" rtlCol="0">
                <a:spAutoFit/>
              </a:bodyPr>
              <a:lstStyle/>
              <a:p>
                <a14:m>
                  <m:oMath xmlns:m="http://schemas.openxmlformats.org/officeDocument/2006/math">
                    <m:sSub>
                      <m:sSubPr>
                        <m:ctrlPr>
                          <a:rPr lang="en-US" sz="1805" i="1">
                            <a:solidFill>
                              <a:srgbClr val="000000"/>
                            </a:solidFill>
                            <a:latin typeface="Cambria Math" panose="02040503050406030204" pitchFamily="18" charset="0"/>
                          </a:rPr>
                        </m:ctrlPr>
                      </m:sSubPr>
                      <m:e>
                        <m:r>
                          <a:rPr lang="en-US" sz="1805" i="1">
                            <a:solidFill>
                              <a:srgbClr val="000000"/>
                            </a:solidFill>
                            <a:latin typeface="Cambria Math"/>
                            <a:ea typeface="Cambria Math"/>
                          </a:rPr>
                          <m:t>𝜎</m:t>
                        </m:r>
                      </m:e>
                      <m:sub>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sub>
                    </m:sSub>
                    <m:r>
                      <a:rPr lang="en-US" sz="1805" i="1">
                        <a:solidFill>
                          <a:srgbClr val="000000"/>
                        </a:solidFill>
                        <a:latin typeface="Cambria Math"/>
                      </a:rPr>
                      <m:t> </m:t>
                    </m:r>
                  </m:oMath>
                </a14:m>
                <a:r>
                  <a:rPr lang="en-US" sz="1805" dirty="0">
                    <a:solidFill>
                      <a:srgbClr val="000000"/>
                    </a:solidFill>
                    <a:latin typeface="+mn-lt"/>
                    <a:cs typeface="Arial" panose="020B0604020202020204" pitchFamily="34" charset="0"/>
                  </a:rPr>
                  <a:t>= .091</a:t>
                </a:r>
              </a:p>
            </p:txBody>
          </p:sp>
        </mc:Choice>
        <mc:Fallback xmlns="">
          <p:sp>
            <p:nvSpPr>
              <p:cNvPr id="30" name="TextBox 29">
                <a:extLst>
                  <a:ext uri="{FF2B5EF4-FFF2-40B4-BE49-F238E27FC236}">
                    <a16:creationId xmlns:a16="http://schemas.microsoft.com/office/drawing/2014/main" id="{2D816C61-D450-42E6-BACC-0124918CB2B6}"/>
                  </a:ext>
                </a:extLst>
              </p:cNvPr>
              <p:cNvSpPr txBox="1">
                <a:spLocks noRot="1" noChangeAspect="1" noMove="1" noResize="1" noEditPoints="1" noAdjustHandles="1" noChangeArrowheads="1" noChangeShapeType="1" noTextEdit="1"/>
              </p:cNvSpPr>
              <p:nvPr/>
            </p:nvSpPr>
            <p:spPr>
              <a:xfrm>
                <a:off x="1239457" y="4286241"/>
                <a:ext cx="1049326" cy="391517"/>
              </a:xfrm>
              <a:prstGeom prst="rect">
                <a:avLst/>
              </a:prstGeom>
              <a:blipFill>
                <a:blip r:embed="rId6"/>
                <a:stretch>
                  <a:fillRect t="-6250" r="-4651" b="-20313"/>
                </a:stretch>
              </a:blipFill>
              <a:effectLst/>
            </p:spPr>
            <p:txBody>
              <a:bodyPr/>
              <a:lstStyle/>
              <a:p>
                <a:r>
                  <a:rPr lang="en-US">
                    <a:noFill/>
                  </a:rPr>
                  <a:t> </a:t>
                </a:r>
              </a:p>
            </p:txBody>
          </p:sp>
        </mc:Fallback>
      </mc:AlternateContent>
    </p:spTree>
    <p:extLst>
      <p:ext uri="{BB962C8B-B14F-4D97-AF65-F5344CB8AC3E}">
        <p14:creationId xmlns:p14="http://schemas.microsoft.com/office/powerpoint/2010/main" val="3239207804"/>
      </p:ext>
    </p:extLst>
  </p:cSld>
  <p:clrMapOvr>
    <a:masterClrMapping/>
  </p:clrMapOvr>
  <p:transition>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ChangeArrowheads="1"/>
          </p:cNvSpPr>
          <p:nvPr/>
        </p:nvSpPr>
        <p:spPr bwMode="auto">
          <a:xfrm>
            <a:off x="2819400" y="4607063"/>
            <a:ext cx="3752850" cy="488173"/>
          </a:xfrm>
          <a:prstGeom prst="rect">
            <a:avLst/>
          </a:prstGeom>
          <a:noFill/>
          <a:ln w="1270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01060" name="Text Box 4"/>
              <p:cNvSpPr txBox="1">
                <a:spLocks noChangeArrowheads="1"/>
              </p:cNvSpPr>
              <p:nvPr/>
            </p:nvSpPr>
            <p:spPr bwMode="auto">
              <a:xfrm>
                <a:off x="3421366" y="4693270"/>
                <a:ext cx="2585580" cy="370101"/>
              </a:xfrm>
              <a:prstGeom prst="rect">
                <a:avLst/>
              </a:prstGeom>
              <a:noFill/>
              <a:ln w="12700">
                <a:noFill/>
                <a:miter lim="800000"/>
                <a:headEnd/>
                <a:tailEnd/>
              </a:ln>
              <a:effectLst/>
            </p:spPr>
            <p:txBody>
              <a:bodyPr wrap="none">
                <a:spAutoFit/>
              </a:bodyPr>
              <a:lstStyle/>
              <a:p>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(.456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a14:m>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.556) = .4161</a:t>
                </a:r>
              </a:p>
            </p:txBody>
          </p:sp>
        </mc:Choice>
        <mc:Fallback xmlns="">
          <p:sp>
            <p:nvSpPr>
              <p:cNvPr id="301060" name="Text Box 4"/>
              <p:cNvSpPr txBox="1">
                <a:spLocks noRot="1" noChangeAspect="1" noMove="1" noResize="1" noEditPoints="1" noAdjustHandles="1" noChangeArrowheads="1" noChangeShapeType="1" noTextEdit="1"/>
              </p:cNvSpPr>
              <p:nvPr/>
            </p:nvSpPr>
            <p:spPr bwMode="auto">
              <a:xfrm>
                <a:off x="3421366" y="4693270"/>
                <a:ext cx="2585580" cy="370101"/>
              </a:xfrm>
              <a:prstGeom prst="rect">
                <a:avLst/>
              </a:prstGeom>
              <a:blipFill>
                <a:blip r:embed="rId3"/>
                <a:stretch>
                  <a:fillRect l="-1887" t="-9836" r="-1415" b="-24590"/>
                </a:stretch>
              </a:blipFill>
              <a:ln w="12700">
                <a:noFill/>
                <a:miter lim="800000"/>
                <a:headEnd/>
                <a:tailEnd/>
              </a:ln>
              <a:effectLst/>
            </p:spPr>
            <p:txBody>
              <a:bodyPr/>
              <a:lstStyle/>
              <a:p>
                <a:r>
                  <a:rPr lang="en-US">
                    <a:noFill/>
                  </a:rPr>
                  <a:t> </a:t>
                </a:r>
              </a:p>
            </p:txBody>
          </p:sp>
        </mc:Fallback>
      </mc:AlternateContent>
      <p:sp>
        <p:nvSpPr>
          <p:cNvPr id="301205" name="Text Box 149"/>
          <p:cNvSpPr txBox="1">
            <a:spLocks noChangeArrowheads="1"/>
          </p:cNvSpPr>
          <p:nvPr/>
        </p:nvSpPr>
        <p:spPr bwMode="auto">
          <a:xfrm>
            <a:off x="1039813" y="2040870"/>
            <a:ext cx="7418387" cy="647870"/>
          </a:xfrm>
          <a:prstGeom prst="rect">
            <a:avLst/>
          </a:prstGeom>
          <a:noFill/>
          <a:ln w="12700">
            <a:noFill/>
            <a:miter lim="800000"/>
            <a:headEnd/>
            <a:tailEnd/>
          </a:ln>
          <a:effectLst/>
        </p:spPr>
        <p:txBody>
          <a:bodyPr wrap="square">
            <a:spAutoFit/>
          </a:bodyPr>
          <a:lstStyle/>
          <a:p>
            <a:pPr marL="772286" indent="-772286"/>
            <a:r>
              <a:rPr lang="en-US" sz="1805" dirty="0">
                <a:solidFill>
                  <a:srgbClr val="000000"/>
                </a:solidFill>
                <a:latin typeface="+mn-lt"/>
                <a:cs typeface="Arial" panose="020B0604020202020204" pitchFamily="34" charset="0"/>
              </a:rPr>
              <a:t>Step 5:  Calculate the area under the curve between the lower and upper  endpoints of the interval.</a:t>
            </a:r>
          </a:p>
        </p:txBody>
      </p:sp>
      <p:sp>
        <p:nvSpPr>
          <p:cNvPr id="301206" name="Text Box 150"/>
          <p:cNvSpPr txBox="1">
            <a:spLocks noChangeArrowheads="1"/>
          </p:cNvSpPr>
          <p:nvPr/>
        </p:nvSpPr>
        <p:spPr bwMode="auto">
          <a:xfrm>
            <a:off x="2682174" y="2685403"/>
            <a:ext cx="4769254" cy="370101"/>
          </a:xfrm>
          <a:prstGeom prst="rect">
            <a:avLst/>
          </a:prstGeom>
          <a:noFill/>
          <a:ln w="12700">
            <a:noFill/>
            <a:miter lim="800000"/>
            <a:headEnd/>
            <a:tailEnd/>
          </a:ln>
          <a:effectLst/>
        </p:spPr>
        <p:txBody>
          <a:bodyPr wrap="none">
            <a:spAutoFit/>
          </a:bodyPr>
          <a:lstStyle/>
          <a:p>
            <a:pPr algn="l"/>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(-.456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a:t>
            </a:r>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.556) = </a:t>
            </a:r>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a:t>
            </a:r>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.54776) - </a:t>
            </a:r>
            <a:r>
              <a:rPr lang="en-US" sz="1805" i="1" dirty="0">
                <a:solidFill>
                  <a:srgbClr val="000000"/>
                </a:solidFill>
                <a:latin typeface="+mn-lt"/>
                <a:cs typeface="Arial" panose="020B0604020202020204" pitchFamily="34" charset="0"/>
              </a:rPr>
              <a:t>P</a:t>
            </a:r>
            <a:r>
              <a:rPr lang="en-US" sz="1805" dirty="0">
                <a:solidFill>
                  <a:srgbClr val="000000"/>
                </a:solidFill>
                <a:latin typeface="+mn-lt"/>
                <a:cs typeface="Arial" panose="020B0604020202020204" pitchFamily="34" charset="0"/>
              </a:rPr>
              <a:t>(</a:t>
            </a:r>
            <a:r>
              <a:rPr lang="en-US" sz="1805" i="1" dirty="0">
                <a:solidFill>
                  <a:srgbClr val="000000"/>
                </a:solidFill>
                <a:latin typeface="+mn-lt"/>
                <a:cs typeface="Arial" panose="020B0604020202020204" pitchFamily="34" charset="0"/>
              </a:rPr>
              <a:t>z</a:t>
            </a:r>
            <a:r>
              <a:rPr lang="en-US" sz="1805" dirty="0">
                <a:solidFill>
                  <a:srgbClr val="000000"/>
                </a:solidFill>
                <a:latin typeface="+mn-lt"/>
                <a:cs typeface="Arial" panose="020B0604020202020204" pitchFamily="34" charset="0"/>
              </a:rPr>
              <a:t> </a:t>
            </a:r>
            <a:r>
              <a:rPr lang="en-US" sz="1805" u="sng" dirty="0">
                <a:solidFill>
                  <a:srgbClr val="000000"/>
                </a:solidFill>
                <a:latin typeface="+mn-lt"/>
                <a:cs typeface="Arial" panose="020B0604020202020204" pitchFamily="34" charset="0"/>
              </a:rPr>
              <a:t>&lt;</a:t>
            </a:r>
            <a:r>
              <a:rPr lang="en-US" sz="1805" dirty="0">
                <a:solidFill>
                  <a:srgbClr val="000000"/>
                </a:solidFill>
                <a:latin typeface="+mn-lt"/>
                <a:cs typeface="Arial" panose="020B0604020202020204" pitchFamily="34" charset="0"/>
              </a:rPr>
              <a:t> -.54776)</a:t>
            </a:r>
          </a:p>
        </p:txBody>
      </p:sp>
      <p:sp>
        <p:nvSpPr>
          <p:cNvPr id="301207" name="Text Box 151"/>
          <p:cNvSpPr txBox="1">
            <a:spLocks noChangeArrowheads="1"/>
          </p:cNvSpPr>
          <p:nvPr/>
        </p:nvSpPr>
        <p:spPr bwMode="auto">
          <a:xfrm>
            <a:off x="4171192" y="3014830"/>
            <a:ext cx="1463862" cy="370101"/>
          </a:xfrm>
          <a:prstGeom prst="rect">
            <a:avLst/>
          </a:prstGeom>
          <a:noFill/>
          <a:ln w="12700">
            <a:noFill/>
            <a:miter lim="800000"/>
            <a:headEnd/>
            <a:tailEnd/>
          </a:ln>
          <a:effectLst/>
        </p:spPr>
        <p:txBody>
          <a:bodyPr wrap="none">
            <a:spAutoFit/>
          </a:bodyPr>
          <a:lstStyle/>
          <a:p>
            <a:pPr algn="l"/>
            <a:r>
              <a:rPr lang="en-US" sz="1805" dirty="0">
                <a:solidFill>
                  <a:srgbClr val="000000"/>
                </a:solidFill>
                <a:latin typeface="+mn-lt"/>
                <a:cs typeface="Arial" panose="020B0604020202020204" pitchFamily="34" charset="0"/>
              </a:rPr>
              <a:t>= .708 - .2919</a:t>
            </a:r>
          </a:p>
        </p:txBody>
      </p:sp>
      <p:sp>
        <p:nvSpPr>
          <p:cNvPr id="301208" name="Text Box 152"/>
          <p:cNvSpPr txBox="1">
            <a:spLocks noChangeArrowheads="1"/>
          </p:cNvSpPr>
          <p:nvPr/>
        </p:nvSpPr>
        <p:spPr bwMode="auto">
          <a:xfrm>
            <a:off x="4186029" y="3315612"/>
            <a:ext cx="931665" cy="370101"/>
          </a:xfrm>
          <a:prstGeom prst="rect">
            <a:avLst/>
          </a:prstGeom>
          <a:noFill/>
          <a:ln w="12700">
            <a:noFill/>
            <a:miter lim="800000"/>
            <a:headEnd/>
            <a:tailEnd/>
          </a:ln>
          <a:effectLst/>
        </p:spPr>
        <p:txBody>
          <a:bodyPr wrap="none">
            <a:spAutoFit/>
          </a:bodyPr>
          <a:lstStyle/>
          <a:p>
            <a:pPr algn="l"/>
            <a:r>
              <a:rPr lang="en-US" sz="1805" dirty="0">
                <a:solidFill>
                  <a:srgbClr val="000000"/>
                </a:solidFill>
                <a:latin typeface="+mn-lt"/>
                <a:cs typeface="Arial" panose="020B0604020202020204" pitchFamily="34" charset="0"/>
              </a:rPr>
              <a:t>=  .4161</a:t>
            </a:r>
          </a:p>
        </p:txBody>
      </p:sp>
      <p:sp>
        <p:nvSpPr>
          <p:cNvPr id="301209" name="Text Box 153"/>
          <p:cNvSpPr txBox="1">
            <a:spLocks noChangeArrowheads="1"/>
          </p:cNvSpPr>
          <p:nvPr/>
        </p:nvSpPr>
        <p:spPr bwMode="auto">
          <a:xfrm>
            <a:off x="1734144" y="3712940"/>
            <a:ext cx="6402993" cy="925638"/>
          </a:xfrm>
          <a:prstGeom prst="rect">
            <a:avLst/>
          </a:prstGeom>
          <a:noFill/>
          <a:ln w="12700">
            <a:noFill/>
            <a:miter lim="800000"/>
            <a:headEnd/>
            <a:tailEnd/>
          </a:ln>
          <a:effectLst/>
        </p:spPr>
        <p:txBody>
          <a:bodyPr wrap="square">
            <a:spAutoFit/>
          </a:bodyPr>
          <a:lstStyle/>
          <a:p>
            <a:pPr algn="l"/>
            <a:r>
              <a:rPr lang="en-US" sz="1805" dirty="0">
                <a:solidFill>
                  <a:srgbClr val="000000"/>
                </a:solidFill>
                <a:latin typeface="+mn-lt"/>
                <a:cs typeface="Arial" panose="020B0604020202020204" pitchFamily="34" charset="0"/>
              </a:rPr>
              <a:t>The probability that </a:t>
            </a:r>
            <a:r>
              <a:rPr lang="en-US" sz="1805">
                <a:solidFill>
                  <a:srgbClr val="000000"/>
                </a:solidFill>
                <a:latin typeface="+mn-lt"/>
                <a:cs typeface="Arial" panose="020B0604020202020204" pitchFamily="34" charset="0"/>
              </a:rPr>
              <a:t>the </a:t>
            </a:r>
            <a:r>
              <a:rPr lang="en-US" sz="1805" dirty="0">
                <a:solidFill>
                  <a:srgbClr val="000000"/>
                </a:solidFill>
                <a:latin typeface="+mn-lt"/>
                <a:cs typeface="Arial" panose="020B0604020202020204" pitchFamily="34" charset="0"/>
              </a:rPr>
              <a:t>estimate</a:t>
            </a:r>
            <a:r>
              <a:rPr lang="en-US" sz="1805">
                <a:solidFill>
                  <a:srgbClr val="000000"/>
                </a:solidFill>
                <a:latin typeface="+mn-lt"/>
                <a:cs typeface="Arial" panose="020B0604020202020204" pitchFamily="34" charset="0"/>
              </a:rPr>
              <a:t> of the population proportion </a:t>
            </a:r>
            <a:r>
              <a:rPr lang="en-US" sz="1805" dirty="0">
                <a:solidFill>
                  <a:srgbClr val="000000"/>
                </a:solidFill>
                <a:latin typeface="+mn-lt"/>
                <a:cs typeface="Arial" panose="020B0604020202020204" pitchFamily="34" charset="0"/>
              </a:rPr>
              <a:t>of </a:t>
            </a:r>
            <a:r>
              <a:rPr lang="en-US" sz="1805">
                <a:solidFill>
                  <a:srgbClr val="000000"/>
                </a:solidFill>
                <a:latin typeface="+mn-lt"/>
                <a:cs typeface="Arial" panose="020B0604020202020204" pitchFamily="34" charset="0"/>
              </a:rPr>
              <a:t>applicants desiring on-campus housing is within </a:t>
            </a:r>
            <a:r>
              <a:rPr lang="en-US" sz="1805" dirty="0">
                <a:solidFill>
                  <a:srgbClr val="000000"/>
                </a:solidFill>
                <a:latin typeface="+mn-lt"/>
                <a:cs typeface="Arial" panose="020B0604020202020204" pitchFamily="34" charset="0"/>
              </a:rPr>
              <a:t>plus</a:t>
            </a:r>
            <a:r>
              <a:rPr lang="en-US" sz="1805">
                <a:solidFill>
                  <a:srgbClr val="000000"/>
                </a:solidFill>
                <a:latin typeface="+mn-lt"/>
                <a:cs typeface="Arial" panose="020B0604020202020204" pitchFamily="34" charset="0"/>
              </a:rPr>
              <a:t> or minus . 05 </a:t>
            </a:r>
            <a:r>
              <a:rPr lang="en-US" sz="1805" dirty="0">
                <a:solidFill>
                  <a:srgbClr val="000000"/>
                </a:solidFill>
                <a:latin typeface="+mn-lt"/>
                <a:cs typeface="Arial" panose="020B0604020202020204" pitchFamily="34" charset="0"/>
              </a:rPr>
              <a:t>of the actual population proportion :</a:t>
            </a:r>
          </a:p>
        </p:txBody>
      </p:sp>
      <mc:AlternateContent xmlns:mc="http://schemas.openxmlformats.org/markup-compatibility/2006" xmlns:a14="http://schemas.microsoft.com/office/drawing/2010/main">
        <mc:Choice Requires="a14">
          <p:sp>
            <p:nvSpPr>
              <p:cNvPr id="13" name="Rectangle 24"/>
              <p:cNvSpPr>
                <a:spLocks noChangeArrowheads="1"/>
              </p:cNvSpPr>
              <p:nvPr/>
            </p:nvSpPr>
            <p:spPr bwMode="auto">
              <a:xfrm>
                <a:off x="548079" y="1035852"/>
                <a:ext cx="7772400" cy="47729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𝒑</m:t>
                        </m:r>
                      </m:e>
                    </m:acc>
                  </m:oMath>
                </a14:m>
                <a:endParaRPr lang="en-US" sz="2400" b="1" dirty="0">
                  <a:latin typeface="+mn-lt"/>
                  <a:cs typeface="Arial" panose="020B0604020202020204" pitchFamily="34" charset="0"/>
                </a:endParaRPr>
              </a:p>
            </p:txBody>
          </p:sp>
        </mc:Choice>
        <mc:Fallback xmlns="">
          <p:sp>
            <p:nvSpPr>
              <p:cNvPr id="13" name="Rectangle 24"/>
              <p:cNvSpPr>
                <a:spLocks noRot="1" noChangeAspect="1" noMove="1" noResize="1" noEditPoints="1" noAdjustHandles="1" noChangeArrowheads="1" noChangeShapeType="1" noTextEdit="1"/>
              </p:cNvSpPr>
              <p:nvPr/>
            </p:nvSpPr>
            <p:spPr bwMode="auto">
              <a:xfrm>
                <a:off x="548079" y="1035852"/>
                <a:ext cx="7772400" cy="477295"/>
              </a:xfrm>
              <a:prstGeom prst="rect">
                <a:avLst/>
              </a:prstGeom>
              <a:blipFill>
                <a:blip r:embed="rId4"/>
                <a:stretch>
                  <a:fillRect l="-1490" t="-7692" b="-28205"/>
                </a:stretch>
              </a:blipFill>
              <a:ln w="12700">
                <a:noFill/>
                <a:miter lim="800000"/>
                <a:headEnd/>
                <a:tailEnd/>
              </a:ln>
              <a:effectLst/>
            </p:spPr>
            <p:txBody>
              <a:bodyPr/>
              <a:lstStyle/>
              <a:p>
                <a:r>
                  <a:rPr lang="en-US">
                    <a:noFill/>
                  </a:rPr>
                  <a:t> </a:t>
                </a:r>
              </a:p>
            </p:txBody>
          </p:sp>
        </mc:Fallback>
      </mc:AlternateContent>
      <p:sp>
        <p:nvSpPr>
          <p:cNvPr id="11" name="Rectangle 612">
            <a:extLst>
              <a:ext uri="{FF2B5EF4-FFF2-40B4-BE49-F238E27FC236}">
                <a16:creationId xmlns:a16="http://schemas.microsoft.com/office/drawing/2014/main" id="{C9135244-3920-4FBF-B253-3B078623857B}"/>
              </a:ext>
            </a:extLst>
          </p:cNvPr>
          <p:cNvSpPr>
            <a:spLocks noChangeArrowheads="1"/>
          </p:cNvSpPr>
          <p:nvPr/>
        </p:nvSpPr>
        <p:spPr bwMode="auto">
          <a:xfrm>
            <a:off x="668997" y="1613389"/>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000" dirty="0">
                <a:solidFill>
                  <a:srgbClr val="000000"/>
                </a:solidFill>
                <a:latin typeface="+mn-lt"/>
                <a:cs typeface="Arial" panose="020B0604020202020204" pitchFamily="34" charset="0"/>
              </a:rPr>
              <a:t>Example:  Statistics State University</a:t>
            </a:r>
          </a:p>
        </p:txBody>
      </p:sp>
    </p:spTree>
    <p:extLst>
      <p:ext uri="{BB962C8B-B14F-4D97-AF65-F5344CB8AC3E}">
        <p14:creationId xmlns:p14="http://schemas.microsoft.com/office/powerpoint/2010/main" val="2368198748"/>
      </p:ext>
    </p:extLst>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250" name="Freeform 146"/>
          <p:cNvSpPr>
            <a:spLocks/>
          </p:cNvSpPr>
          <p:nvPr/>
        </p:nvSpPr>
        <p:spPr bwMode="auto">
          <a:xfrm>
            <a:off x="1968203" y="2549986"/>
            <a:ext cx="3330335" cy="2291669"/>
          </a:xfrm>
          <a:custGeom>
            <a:avLst/>
            <a:gdLst/>
            <a:ahLst/>
            <a:cxnLst>
              <a:cxn ang="0">
                <a:pos x="1335" y="15"/>
              </a:cxn>
              <a:cxn ang="0">
                <a:pos x="1245" y="108"/>
              </a:cxn>
              <a:cxn ang="0">
                <a:pos x="1184" y="213"/>
              </a:cxn>
              <a:cxn ang="0">
                <a:pos x="1128" y="317"/>
              </a:cxn>
              <a:cxn ang="0">
                <a:pos x="1079" y="431"/>
              </a:cxn>
              <a:cxn ang="0">
                <a:pos x="1041" y="531"/>
              </a:cxn>
              <a:cxn ang="0">
                <a:pos x="1005" y="635"/>
              </a:cxn>
              <a:cxn ang="0">
                <a:pos x="968" y="747"/>
              </a:cxn>
              <a:cxn ang="0">
                <a:pos x="931" y="866"/>
              </a:cxn>
              <a:cxn ang="0">
                <a:pos x="905" y="982"/>
              </a:cxn>
              <a:cxn ang="0">
                <a:pos x="877" y="1074"/>
              </a:cxn>
              <a:cxn ang="0">
                <a:pos x="837" y="1194"/>
              </a:cxn>
              <a:cxn ang="0">
                <a:pos x="793" y="1292"/>
              </a:cxn>
              <a:cxn ang="0">
                <a:pos x="737" y="1414"/>
              </a:cxn>
              <a:cxn ang="0">
                <a:pos x="667" y="1524"/>
              </a:cxn>
              <a:cxn ang="0">
                <a:pos x="585" y="1620"/>
              </a:cxn>
              <a:cxn ang="0">
                <a:pos x="489" y="1686"/>
              </a:cxn>
              <a:cxn ang="0">
                <a:pos x="373" y="1748"/>
              </a:cxn>
              <a:cxn ang="0">
                <a:pos x="273" y="1788"/>
              </a:cxn>
              <a:cxn ang="0">
                <a:pos x="181" y="1824"/>
              </a:cxn>
              <a:cxn ang="0">
                <a:pos x="57" y="1864"/>
              </a:cxn>
              <a:cxn ang="0">
                <a:pos x="0" y="1889"/>
              </a:cxn>
              <a:cxn ang="0">
                <a:pos x="2825" y="1890"/>
              </a:cxn>
              <a:cxn ang="0">
                <a:pos x="2745" y="1852"/>
              </a:cxn>
              <a:cxn ang="0">
                <a:pos x="2649" y="1824"/>
              </a:cxn>
              <a:cxn ang="0">
                <a:pos x="2517" y="1778"/>
              </a:cxn>
              <a:cxn ang="0">
                <a:pos x="2389" y="1726"/>
              </a:cxn>
              <a:cxn ang="0">
                <a:pos x="2297" y="1678"/>
              </a:cxn>
              <a:cxn ang="0">
                <a:pos x="2245" y="1638"/>
              </a:cxn>
              <a:cxn ang="0">
                <a:pos x="2175" y="1568"/>
              </a:cxn>
              <a:cxn ang="0">
                <a:pos x="2096" y="1454"/>
              </a:cxn>
              <a:cxn ang="0">
                <a:pos x="2045" y="1362"/>
              </a:cxn>
              <a:cxn ang="0">
                <a:pos x="2003" y="1276"/>
              </a:cxn>
              <a:cxn ang="0">
                <a:pos x="1961" y="1180"/>
              </a:cxn>
              <a:cxn ang="0">
                <a:pos x="1925" y="1078"/>
              </a:cxn>
              <a:cxn ang="0">
                <a:pos x="1891" y="982"/>
              </a:cxn>
              <a:cxn ang="0">
                <a:pos x="1855" y="854"/>
              </a:cxn>
              <a:cxn ang="0">
                <a:pos x="1821" y="744"/>
              </a:cxn>
              <a:cxn ang="0">
                <a:pos x="1776" y="596"/>
              </a:cxn>
              <a:cxn ang="0">
                <a:pos x="1728" y="471"/>
              </a:cxn>
              <a:cxn ang="0">
                <a:pos x="1682" y="357"/>
              </a:cxn>
              <a:cxn ang="0">
                <a:pos x="1653" y="300"/>
              </a:cxn>
              <a:cxn ang="0">
                <a:pos x="1605" y="200"/>
              </a:cxn>
              <a:cxn ang="0">
                <a:pos x="1559" y="131"/>
              </a:cxn>
              <a:cxn ang="0">
                <a:pos x="1500" y="54"/>
              </a:cxn>
              <a:cxn ang="0">
                <a:pos x="1431" y="6"/>
              </a:cxn>
            </a:cxnLst>
            <a:rect l="0" t="0" r="r" b="b"/>
            <a:pathLst>
              <a:path w="2825" h="1920">
                <a:moveTo>
                  <a:pt x="1405" y="0"/>
                </a:moveTo>
                <a:lnTo>
                  <a:pt x="1371" y="0"/>
                </a:lnTo>
                <a:lnTo>
                  <a:pt x="1335" y="15"/>
                </a:lnTo>
                <a:lnTo>
                  <a:pt x="1301" y="44"/>
                </a:lnTo>
                <a:lnTo>
                  <a:pt x="1274" y="74"/>
                </a:lnTo>
                <a:lnTo>
                  <a:pt x="1245" y="108"/>
                </a:lnTo>
                <a:lnTo>
                  <a:pt x="1221" y="144"/>
                </a:lnTo>
                <a:lnTo>
                  <a:pt x="1203" y="174"/>
                </a:lnTo>
                <a:lnTo>
                  <a:pt x="1184" y="213"/>
                </a:lnTo>
                <a:lnTo>
                  <a:pt x="1164" y="246"/>
                </a:lnTo>
                <a:lnTo>
                  <a:pt x="1149" y="279"/>
                </a:lnTo>
                <a:lnTo>
                  <a:pt x="1128" y="317"/>
                </a:lnTo>
                <a:lnTo>
                  <a:pt x="1113" y="356"/>
                </a:lnTo>
                <a:lnTo>
                  <a:pt x="1095" y="395"/>
                </a:lnTo>
                <a:lnTo>
                  <a:pt x="1079" y="431"/>
                </a:lnTo>
                <a:lnTo>
                  <a:pt x="1067" y="467"/>
                </a:lnTo>
                <a:lnTo>
                  <a:pt x="1053" y="500"/>
                </a:lnTo>
                <a:lnTo>
                  <a:pt x="1041" y="531"/>
                </a:lnTo>
                <a:lnTo>
                  <a:pt x="1029" y="563"/>
                </a:lnTo>
                <a:lnTo>
                  <a:pt x="1016" y="602"/>
                </a:lnTo>
                <a:lnTo>
                  <a:pt x="1005" y="635"/>
                </a:lnTo>
                <a:lnTo>
                  <a:pt x="992" y="671"/>
                </a:lnTo>
                <a:lnTo>
                  <a:pt x="980" y="710"/>
                </a:lnTo>
                <a:lnTo>
                  <a:pt x="968" y="747"/>
                </a:lnTo>
                <a:lnTo>
                  <a:pt x="959" y="780"/>
                </a:lnTo>
                <a:lnTo>
                  <a:pt x="948" y="821"/>
                </a:lnTo>
                <a:lnTo>
                  <a:pt x="931" y="866"/>
                </a:lnTo>
                <a:lnTo>
                  <a:pt x="927" y="902"/>
                </a:lnTo>
                <a:lnTo>
                  <a:pt x="915" y="942"/>
                </a:lnTo>
                <a:lnTo>
                  <a:pt x="905" y="982"/>
                </a:lnTo>
                <a:lnTo>
                  <a:pt x="893" y="1014"/>
                </a:lnTo>
                <a:lnTo>
                  <a:pt x="885" y="1044"/>
                </a:lnTo>
                <a:lnTo>
                  <a:pt x="877" y="1074"/>
                </a:lnTo>
                <a:lnTo>
                  <a:pt x="865" y="1112"/>
                </a:lnTo>
                <a:lnTo>
                  <a:pt x="851" y="1154"/>
                </a:lnTo>
                <a:lnTo>
                  <a:pt x="837" y="1194"/>
                </a:lnTo>
                <a:lnTo>
                  <a:pt x="825" y="1226"/>
                </a:lnTo>
                <a:lnTo>
                  <a:pt x="805" y="1268"/>
                </a:lnTo>
                <a:lnTo>
                  <a:pt x="793" y="1292"/>
                </a:lnTo>
                <a:lnTo>
                  <a:pt x="777" y="1334"/>
                </a:lnTo>
                <a:lnTo>
                  <a:pt x="755" y="1376"/>
                </a:lnTo>
                <a:lnTo>
                  <a:pt x="737" y="1414"/>
                </a:lnTo>
                <a:lnTo>
                  <a:pt x="715" y="1454"/>
                </a:lnTo>
                <a:lnTo>
                  <a:pt x="693" y="1488"/>
                </a:lnTo>
                <a:lnTo>
                  <a:pt x="667" y="1524"/>
                </a:lnTo>
                <a:lnTo>
                  <a:pt x="641" y="1558"/>
                </a:lnTo>
                <a:lnTo>
                  <a:pt x="621" y="1584"/>
                </a:lnTo>
                <a:lnTo>
                  <a:pt x="585" y="1620"/>
                </a:lnTo>
                <a:lnTo>
                  <a:pt x="559" y="1638"/>
                </a:lnTo>
                <a:lnTo>
                  <a:pt x="531" y="1662"/>
                </a:lnTo>
                <a:lnTo>
                  <a:pt x="489" y="1686"/>
                </a:lnTo>
                <a:lnTo>
                  <a:pt x="443" y="1714"/>
                </a:lnTo>
                <a:lnTo>
                  <a:pt x="403" y="1732"/>
                </a:lnTo>
                <a:lnTo>
                  <a:pt x="373" y="1748"/>
                </a:lnTo>
                <a:lnTo>
                  <a:pt x="345" y="1764"/>
                </a:lnTo>
                <a:lnTo>
                  <a:pt x="309" y="1776"/>
                </a:lnTo>
                <a:lnTo>
                  <a:pt x="273" y="1788"/>
                </a:lnTo>
                <a:lnTo>
                  <a:pt x="251" y="1798"/>
                </a:lnTo>
                <a:lnTo>
                  <a:pt x="219" y="1806"/>
                </a:lnTo>
                <a:lnTo>
                  <a:pt x="181" y="1824"/>
                </a:lnTo>
                <a:lnTo>
                  <a:pt x="141" y="1836"/>
                </a:lnTo>
                <a:lnTo>
                  <a:pt x="93" y="1852"/>
                </a:lnTo>
                <a:lnTo>
                  <a:pt x="57" y="1864"/>
                </a:lnTo>
                <a:lnTo>
                  <a:pt x="27" y="1872"/>
                </a:lnTo>
                <a:lnTo>
                  <a:pt x="1" y="1878"/>
                </a:lnTo>
                <a:lnTo>
                  <a:pt x="0" y="1889"/>
                </a:lnTo>
                <a:lnTo>
                  <a:pt x="0" y="1920"/>
                </a:lnTo>
                <a:lnTo>
                  <a:pt x="2825" y="1918"/>
                </a:lnTo>
                <a:lnTo>
                  <a:pt x="2825" y="1890"/>
                </a:lnTo>
                <a:lnTo>
                  <a:pt x="2823" y="1874"/>
                </a:lnTo>
                <a:lnTo>
                  <a:pt x="2775" y="1862"/>
                </a:lnTo>
                <a:lnTo>
                  <a:pt x="2745" y="1852"/>
                </a:lnTo>
                <a:lnTo>
                  <a:pt x="2715" y="1846"/>
                </a:lnTo>
                <a:lnTo>
                  <a:pt x="2679" y="1834"/>
                </a:lnTo>
                <a:lnTo>
                  <a:pt x="2649" y="1824"/>
                </a:lnTo>
                <a:lnTo>
                  <a:pt x="2611" y="1814"/>
                </a:lnTo>
                <a:lnTo>
                  <a:pt x="2559" y="1796"/>
                </a:lnTo>
                <a:lnTo>
                  <a:pt x="2517" y="1778"/>
                </a:lnTo>
                <a:lnTo>
                  <a:pt x="2473" y="1764"/>
                </a:lnTo>
                <a:lnTo>
                  <a:pt x="2425" y="1742"/>
                </a:lnTo>
                <a:lnTo>
                  <a:pt x="2389" y="1726"/>
                </a:lnTo>
                <a:lnTo>
                  <a:pt x="2349" y="1708"/>
                </a:lnTo>
                <a:lnTo>
                  <a:pt x="2319" y="1694"/>
                </a:lnTo>
                <a:lnTo>
                  <a:pt x="2297" y="1678"/>
                </a:lnTo>
                <a:lnTo>
                  <a:pt x="2281" y="1670"/>
                </a:lnTo>
                <a:lnTo>
                  <a:pt x="2261" y="1656"/>
                </a:lnTo>
                <a:lnTo>
                  <a:pt x="2245" y="1638"/>
                </a:lnTo>
                <a:lnTo>
                  <a:pt x="2225" y="1620"/>
                </a:lnTo>
                <a:lnTo>
                  <a:pt x="2201" y="1598"/>
                </a:lnTo>
                <a:lnTo>
                  <a:pt x="2175" y="1568"/>
                </a:lnTo>
                <a:lnTo>
                  <a:pt x="2142" y="1526"/>
                </a:lnTo>
                <a:lnTo>
                  <a:pt x="2120" y="1491"/>
                </a:lnTo>
                <a:lnTo>
                  <a:pt x="2096" y="1454"/>
                </a:lnTo>
                <a:lnTo>
                  <a:pt x="2077" y="1424"/>
                </a:lnTo>
                <a:lnTo>
                  <a:pt x="2059" y="1390"/>
                </a:lnTo>
                <a:lnTo>
                  <a:pt x="2045" y="1362"/>
                </a:lnTo>
                <a:lnTo>
                  <a:pt x="2033" y="1338"/>
                </a:lnTo>
                <a:lnTo>
                  <a:pt x="2015" y="1308"/>
                </a:lnTo>
                <a:lnTo>
                  <a:pt x="2003" y="1276"/>
                </a:lnTo>
                <a:lnTo>
                  <a:pt x="1989" y="1248"/>
                </a:lnTo>
                <a:lnTo>
                  <a:pt x="1975" y="1218"/>
                </a:lnTo>
                <a:lnTo>
                  <a:pt x="1961" y="1180"/>
                </a:lnTo>
                <a:lnTo>
                  <a:pt x="1947" y="1136"/>
                </a:lnTo>
                <a:lnTo>
                  <a:pt x="1933" y="1108"/>
                </a:lnTo>
                <a:lnTo>
                  <a:pt x="1925" y="1078"/>
                </a:lnTo>
                <a:lnTo>
                  <a:pt x="1915" y="1048"/>
                </a:lnTo>
                <a:lnTo>
                  <a:pt x="1903" y="1016"/>
                </a:lnTo>
                <a:lnTo>
                  <a:pt x="1891" y="982"/>
                </a:lnTo>
                <a:lnTo>
                  <a:pt x="1879" y="936"/>
                </a:lnTo>
                <a:lnTo>
                  <a:pt x="1867" y="896"/>
                </a:lnTo>
                <a:lnTo>
                  <a:pt x="1855" y="854"/>
                </a:lnTo>
                <a:lnTo>
                  <a:pt x="1845" y="818"/>
                </a:lnTo>
                <a:lnTo>
                  <a:pt x="1839" y="794"/>
                </a:lnTo>
                <a:lnTo>
                  <a:pt x="1821" y="744"/>
                </a:lnTo>
                <a:lnTo>
                  <a:pt x="1809" y="708"/>
                </a:lnTo>
                <a:lnTo>
                  <a:pt x="1790" y="639"/>
                </a:lnTo>
                <a:lnTo>
                  <a:pt x="1776" y="596"/>
                </a:lnTo>
                <a:lnTo>
                  <a:pt x="1760" y="554"/>
                </a:lnTo>
                <a:lnTo>
                  <a:pt x="1745" y="515"/>
                </a:lnTo>
                <a:lnTo>
                  <a:pt x="1728" y="471"/>
                </a:lnTo>
                <a:lnTo>
                  <a:pt x="1713" y="426"/>
                </a:lnTo>
                <a:lnTo>
                  <a:pt x="1701" y="404"/>
                </a:lnTo>
                <a:lnTo>
                  <a:pt x="1682" y="357"/>
                </a:lnTo>
                <a:lnTo>
                  <a:pt x="1691" y="378"/>
                </a:lnTo>
                <a:lnTo>
                  <a:pt x="1668" y="327"/>
                </a:lnTo>
                <a:lnTo>
                  <a:pt x="1653" y="300"/>
                </a:lnTo>
                <a:lnTo>
                  <a:pt x="1632" y="257"/>
                </a:lnTo>
                <a:lnTo>
                  <a:pt x="1617" y="224"/>
                </a:lnTo>
                <a:lnTo>
                  <a:pt x="1605" y="200"/>
                </a:lnTo>
                <a:lnTo>
                  <a:pt x="1590" y="174"/>
                </a:lnTo>
                <a:lnTo>
                  <a:pt x="1581" y="159"/>
                </a:lnTo>
                <a:lnTo>
                  <a:pt x="1559" y="131"/>
                </a:lnTo>
                <a:lnTo>
                  <a:pt x="1545" y="107"/>
                </a:lnTo>
                <a:lnTo>
                  <a:pt x="1521" y="77"/>
                </a:lnTo>
                <a:lnTo>
                  <a:pt x="1500" y="54"/>
                </a:lnTo>
                <a:lnTo>
                  <a:pt x="1476" y="32"/>
                </a:lnTo>
                <a:lnTo>
                  <a:pt x="1455" y="18"/>
                </a:lnTo>
                <a:lnTo>
                  <a:pt x="1431" y="6"/>
                </a:lnTo>
                <a:lnTo>
                  <a:pt x="1405" y="0"/>
                </a:lnTo>
              </a:path>
            </a:pathLst>
          </a:custGeom>
          <a:solidFill>
            <a:schemeClr val="bg1">
              <a:lumMod val="8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303251" name="Freeform 147"/>
          <p:cNvSpPr>
            <a:spLocks/>
          </p:cNvSpPr>
          <p:nvPr/>
        </p:nvSpPr>
        <p:spPr bwMode="auto">
          <a:xfrm>
            <a:off x="3065254" y="2548794"/>
            <a:ext cx="1143705" cy="2298831"/>
          </a:xfrm>
          <a:custGeom>
            <a:avLst/>
            <a:gdLst/>
            <a:ahLst/>
            <a:cxnLst>
              <a:cxn ang="0">
                <a:pos x="451" y="0"/>
              </a:cxn>
              <a:cxn ang="0">
                <a:pos x="485" y="5"/>
              </a:cxn>
              <a:cxn ang="0">
                <a:pos x="515" y="15"/>
              </a:cxn>
              <a:cxn ang="0">
                <a:pos x="549" y="45"/>
              </a:cxn>
              <a:cxn ang="0">
                <a:pos x="580" y="75"/>
              </a:cxn>
              <a:cxn ang="0">
                <a:pos x="606" y="109"/>
              </a:cxn>
              <a:cxn ang="0">
                <a:pos x="630" y="145"/>
              </a:cxn>
              <a:cxn ang="0">
                <a:pos x="648" y="175"/>
              </a:cxn>
              <a:cxn ang="0">
                <a:pos x="671" y="212"/>
              </a:cxn>
              <a:cxn ang="0">
                <a:pos x="692" y="249"/>
              </a:cxn>
              <a:cxn ang="0">
                <a:pos x="712" y="288"/>
              </a:cxn>
              <a:cxn ang="0">
                <a:pos x="730" y="329"/>
              </a:cxn>
              <a:cxn ang="0">
                <a:pos x="746" y="363"/>
              </a:cxn>
              <a:cxn ang="0">
                <a:pos x="760" y="396"/>
              </a:cxn>
              <a:cxn ang="0">
                <a:pos x="775" y="434"/>
              </a:cxn>
              <a:cxn ang="0">
                <a:pos x="787" y="465"/>
              </a:cxn>
              <a:cxn ang="0">
                <a:pos x="800" y="497"/>
              </a:cxn>
              <a:cxn ang="0">
                <a:pos x="812" y="530"/>
              </a:cxn>
              <a:cxn ang="0">
                <a:pos x="827" y="567"/>
              </a:cxn>
              <a:cxn ang="0">
                <a:pos x="841" y="606"/>
              </a:cxn>
              <a:cxn ang="0">
                <a:pos x="853" y="645"/>
              </a:cxn>
              <a:cxn ang="0">
                <a:pos x="866" y="681"/>
              </a:cxn>
              <a:cxn ang="0">
                <a:pos x="880" y="726"/>
              </a:cxn>
              <a:cxn ang="0">
                <a:pos x="889" y="756"/>
              </a:cxn>
              <a:cxn ang="0">
                <a:pos x="897" y="783"/>
              </a:cxn>
              <a:cxn ang="0">
                <a:pos x="910" y="822"/>
              </a:cxn>
              <a:cxn ang="0">
                <a:pos x="922" y="866"/>
              </a:cxn>
              <a:cxn ang="0">
                <a:pos x="931" y="899"/>
              </a:cxn>
              <a:cxn ang="0">
                <a:pos x="935" y="1926"/>
              </a:cxn>
              <a:cxn ang="0">
                <a:pos x="0" y="1923"/>
              </a:cxn>
              <a:cxn ang="0">
                <a:pos x="2" y="849"/>
              </a:cxn>
              <a:cxn ang="0">
                <a:pos x="19" y="797"/>
              </a:cxn>
              <a:cxn ang="0">
                <a:pos x="31" y="750"/>
              </a:cxn>
              <a:cxn ang="0">
                <a:pos x="43" y="713"/>
              </a:cxn>
              <a:cxn ang="0">
                <a:pos x="61" y="659"/>
              </a:cxn>
              <a:cxn ang="0">
                <a:pos x="76" y="609"/>
              </a:cxn>
              <a:cxn ang="0">
                <a:pos x="91" y="570"/>
              </a:cxn>
              <a:cxn ang="0">
                <a:pos x="101" y="536"/>
              </a:cxn>
              <a:cxn ang="0">
                <a:pos x="116" y="495"/>
              </a:cxn>
              <a:cxn ang="0">
                <a:pos x="130" y="461"/>
              </a:cxn>
              <a:cxn ang="0">
                <a:pos x="145" y="420"/>
              </a:cxn>
              <a:cxn ang="0">
                <a:pos x="170" y="365"/>
              </a:cxn>
              <a:cxn ang="0">
                <a:pos x="160" y="389"/>
              </a:cxn>
              <a:cxn ang="0">
                <a:pos x="182" y="336"/>
              </a:cxn>
              <a:cxn ang="0">
                <a:pos x="199" y="302"/>
              </a:cxn>
              <a:cxn ang="0">
                <a:pos x="212" y="275"/>
              </a:cxn>
              <a:cxn ang="0">
                <a:pos x="233" y="236"/>
              </a:cxn>
              <a:cxn ang="0">
                <a:pos x="244" y="213"/>
              </a:cxn>
              <a:cxn ang="0">
                <a:pos x="271" y="163"/>
              </a:cxn>
              <a:cxn ang="0">
                <a:pos x="280" y="152"/>
              </a:cxn>
              <a:cxn ang="0">
                <a:pos x="291" y="137"/>
              </a:cxn>
              <a:cxn ang="0">
                <a:pos x="287" y="143"/>
              </a:cxn>
              <a:cxn ang="0">
                <a:pos x="259" y="183"/>
              </a:cxn>
              <a:cxn ang="0">
                <a:pos x="251" y="200"/>
              </a:cxn>
              <a:cxn ang="0">
                <a:pos x="267" y="173"/>
              </a:cxn>
              <a:cxn ang="0">
                <a:pos x="274" y="158"/>
              </a:cxn>
              <a:cxn ang="0">
                <a:pos x="303" y="115"/>
              </a:cxn>
              <a:cxn ang="0">
                <a:pos x="327" y="85"/>
              </a:cxn>
              <a:cxn ang="0">
                <a:pos x="351" y="57"/>
              </a:cxn>
              <a:cxn ang="0">
                <a:pos x="373" y="36"/>
              </a:cxn>
              <a:cxn ang="0">
                <a:pos x="394" y="19"/>
              </a:cxn>
              <a:cxn ang="0">
                <a:pos x="418" y="7"/>
              </a:cxn>
              <a:cxn ang="0">
                <a:pos x="451" y="2"/>
              </a:cxn>
            </a:cxnLst>
            <a:rect l="0" t="0" r="r" b="b"/>
            <a:pathLst>
              <a:path w="935" h="1926">
                <a:moveTo>
                  <a:pt x="451" y="0"/>
                </a:moveTo>
                <a:lnTo>
                  <a:pt x="485" y="5"/>
                </a:lnTo>
                <a:lnTo>
                  <a:pt x="515" y="15"/>
                </a:lnTo>
                <a:lnTo>
                  <a:pt x="549" y="45"/>
                </a:lnTo>
                <a:lnTo>
                  <a:pt x="580" y="75"/>
                </a:lnTo>
                <a:lnTo>
                  <a:pt x="606" y="109"/>
                </a:lnTo>
                <a:lnTo>
                  <a:pt x="630" y="145"/>
                </a:lnTo>
                <a:lnTo>
                  <a:pt x="648" y="175"/>
                </a:lnTo>
                <a:lnTo>
                  <a:pt x="671" y="212"/>
                </a:lnTo>
                <a:lnTo>
                  <a:pt x="692" y="249"/>
                </a:lnTo>
                <a:lnTo>
                  <a:pt x="712" y="288"/>
                </a:lnTo>
                <a:lnTo>
                  <a:pt x="730" y="329"/>
                </a:lnTo>
                <a:lnTo>
                  <a:pt x="746" y="363"/>
                </a:lnTo>
                <a:lnTo>
                  <a:pt x="760" y="396"/>
                </a:lnTo>
                <a:lnTo>
                  <a:pt x="775" y="434"/>
                </a:lnTo>
                <a:lnTo>
                  <a:pt x="787" y="465"/>
                </a:lnTo>
                <a:lnTo>
                  <a:pt x="800" y="497"/>
                </a:lnTo>
                <a:lnTo>
                  <a:pt x="812" y="530"/>
                </a:lnTo>
                <a:lnTo>
                  <a:pt x="827" y="567"/>
                </a:lnTo>
                <a:lnTo>
                  <a:pt x="841" y="606"/>
                </a:lnTo>
                <a:lnTo>
                  <a:pt x="853" y="645"/>
                </a:lnTo>
                <a:lnTo>
                  <a:pt x="866" y="681"/>
                </a:lnTo>
                <a:lnTo>
                  <a:pt x="880" y="726"/>
                </a:lnTo>
                <a:lnTo>
                  <a:pt x="889" y="756"/>
                </a:lnTo>
                <a:lnTo>
                  <a:pt x="897" y="783"/>
                </a:lnTo>
                <a:lnTo>
                  <a:pt x="910" y="822"/>
                </a:lnTo>
                <a:lnTo>
                  <a:pt x="922" y="866"/>
                </a:lnTo>
                <a:lnTo>
                  <a:pt x="931" y="899"/>
                </a:lnTo>
                <a:lnTo>
                  <a:pt x="935" y="1926"/>
                </a:lnTo>
                <a:lnTo>
                  <a:pt x="0" y="1923"/>
                </a:lnTo>
                <a:lnTo>
                  <a:pt x="2" y="849"/>
                </a:lnTo>
                <a:lnTo>
                  <a:pt x="19" y="797"/>
                </a:lnTo>
                <a:lnTo>
                  <a:pt x="31" y="750"/>
                </a:lnTo>
                <a:lnTo>
                  <a:pt x="43" y="713"/>
                </a:lnTo>
                <a:lnTo>
                  <a:pt x="61" y="659"/>
                </a:lnTo>
                <a:lnTo>
                  <a:pt x="76" y="609"/>
                </a:lnTo>
                <a:lnTo>
                  <a:pt x="91" y="570"/>
                </a:lnTo>
                <a:lnTo>
                  <a:pt x="101" y="536"/>
                </a:lnTo>
                <a:lnTo>
                  <a:pt x="116" y="495"/>
                </a:lnTo>
                <a:lnTo>
                  <a:pt x="130" y="461"/>
                </a:lnTo>
                <a:lnTo>
                  <a:pt x="145" y="420"/>
                </a:lnTo>
                <a:lnTo>
                  <a:pt x="170" y="365"/>
                </a:lnTo>
                <a:lnTo>
                  <a:pt x="160" y="389"/>
                </a:lnTo>
                <a:lnTo>
                  <a:pt x="182" y="336"/>
                </a:lnTo>
                <a:lnTo>
                  <a:pt x="199" y="302"/>
                </a:lnTo>
                <a:lnTo>
                  <a:pt x="212" y="275"/>
                </a:lnTo>
                <a:lnTo>
                  <a:pt x="233" y="236"/>
                </a:lnTo>
                <a:lnTo>
                  <a:pt x="244" y="213"/>
                </a:lnTo>
                <a:lnTo>
                  <a:pt x="271" y="163"/>
                </a:lnTo>
                <a:lnTo>
                  <a:pt x="280" y="152"/>
                </a:lnTo>
                <a:lnTo>
                  <a:pt x="291" y="137"/>
                </a:lnTo>
                <a:lnTo>
                  <a:pt x="287" y="143"/>
                </a:lnTo>
                <a:lnTo>
                  <a:pt x="259" y="183"/>
                </a:lnTo>
                <a:lnTo>
                  <a:pt x="251" y="200"/>
                </a:lnTo>
                <a:lnTo>
                  <a:pt x="267" y="173"/>
                </a:lnTo>
                <a:lnTo>
                  <a:pt x="274" y="158"/>
                </a:lnTo>
                <a:lnTo>
                  <a:pt x="303" y="115"/>
                </a:lnTo>
                <a:lnTo>
                  <a:pt x="327" y="85"/>
                </a:lnTo>
                <a:lnTo>
                  <a:pt x="351" y="57"/>
                </a:lnTo>
                <a:lnTo>
                  <a:pt x="373" y="36"/>
                </a:lnTo>
                <a:lnTo>
                  <a:pt x="394" y="19"/>
                </a:lnTo>
                <a:lnTo>
                  <a:pt x="418" y="7"/>
                </a:lnTo>
                <a:lnTo>
                  <a:pt x="451" y="2"/>
                </a:lnTo>
              </a:path>
            </a:pathLst>
          </a:custGeom>
          <a:solidFill>
            <a:schemeClr val="bg1">
              <a:lumMod val="75000"/>
            </a:schemeClr>
          </a:solidFill>
          <a:ln w="12700" cap="rnd" cmpd="sng">
            <a:noFill/>
            <a:prstDash val="solid"/>
            <a:round/>
            <a:headEnd type="none" w="med" len="med"/>
            <a:tailEnd type="none" w="med" len="me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303252" name="Rectangle 148"/>
          <p:cNvSpPr>
            <a:spLocks noChangeArrowheads="1"/>
          </p:cNvSpPr>
          <p:nvPr/>
        </p:nvSpPr>
        <p:spPr bwMode="auto">
          <a:xfrm>
            <a:off x="3974195" y="4933562"/>
            <a:ext cx="546163"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.556</a:t>
            </a:r>
          </a:p>
        </p:txBody>
      </p:sp>
      <p:sp>
        <p:nvSpPr>
          <p:cNvPr id="303253" name="Rectangle 149"/>
          <p:cNvSpPr>
            <a:spLocks noChangeArrowheads="1"/>
          </p:cNvSpPr>
          <p:nvPr/>
        </p:nvSpPr>
        <p:spPr bwMode="auto">
          <a:xfrm>
            <a:off x="2846856" y="4933562"/>
            <a:ext cx="546163"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.456</a:t>
            </a:r>
          </a:p>
        </p:txBody>
      </p:sp>
      <p:sp>
        <p:nvSpPr>
          <p:cNvPr id="303254" name="Rectangle 150"/>
          <p:cNvSpPr>
            <a:spLocks noChangeArrowheads="1"/>
          </p:cNvSpPr>
          <p:nvPr/>
        </p:nvSpPr>
        <p:spPr bwMode="auto">
          <a:xfrm>
            <a:off x="3423857" y="4933562"/>
            <a:ext cx="546163"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.506</a:t>
            </a:r>
          </a:p>
        </p:txBody>
      </p:sp>
      <p:sp>
        <p:nvSpPr>
          <p:cNvPr id="303255" name="Line 151"/>
          <p:cNvSpPr>
            <a:spLocks noChangeShapeType="1"/>
          </p:cNvSpPr>
          <p:nvPr/>
        </p:nvSpPr>
        <p:spPr bwMode="auto">
          <a:xfrm flipV="1">
            <a:off x="1589026" y="4832228"/>
            <a:ext cx="4125408" cy="1194"/>
          </a:xfrm>
          <a:prstGeom prst="line">
            <a:avLst/>
          </a:prstGeom>
          <a:noFill/>
          <a:ln w="12700">
            <a:solidFill>
              <a:schemeClr val="tx1"/>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03256" name="Line 152"/>
          <p:cNvSpPr>
            <a:spLocks noChangeShapeType="1"/>
          </p:cNvSpPr>
          <p:nvPr/>
        </p:nvSpPr>
        <p:spPr bwMode="auto">
          <a:xfrm flipH="1">
            <a:off x="3846158" y="3960663"/>
            <a:ext cx="920750" cy="513238"/>
          </a:xfrm>
          <a:prstGeom prst="line">
            <a:avLst/>
          </a:prstGeom>
          <a:noFill/>
          <a:ln w="12700">
            <a:solidFill>
              <a:schemeClr val="tx1"/>
            </a:solidFill>
            <a:round/>
            <a:headEnd/>
            <a:tailEnd type="triangle" w="med" len="me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03257" name="Freeform 153"/>
          <p:cNvSpPr>
            <a:spLocks noChangeArrowheads="1"/>
          </p:cNvSpPr>
          <p:nvPr/>
        </p:nvSpPr>
        <p:spPr bwMode="auto">
          <a:xfrm flipH="1">
            <a:off x="3626362" y="4778397"/>
            <a:ext cx="42862" cy="144423"/>
          </a:xfrm>
          <a:custGeom>
            <a:avLst/>
            <a:gdLst/>
            <a:ahLst/>
            <a:cxnLst>
              <a:cxn ang="0">
                <a:pos x="0" y="0"/>
              </a:cxn>
              <a:cxn ang="0">
                <a:pos x="0" y="2005"/>
              </a:cxn>
            </a:cxnLst>
            <a:rect l="0" t="0" r="r" b="b"/>
            <a:pathLst>
              <a:path w="1" h="2005">
                <a:moveTo>
                  <a:pt x="0" y="0"/>
                </a:moveTo>
                <a:lnTo>
                  <a:pt x="0" y="2005"/>
                </a:lnTo>
              </a:path>
            </a:pathLst>
          </a:custGeom>
          <a:noFill/>
          <a:ln w="12700">
            <a:solidFill>
              <a:schemeClr val="tx1"/>
            </a:solidFill>
            <a:round/>
            <a:headEnd/>
            <a:tailEnd/>
          </a:ln>
          <a:effectLst>
            <a:outerShdw dist="17961" dir="2700000" algn="ctr" rotWithShape="0">
              <a:srgbClr val="000000"/>
            </a:outerShdw>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03258" name="Line 154"/>
          <p:cNvSpPr>
            <a:spLocks noChangeShapeType="1"/>
          </p:cNvSpPr>
          <p:nvPr/>
        </p:nvSpPr>
        <p:spPr bwMode="auto">
          <a:xfrm>
            <a:off x="4187281" y="3605110"/>
            <a:ext cx="0" cy="1320097"/>
          </a:xfrm>
          <a:prstGeom prst="line">
            <a:avLst/>
          </a:prstGeom>
          <a:noFill/>
          <a:ln w="12700">
            <a:solidFill>
              <a:schemeClr val="tx1"/>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303259" name="Line 155"/>
          <p:cNvSpPr>
            <a:spLocks noChangeShapeType="1"/>
          </p:cNvSpPr>
          <p:nvPr/>
        </p:nvSpPr>
        <p:spPr bwMode="auto">
          <a:xfrm>
            <a:off x="3062079" y="3569301"/>
            <a:ext cx="0" cy="1352324"/>
          </a:xfrm>
          <a:prstGeom prst="line">
            <a:avLst/>
          </a:prstGeom>
          <a:noFill/>
          <a:ln w="12700">
            <a:solidFill>
              <a:schemeClr val="tx1"/>
            </a:solidFill>
            <a:round/>
            <a:headEnd/>
            <a:tailEnd/>
          </a:ln>
          <a:effectLst/>
        </p:spPr>
        <p:txBody>
          <a:bodyPr/>
          <a:lstStyle/>
          <a:p>
            <a:endParaRPr lang="en-US">
              <a:solidFill>
                <a:srgbClr val="000000"/>
              </a:solidFill>
              <a:effectLst/>
              <a:latin typeface="Arial" panose="020B0604020202020204" pitchFamily="34" charset="0"/>
              <a:cs typeface="Arial" panose="020B0604020202020204" pitchFamily="34" charset="0"/>
            </a:endParaRPr>
          </a:p>
        </p:txBody>
      </p:sp>
      <p:sp>
        <p:nvSpPr>
          <p:cNvPr id="303260" name="Rectangle 156"/>
          <p:cNvSpPr>
            <a:spLocks noChangeArrowheads="1"/>
          </p:cNvSpPr>
          <p:nvPr/>
        </p:nvSpPr>
        <p:spPr bwMode="auto">
          <a:xfrm>
            <a:off x="4770102" y="3674071"/>
            <a:ext cx="1322145" cy="345261"/>
          </a:xfrm>
          <a:prstGeom prst="rect">
            <a:avLst/>
          </a:prstGeom>
          <a:noFill/>
          <a:ln w="12700">
            <a:noFill/>
            <a:miter lim="800000"/>
            <a:headEnd/>
            <a:tailEnd/>
          </a:ln>
          <a:effectLst/>
        </p:spPr>
        <p:txBody>
          <a:bodyPr wrap="none" lIns="68034" tIns="33420" rIns="68034" bIns="33420">
            <a:spAutoFit/>
          </a:bodyPr>
          <a:lstStyle/>
          <a:p>
            <a:pPr algn="l"/>
            <a:r>
              <a:rPr lang="en-US" sz="1805" dirty="0">
                <a:solidFill>
                  <a:srgbClr val="000000"/>
                </a:solidFill>
                <a:latin typeface="+mn-lt"/>
                <a:cs typeface="Arial" panose="020B0604020202020204" pitchFamily="34" charset="0"/>
              </a:rPr>
              <a:t>Area = .4161</a:t>
            </a:r>
          </a:p>
        </p:txBody>
      </p:sp>
      <p:grpSp>
        <p:nvGrpSpPr>
          <p:cNvPr id="303261" name="Group 157"/>
          <p:cNvGrpSpPr>
            <a:grpSpLocks/>
          </p:cNvGrpSpPr>
          <p:nvPr/>
        </p:nvGrpSpPr>
        <p:grpSpPr bwMode="auto">
          <a:xfrm>
            <a:off x="1860253" y="2496275"/>
            <a:ext cx="3597349" cy="2220055"/>
            <a:chOff x="1195" y="1177"/>
            <a:chExt cx="2998" cy="1860"/>
          </a:xfrm>
        </p:grpSpPr>
        <p:sp>
          <p:nvSpPr>
            <p:cNvPr id="303262" name="Arc 158"/>
            <p:cNvSpPr>
              <a:spLocks/>
            </p:cNvSpPr>
            <p:nvPr/>
          </p:nvSpPr>
          <p:spPr bwMode="auto">
            <a:xfrm rot="4500000">
              <a:off x="2955" y="2310"/>
              <a:ext cx="806" cy="270"/>
            </a:xfrm>
            <a:custGeom>
              <a:avLst/>
              <a:gdLst>
                <a:gd name="G0" fmla="+- 0 0 0"/>
                <a:gd name="G1" fmla="+- 0 0 0"/>
                <a:gd name="G2" fmla="+- 21600 0 0"/>
                <a:gd name="T0" fmla="*/ 19428 w 19428"/>
                <a:gd name="T1" fmla="*/ 9440 h 21600"/>
                <a:gd name="T2" fmla="*/ 0 w 19428"/>
                <a:gd name="T3" fmla="*/ 21600 h 21600"/>
                <a:gd name="T4" fmla="*/ 0 w 19428"/>
                <a:gd name="T5" fmla="*/ 0 h 21600"/>
              </a:gdLst>
              <a:ahLst/>
              <a:cxnLst>
                <a:cxn ang="0">
                  <a:pos x="T0" y="T1"/>
                </a:cxn>
                <a:cxn ang="0">
                  <a:pos x="T2" y="T3"/>
                </a:cxn>
                <a:cxn ang="0">
                  <a:pos x="T4" y="T5"/>
                </a:cxn>
              </a:cxnLst>
              <a:rect l="0" t="0" r="r" b="b"/>
              <a:pathLst>
                <a:path w="19428" h="21600" fill="none" extrusionOk="0">
                  <a:moveTo>
                    <a:pt x="19427" y="9439"/>
                  </a:moveTo>
                  <a:cubicBezTo>
                    <a:pt x="15813" y="16878"/>
                    <a:pt x="8269" y="21599"/>
                    <a:pt x="0" y="21600"/>
                  </a:cubicBezTo>
                </a:path>
                <a:path w="19428" h="21600" stroke="0" extrusionOk="0">
                  <a:moveTo>
                    <a:pt x="19427" y="9439"/>
                  </a:moveTo>
                  <a:cubicBezTo>
                    <a:pt x="15813" y="16878"/>
                    <a:pt x="8269" y="21599"/>
                    <a:pt x="0" y="21600"/>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03263" name="Arc 159"/>
            <p:cNvSpPr>
              <a:spLocks/>
            </p:cNvSpPr>
            <p:nvPr/>
          </p:nvSpPr>
          <p:spPr bwMode="auto">
            <a:xfrm rot="720000">
              <a:off x="3466" y="2872"/>
              <a:ext cx="727" cy="165"/>
            </a:xfrm>
            <a:custGeom>
              <a:avLst/>
              <a:gdLst>
                <a:gd name="G0" fmla="+- 21038 0 0"/>
                <a:gd name="G1" fmla="+- 0 0 0"/>
                <a:gd name="G2" fmla="+- 21600 0 0"/>
                <a:gd name="T0" fmla="*/ 18899 w 21038"/>
                <a:gd name="T1" fmla="*/ 21494 h 21494"/>
                <a:gd name="T2" fmla="*/ 0 w 21038"/>
                <a:gd name="T3" fmla="*/ 4895 h 21494"/>
                <a:gd name="T4" fmla="*/ 21038 w 21038"/>
                <a:gd name="T5" fmla="*/ 0 h 21494"/>
              </a:gdLst>
              <a:ahLst/>
              <a:cxnLst>
                <a:cxn ang="0">
                  <a:pos x="T0" y="T1"/>
                </a:cxn>
                <a:cxn ang="0">
                  <a:pos x="T2" y="T3"/>
                </a:cxn>
                <a:cxn ang="0">
                  <a:pos x="T4" y="T5"/>
                </a:cxn>
              </a:cxnLst>
              <a:rect l="0" t="0" r="r" b="b"/>
              <a:pathLst>
                <a:path w="21038" h="21494" fill="none" extrusionOk="0">
                  <a:moveTo>
                    <a:pt x="18899" y="21493"/>
                  </a:moveTo>
                  <a:cubicBezTo>
                    <a:pt x="9695" y="20577"/>
                    <a:pt x="2096" y="13903"/>
                    <a:pt x="-1" y="4895"/>
                  </a:cubicBezTo>
                </a:path>
                <a:path w="21038" h="21494" stroke="0" extrusionOk="0">
                  <a:moveTo>
                    <a:pt x="18899" y="21493"/>
                  </a:moveTo>
                  <a:cubicBezTo>
                    <a:pt x="9695" y="20577"/>
                    <a:pt x="2096" y="13903"/>
                    <a:pt x="-1" y="4895"/>
                  </a:cubicBezTo>
                  <a:lnTo>
                    <a:pt x="21038"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03264" name="Arc 160"/>
            <p:cNvSpPr>
              <a:spLocks/>
            </p:cNvSpPr>
            <p:nvPr/>
          </p:nvSpPr>
          <p:spPr bwMode="auto">
            <a:xfrm rot="6300000">
              <a:off x="1950" y="1543"/>
              <a:ext cx="956" cy="224"/>
            </a:xfrm>
            <a:custGeom>
              <a:avLst/>
              <a:gdLst>
                <a:gd name="G0" fmla="+- 21600 0 0"/>
                <a:gd name="G1" fmla="+- 0 0 0"/>
                <a:gd name="G2" fmla="+- 21600 0 0"/>
                <a:gd name="T0" fmla="*/ 21600 w 21600"/>
                <a:gd name="T1" fmla="*/ 21600 h 21600"/>
                <a:gd name="T2" fmla="*/ 0 w 21600"/>
                <a:gd name="T3" fmla="*/ 0 h 21600"/>
                <a:gd name="T4" fmla="*/ 21600 w 21600"/>
                <a:gd name="T5" fmla="*/ 0 h 21600"/>
              </a:gdLst>
              <a:ahLst/>
              <a:cxnLst>
                <a:cxn ang="0">
                  <a:pos x="T0" y="T1"/>
                </a:cxn>
                <a:cxn ang="0">
                  <a:pos x="T2" y="T3"/>
                </a:cxn>
                <a:cxn ang="0">
                  <a:pos x="T4" y="T5"/>
                </a:cxn>
              </a:cxnLst>
              <a:rect l="0" t="0" r="r" b="b"/>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03265" name="Arc 161"/>
            <p:cNvSpPr>
              <a:spLocks/>
            </p:cNvSpPr>
            <p:nvPr/>
          </p:nvSpPr>
          <p:spPr bwMode="auto">
            <a:xfrm rot="16980000">
              <a:off x="1574" y="2304"/>
              <a:ext cx="790" cy="284"/>
            </a:xfrm>
            <a:custGeom>
              <a:avLst/>
              <a:gdLst>
                <a:gd name="G0" fmla="+- 19433 0 0"/>
                <a:gd name="G1" fmla="+- 0 0 0"/>
                <a:gd name="G2" fmla="+- 21600 0 0"/>
                <a:gd name="T0" fmla="*/ 19433 w 19433"/>
                <a:gd name="T1" fmla="*/ 21600 h 21600"/>
                <a:gd name="T2" fmla="*/ 0 w 19433"/>
                <a:gd name="T3" fmla="*/ 9430 h 21600"/>
                <a:gd name="T4" fmla="*/ 19433 w 19433"/>
                <a:gd name="T5" fmla="*/ 0 h 21600"/>
              </a:gdLst>
              <a:ahLst/>
              <a:cxnLst>
                <a:cxn ang="0">
                  <a:pos x="T0" y="T1"/>
                </a:cxn>
                <a:cxn ang="0">
                  <a:pos x="T2" y="T3"/>
                </a:cxn>
                <a:cxn ang="0">
                  <a:pos x="T4" y="T5"/>
                </a:cxn>
              </a:cxnLst>
              <a:rect l="0" t="0" r="r" b="b"/>
              <a:pathLst>
                <a:path w="19433" h="21600" fill="none" extrusionOk="0">
                  <a:moveTo>
                    <a:pt x="19433" y="21600"/>
                  </a:moveTo>
                  <a:cubicBezTo>
                    <a:pt x="11159" y="21600"/>
                    <a:pt x="3612" y="16873"/>
                    <a:pt x="0" y="9429"/>
                  </a:cubicBezTo>
                </a:path>
                <a:path w="19433" h="21600" stroke="0" extrusionOk="0">
                  <a:moveTo>
                    <a:pt x="19433" y="21600"/>
                  </a:moveTo>
                  <a:cubicBezTo>
                    <a:pt x="11159" y="21600"/>
                    <a:pt x="3612" y="16873"/>
                    <a:pt x="0" y="9429"/>
                  </a:cubicBezTo>
                  <a:lnTo>
                    <a:pt x="19433"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03266" name="Arc 162"/>
            <p:cNvSpPr>
              <a:spLocks/>
            </p:cNvSpPr>
            <p:nvPr/>
          </p:nvSpPr>
          <p:spPr bwMode="auto">
            <a:xfrm rot="15300000">
              <a:off x="2411" y="1545"/>
              <a:ext cx="957" cy="225"/>
            </a:xfrm>
            <a:custGeom>
              <a:avLst/>
              <a:gdLst>
                <a:gd name="G0" fmla="+- 0 0 0"/>
                <a:gd name="G1" fmla="+- 96 0 0"/>
                <a:gd name="G2" fmla="+- 21600 0 0"/>
                <a:gd name="T0" fmla="*/ 21600 w 21600"/>
                <a:gd name="T1" fmla="*/ 0 h 21696"/>
                <a:gd name="T2" fmla="*/ 0 w 21600"/>
                <a:gd name="T3" fmla="*/ 21696 h 21696"/>
                <a:gd name="T4" fmla="*/ 0 w 21600"/>
                <a:gd name="T5" fmla="*/ 96 h 21696"/>
              </a:gdLst>
              <a:ahLst/>
              <a:cxnLst>
                <a:cxn ang="0">
                  <a:pos x="T0" y="T1"/>
                </a:cxn>
                <a:cxn ang="0">
                  <a:pos x="T2" y="T3"/>
                </a:cxn>
                <a:cxn ang="0">
                  <a:pos x="T4" y="T5"/>
                </a:cxn>
              </a:cxnLst>
              <a:rect l="0" t="0" r="r" b="b"/>
              <a:pathLst>
                <a:path w="21600" h="21696" fill="none" extrusionOk="0">
                  <a:moveTo>
                    <a:pt x="21599" y="0"/>
                  </a:moveTo>
                  <a:cubicBezTo>
                    <a:pt x="21599" y="32"/>
                    <a:pt x="21600" y="64"/>
                    <a:pt x="21600" y="96"/>
                  </a:cubicBezTo>
                  <a:cubicBezTo>
                    <a:pt x="21600" y="12025"/>
                    <a:pt x="11929" y="21695"/>
                    <a:pt x="0" y="21696"/>
                  </a:cubicBezTo>
                </a:path>
                <a:path w="21600" h="21696" stroke="0" extrusionOk="0">
                  <a:moveTo>
                    <a:pt x="21599" y="0"/>
                  </a:moveTo>
                  <a:cubicBezTo>
                    <a:pt x="21599" y="32"/>
                    <a:pt x="21600" y="64"/>
                    <a:pt x="21600" y="96"/>
                  </a:cubicBezTo>
                  <a:cubicBezTo>
                    <a:pt x="21600" y="12025"/>
                    <a:pt x="11929" y="21695"/>
                    <a:pt x="0" y="21696"/>
                  </a:cubicBezTo>
                  <a:lnTo>
                    <a:pt x="0" y="96"/>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sp>
          <p:nvSpPr>
            <p:cNvPr id="303267" name="Arc 163"/>
            <p:cNvSpPr>
              <a:spLocks/>
            </p:cNvSpPr>
            <p:nvPr/>
          </p:nvSpPr>
          <p:spPr bwMode="auto">
            <a:xfrm rot="20700000">
              <a:off x="1195" y="2859"/>
              <a:ext cx="697" cy="164"/>
            </a:xfrm>
            <a:custGeom>
              <a:avLst/>
              <a:gdLst>
                <a:gd name="G0" fmla="+- 0 0 0"/>
                <a:gd name="G1" fmla="+- 0 0 0"/>
                <a:gd name="G2" fmla="+- 21600 0 0"/>
                <a:gd name="T0" fmla="*/ 20693 w 20693"/>
                <a:gd name="T1" fmla="*/ 6194 h 21576"/>
                <a:gd name="T2" fmla="*/ 1014 w 20693"/>
                <a:gd name="T3" fmla="*/ 21576 h 21576"/>
                <a:gd name="T4" fmla="*/ 0 w 20693"/>
                <a:gd name="T5" fmla="*/ 0 h 21576"/>
              </a:gdLst>
              <a:ahLst/>
              <a:cxnLst>
                <a:cxn ang="0">
                  <a:pos x="T0" y="T1"/>
                </a:cxn>
                <a:cxn ang="0">
                  <a:pos x="T2" y="T3"/>
                </a:cxn>
                <a:cxn ang="0">
                  <a:pos x="T4" y="T5"/>
                </a:cxn>
              </a:cxnLst>
              <a:rect l="0" t="0" r="r" b="b"/>
              <a:pathLst>
                <a:path w="20693" h="21576" fill="none" extrusionOk="0">
                  <a:moveTo>
                    <a:pt x="20692" y="6193"/>
                  </a:moveTo>
                  <a:cubicBezTo>
                    <a:pt x="18063" y="14978"/>
                    <a:pt x="10173" y="21145"/>
                    <a:pt x="1014" y="21576"/>
                  </a:cubicBezTo>
                </a:path>
                <a:path w="20693" h="21576" stroke="0" extrusionOk="0">
                  <a:moveTo>
                    <a:pt x="20692" y="6193"/>
                  </a:moveTo>
                  <a:cubicBezTo>
                    <a:pt x="18063" y="14978"/>
                    <a:pt x="10173" y="21145"/>
                    <a:pt x="1014" y="21576"/>
                  </a:cubicBezTo>
                  <a:lnTo>
                    <a:pt x="0" y="0"/>
                  </a:lnTo>
                  <a:close/>
                </a:path>
              </a:pathLst>
            </a:custGeom>
            <a:noFill/>
            <a:ln w="12700" cap="rnd">
              <a:solidFill>
                <a:srgbClr val="000000"/>
              </a:solidFill>
              <a:round/>
              <a:headEnd/>
              <a:tailEnd/>
            </a:ln>
            <a:effectLst/>
          </p:spPr>
          <p:txBody>
            <a:bodyPr wrap="none" anchor="ctr"/>
            <a:lstStyle/>
            <a:p>
              <a:endParaRPr lang="en-US">
                <a:solidFill>
                  <a:srgbClr val="000000"/>
                </a:solidFill>
                <a:effectLst/>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32" name="Text Box 160"/>
              <p:cNvSpPr txBox="1">
                <a:spLocks noChangeArrowheads="1"/>
              </p:cNvSpPr>
              <p:nvPr/>
            </p:nvSpPr>
            <p:spPr bwMode="auto">
              <a:xfrm>
                <a:off x="4170266" y="2467804"/>
                <a:ext cx="1294522" cy="925638"/>
              </a:xfrm>
              <a:prstGeom prst="rect">
                <a:avLst/>
              </a:prstGeom>
              <a:noFill/>
              <a:ln w="12700">
                <a:noFill/>
                <a:miter lim="800000"/>
                <a:headEnd/>
                <a:tailEnd/>
              </a:ln>
              <a:effectLst/>
            </p:spPr>
            <p:txBody>
              <a:bodyPr wrap="none">
                <a:spAutoFit/>
              </a:bodyPr>
              <a:lstStyle/>
              <a:p>
                <a:r>
                  <a:rPr lang="en-US" sz="1805" dirty="0">
                    <a:solidFill>
                      <a:srgbClr val="000000"/>
                    </a:solidFill>
                    <a:latin typeface="+mn-lt"/>
                    <a:cs typeface="Arial" panose="020B0604020202020204" pitchFamily="34" charset="0"/>
                  </a:rPr>
                  <a:t>Sampling</a:t>
                </a:r>
              </a:p>
              <a:p>
                <a:r>
                  <a:rPr lang="en-US" sz="1805" dirty="0">
                    <a:solidFill>
                      <a:srgbClr val="000000"/>
                    </a:solidFill>
                    <a:latin typeface="+mn-lt"/>
                    <a:cs typeface="Arial" panose="020B0604020202020204" pitchFamily="34" charset="0"/>
                  </a:rPr>
                  <a:t>Distribution</a:t>
                </a:r>
              </a:p>
              <a:p>
                <a:r>
                  <a:rPr lang="en-US" sz="1805" dirty="0">
                    <a:solidFill>
                      <a:srgbClr val="000000"/>
                    </a:solidFill>
                    <a:latin typeface="+mn-lt"/>
                    <a:cs typeface="Arial" panose="020B0604020202020204" pitchFamily="34" charset="0"/>
                  </a:rPr>
                  <a:t>of </a:t>
                </a:r>
                <a14:m>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a14:m>
                <a:r>
                  <a:rPr lang="en-US" sz="1805" dirty="0">
                    <a:solidFill>
                      <a:srgbClr val="000000"/>
                    </a:solidFill>
                    <a:latin typeface="+mn-lt"/>
                    <a:cs typeface="Arial" panose="020B0604020202020204" pitchFamily="34" charset="0"/>
                  </a:rPr>
                  <a:t>    </a:t>
                </a:r>
              </a:p>
            </p:txBody>
          </p:sp>
        </mc:Choice>
        <mc:Fallback xmlns="">
          <p:sp>
            <p:nvSpPr>
              <p:cNvPr id="32" name="Text Box 160"/>
              <p:cNvSpPr txBox="1">
                <a:spLocks noRot="1" noChangeAspect="1" noMove="1" noResize="1" noEditPoints="1" noAdjustHandles="1" noChangeArrowheads="1" noChangeShapeType="1" noTextEdit="1"/>
              </p:cNvSpPr>
              <p:nvPr/>
            </p:nvSpPr>
            <p:spPr bwMode="auto">
              <a:xfrm>
                <a:off x="4170266" y="2467804"/>
                <a:ext cx="1294522" cy="925638"/>
              </a:xfrm>
              <a:prstGeom prst="rect">
                <a:avLst/>
              </a:prstGeom>
              <a:blipFill>
                <a:blip r:embed="rId4"/>
                <a:stretch>
                  <a:fillRect l="-3774" t="-3947" r="-4717" b="-9868"/>
                </a:stretch>
              </a:blipFill>
              <a:ln w="12700">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778858" y="4649177"/>
                <a:ext cx="381451" cy="37010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oMath>
                  </m:oMathPara>
                </a14:m>
                <a:endParaRPr lang="en-US" sz="1805" dirty="0">
                  <a:solidFill>
                    <a:srgbClr val="000000"/>
                  </a:solidFill>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778858" y="4649177"/>
                <a:ext cx="381451" cy="370101"/>
              </a:xfrm>
              <a:prstGeom prst="rect">
                <a:avLst/>
              </a:prstGeom>
              <a:blipFill>
                <a:blip r:embed="rId5"/>
                <a:stretch>
                  <a:fillRect r="-23810" b="-1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1742091" y="3698209"/>
                <a:ext cx="1049326" cy="391517"/>
              </a:xfrm>
              <a:prstGeom prst="rect">
                <a:avLst/>
              </a:prstGeom>
              <a:noFill/>
              <a:effectLst/>
            </p:spPr>
            <p:txBody>
              <a:bodyPr wrap="none" rtlCol="0">
                <a:spAutoFit/>
              </a:bodyPr>
              <a:lstStyle/>
              <a:p>
                <a14:m>
                  <m:oMath xmlns:m="http://schemas.openxmlformats.org/officeDocument/2006/math">
                    <m:sSub>
                      <m:sSubPr>
                        <m:ctrlPr>
                          <a:rPr lang="en-US" sz="1805" i="1">
                            <a:solidFill>
                              <a:srgbClr val="000000"/>
                            </a:solidFill>
                            <a:latin typeface="Cambria Math" panose="02040503050406030204" pitchFamily="18" charset="0"/>
                          </a:rPr>
                        </m:ctrlPr>
                      </m:sSubPr>
                      <m:e>
                        <m:r>
                          <a:rPr lang="en-US" sz="1805" i="1">
                            <a:solidFill>
                              <a:srgbClr val="000000"/>
                            </a:solidFill>
                            <a:latin typeface="Cambria Math"/>
                            <a:ea typeface="Cambria Math"/>
                          </a:rPr>
                          <m:t>𝜎</m:t>
                        </m:r>
                      </m:e>
                      <m:sub>
                        <m:acc>
                          <m:accPr>
                            <m:chr m:val="̅"/>
                            <m:ctrlPr>
                              <a:rPr lang="en-US" sz="1805" i="1">
                                <a:solidFill>
                                  <a:srgbClr val="000000"/>
                                </a:solidFill>
                                <a:latin typeface="Cambria Math" panose="02040503050406030204" pitchFamily="18" charset="0"/>
                              </a:rPr>
                            </m:ctrlPr>
                          </m:accPr>
                          <m:e>
                            <m:r>
                              <a:rPr lang="en-US" sz="1805" i="1">
                                <a:solidFill>
                                  <a:srgbClr val="000000"/>
                                </a:solidFill>
                                <a:latin typeface="Cambria Math"/>
                              </a:rPr>
                              <m:t>𝑝</m:t>
                            </m:r>
                          </m:e>
                        </m:acc>
                      </m:sub>
                    </m:sSub>
                    <m:r>
                      <a:rPr lang="en-US" sz="1805" i="1">
                        <a:solidFill>
                          <a:srgbClr val="000000"/>
                        </a:solidFill>
                        <a:latin typeface="Cambria Math"/>
                      </a:rPr>
                      <m:t> </m:t>
                    </m:r>
                  </m:oMath>
                </a14:m>
                <a:r>
                  <a:rPr lang="en-US" sz="1805" dirty="0">
                    <a:solidFill>
                      <a:srgbClr val="000000"/>
                    </a:solidFill>
                    <a:latin typeface="+mn-lt"/>
                    <a:cs typeface="Arial" panose="020B0604020202020204" pitchFamily="34" charset="0"/>
                  </a:rPr>
                  <a:t>= .091</a:t>
                </a:r>
              </a:p>
            </p:txBody>
          </p:sp>
        </mc:Choice>
        <mc:Fallback xmlns="">
          <p:sp>
            <p:nvSpPr>
              <p:cNvPr id="34" name="TextBox 33"/>
              <p:cNvSpPr txBox="1">
                <a:spLocks noRot="1" noChangeAspect="1" noMove="1" noResize="1" noEditPoints="1" noAdjustHandles="1" noChangeArrowheads="1" noChangeShapeType="1" noTextEdit="1"/>
              </p:cNvSpPr>
              <p:nvPr/>
            </p:nvSpPr>
            <p:spPr>
              <a:xfrm>
                <a:off x="1742091" y="3698209"/>
                <a:ext cx="1049326" cy="391517"/>
              </a:xfrm>
              <a:prstGeom prst="rect">
                <a:avLst/>
              </a:prstGeom>
              <a:blipFill>
                <a:blip r:embed="rId6"/>
                <a:stretch>
                  <a:fillRect t="-7813" r="-4070" b="-20313"/>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4"/>
              <p:cNvSpPr>
                <a:spLocks noChangeArrowheads="1"/>
              </p:cNvSpPr>
              <p:nvPr/>
            </p:nvSpPr>
            <p:spPr bwMode="auto">
              <a:xfrm>
                <a:off x="591154" y="1053677"/>
                <a:ext cx="7772400" cy="47729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Sampling Distribution of </a:t>
                </a:r>
                <a14:m>
                  <m:oMath xmlns:m="http://schemas.openxmlformats.org/officeDocument/2006/math">
                    <m:acc>
                      <m:accPr>
                        <m:chr m:val="̅"/>
                        <m:ctrlPr>
                          <a:rPr lang="en-US" sz="2400" b="1" i="1">
                            <a:latin typeface="Cambria Math" panose="02040503050406030204" pitchFamily="18" charset="0"/>
                          </a:rPr>
                        </m:ctrlPr>
                      </m:accPr>
                      <m:e>
                        <m:r>
                          <a:rPr lang="en-US" sz="2400" b="1" i="1">
                            <a:latin typeface="Cambria Math"/>
                          </a:rPr>
                          <m:t>𝒑</m:t>
                        </m:r>
                      </m:e>
                    </m:acc>
                  </m:oMath>
                </a14:m>
                <a:endParaRPr lang="en-US" sz="2400" b="1" dirty="0">
                  <a:latin typeface="+mn-lt"/>
                  <a:cs typeface="Arial" panose="020B0604020202020204" pitchFamily="34" charset="0"/>
                </a:endParaRPr>
              </a:p>
            </p:txBody>
          </p:sp>
        </mc:Choice>
        <mc:Fallback xmlns="">
          <p:sp>
            <p:nvSpPr>
              <p:cNvPr id="27" name="Rectangle 24"/>
              <p:cNvSpPr>
                <a:spLocks noRot="1" noChangeAspect="1" noMove="1" noResize="1" noEditPoints="1" noAdjustHandles="1" noChangeArrowheads="1" noChangeShapeType="1" noTextEdit="1"/>
              </p:cNvSpPr>
              <p:nvPr/>
            </p:nvSpPr>
            <p:spPr bwMode="auto">
              <a:xfrm>
                <a:off x="591154" y="1053677"/>
                <a:ext cx="7772400" cy="477295"/>
              </a:xfrm>
              <a:prstGeom prst="rect">
                <a:avLst/>
              </a:prstGeom>
              <a:blipFill>
                <a:blip r:embed="rId7"/>
                <a:stretch>
                  <a:fillRect l="-1490" t="-8974" b="-26923"/>
                </a:stretch>
              </a:blipFill>
              <a:ln w="12700">
                <a:noFill/>
                <a:miter lim="800000"/>
                <a:headEnd/>
                <a:tailEnd/>
              </a:ln>
              <a:effectLst/>
            </p:spPr>
            <p:txBody>
              <a:bodyPr/>
              <a:lstStyle/>
              <a:p>
                <a:r>
                  <a:rPr lang="en-US">
                    <a:noFill/>
                  </a:rPr>
                  <a:t> </a:t>
                </a:r>
              </a:p>
            </p:txBody>
          </p:sp>
        </mc:Fallback>
      </mc:AlternateContent>
      <p:sp>
        <p:nvSpPr>
          <p:cNvPr id="25" name="Rectangle 612">
            <a:extLst>
              <a:ext uri="{FF2B5EF4-FFF2-40B4-BE49-F238E27FC236}">
                <a16:creationId xmlns:a16="http://schemas.microsoft.com/office/drawing/2014/main" id="{595F7335-5D16-40A4-8207-4362279B5B2B}"/>
              </a:ext>
            </a:extLst>
          </p:cNvPr>
          <p:cNvSpPr>
            <a:spLocks noChangeArrowheads="1"/>
          </p:cNvSpPr>
          <p:nvPr/>
        </p:nvSpPr>
        <p:spPr bwMode="auto">
          <a:xfrm>
            <a:off x="668997" y="1613389"/>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000" dirty="0">
                <a:solidFill>
                  <a:srgbClr val="000000"/>
                </a:solidFill>
                <a:latin typeface="+mn-lt"/>
                <a:cs typeface="Arial" panose="020B0604020202020204" pitchFamily="34" charset="0"/>
              </a:rPr>
              <a:t>Example:  Statistics State University</a:t>
            </a:r>
          </a:p>
        </p:txBody>
      </p:sp>
      <p:graphicFrame>
        <p:nvGraphicFramePr>
          <p:cNvPr id="2" name="Object 1">
            <a:extLst>
              <a:ext uri="{FF2B5EF4-FFF2-40B4-BE49-F238E27FC236}">
                <a16:creationId xmlns:a16="http://schemas.microsoft.com/office/drawing/2014/main" id="{877404F5-7C09-4104-A7A8-6BD44EF36924}"/>
              </a:ext>
            </a:extLst>
          </p:cNvPr>
          <p:cNvGraphicFramePr>
            <a:graphicFrameLocks noChangeAspect="1"/>
          </p:cNvGraphicFramePr>
          <p:nvPr>
            <p:extLst>
              <p:ext uri="{D42A27DB-BD31-4B8C-83A1-F6EECF244321}">
                <p14:modId xmlns:p14="http://schemas.microsoft.com/office/powerpoint/2010/main" val="391480349"/>
              </p:ext>
            </p:extLst>
          </p:nvPr>
        </p:nvGraphicFramePr>
        <p:xfrm>
          <a:off x="7696986" y="5635609"/>
          <a:ext cx="914400" cy="771525"/>
        </p:xfrm>
        <a:graphic>
          <a:graphicData uri="http://schemas.openxmlformats.org/presentationml/2006/ole">
            <mc:AlternateContent xmlns:mc="http://schemas.openxmlformats.org/markup-compatibility/2006">
              <mc:Choice xmlns:v="urn:schemas-microsoft-com:vml" Requires="v">
                <p:oleObj spid="_x0000_s7175" name="Binary Worksheet" showAsIcon="1" r:id="rId8" imgW="914400" imgH="771480" progId="Excel.SheetBinaryMacroEnabled.12">
                  <p:embed/>
                </p:oleObj>
              </mc:Choice>
              <mc:Fallback>
                <p:oleObj name="Binary Worksheet" showAsIcon="1" r:id="rId8" imgW="914400" imgH="771480" progId="Excel.SheetBinaryMacroEnabled.12">
                  <p:embed/>
                  <p:pic>
                    <p:nvPicPr>
                      <p:cNvPr id="0" name=""/>
                      <p:cNvPicPr/>
                      <p:nvPr/>
                    </p:nvPicPr>
                    <p:blipFill>
                      <a:blip r:embed="rId9"/>
                      <a:stretch>
                        <a:fillRect/>
                      </a:stretch>
                    </p:blipFill>
                    <p:spPr>
                      <a:xfrm>
                        <a:off x="7696986" y="5635609"/>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000199585"/>
      </p:ext>
    </p:extLst>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483316" y="1085197"/>
            <a:ext cx="7772400" cy="483399"/>
          </a:xfrm>
          <a:noFill/>
          <a:ln/>
        </p:spPr>
        <p:txBody>
          <a:bodyPr/>
          <a:lstStyle/>
          <a:p>
            <a:r>
              <a:rPr lang="en-US" sz="2400" dirty="0"/>
              <a:t>Other Sampling Methods</a:t>
            </a:r>
          </a:p>
        </p:txBody>
      </p:sp>
      <p:sp>
        <p:nvSpPr>
          <p:cNvPr id="305160" name="Rectangle 8"/>
          <p:cNvSpPr>
            <a:spLocks noChangeArrowheads="1"/>
          </p:cNvSpPr>
          <p:nvPr/>
        </p:nvSpPr>
        <p:spPr bwMode="auto">
          <a:xfrm>
            <a:off x="677864" y="1674229"/>
            <a:ext cx="5429250" cy="343750"/>
          </a:xfrm>
          <a:prstGeom prst="rect">
            <a:avLst/>
          </a:prstGeom>
          <a:noFill/>
          <a:ln w="12700">
            <a:noFill/>
            <a:miter lim="800000"/>
            <a:headEnd/>
            <a:tailEnd/>
          </a:ln>
          <a:effectLst/>
        </p:spPr>
        <p:txBody>
          <a:bodyPr lIns="68034" tIns="33420" rIns="68034" bIns="33420"/>
          <a:lstStyle/>
          <a:p>
            <a:pPr marL="257827" indent="-257827">
              <a:spcBef>
                <a:spcPct val="20000"/>
              </a:spcBef>
              <a:buSzPct val="100000"/>
              <a:buFont typeface="Arial" panose="020B0604020202020204" pitchFamily="34" charset="0"/>
              <a:buChar char="•"/>
            </a:pPr>
            <a:r>
              <a:rPr lang="en-US" sz="1805" dirty="0">
                <a:solidFill>
                  <a:srgbClr val="000000"/>
                </a:solidFill>
                <a:latin typeface="+mn-lt"/>
                <a:cs typeface="Arial" panose="020B0604020202020204" pitchFamily="34" charset="0"/>
              </a:rPr>
              <a:t>Stratified Random Sampling</a:t>
            </a:r>
          </a:p>
        </p:txBody>
      </p:sp>
      <p:sp>
        <p:nvSpPr>
          <p:cNvPr id="305161" name="Rectangle 9"/>
          <p:cNvSpPr>
            <a:spLocks noChangeArrowheads="1"/>
          </p:cNvSpPr>
          <p:nvPr/>
        </p:nvSpPr>
        <p:spPr bwMode="auto">
          <a:xfrm>
            <a:off x="677863" y="2057367"/>
            <a:ext cx="6629401" cy="343750"/>
          </a:xfrm>
          <a:prstGeom prst="rect">
            <a:avLst/>
          </a:prstGeom>
          <a:noFill/>
          <a:ln w="12700">
            <a:noFill/>
            <a:miter lim="800000"/>
            <a:headEnd/>
            <a:tailEnd/>
          </a:ln>
          <a:effectLst/>
        </p:spPr>
        <p:txBody>
          <a:bodyPr lIns="68034" tIns="33420" rIns="68034" bIns="33420"/>
          <a:lstStyle/>
          <a:p>
            <a:pPr marL="257827" indent="-257827">
              <a:spcBef>
                <a:spcPct val="20000"/>
              </a:spcBef>
              <a:buSzPct val="100000"/>
              <a:buFont typeface="Arial" panose="020B0604020202020204" pitchFamily="34" charset="0"/>
              <a:buChar char="•"/>
            </a:pPr>
            <a:r>
              <a:rPr lang="en-US" sz="1805" dirty="0">
                <a:solidFill>
                  <a:srgbClr val="000000"/>
                </a:solidFill>
                <a:latin typeface="+mn-lt"/>
                <a:cs typeface="Arial" panose="020B0604020202020204" pitchFamily="34" charset="0"/>
              </a:rPr>
              <a:t>Cluster Sampling</a:t>
            </a:r>
          </a:p>
        </p:txBody>
      </p:sp>
      <p:sp>
        <p:nvSpPr>
          <p:cNvPr id="305162" name="Rectangle 10"/>
          <p:cNvSpPr>
            <a:spLocks noChangeArrowheads="1"/>
          </p:cNvSpPr>
          <p:nvPr/>
        </p:nvSpPr>
        <p:spPr bwMode="auto">
          <a:xfrm>
            <a:off x="677863" y="2429763"/>
            <a:ext cx="6057900" cy="343750"/>
          </a:xfrm>
          <a:prstGeom prst="rect">
            <a:avLst/>
          </a:prstGeom>
          <a:noFill/>
          <a:ln w="12700">
            <a:noFill/>
            <a:miter lim="800000"/>
            <a:headEnd/>
            <a:tailEnd/>
          </a:ln>
          <a:effectLst/>
        </p:spPr>
        <p:txBody>
          <a:bodyPr lIns="68034" tIns="33420" rIns="68034" bIns="33420"/>
          <a:lstStyle/>
          <a:p>
            <a:pPr marL="257827" indent="-257827">
              <a:spcBef>
                <a:spcPct val="20000"/>
              </a:spcBef>
              <a:buSzPct val="100000"/>
              <a:buFont typeface="Arial" panose="020B0604020202020204" pitchFamily="34" charset="0"/>
              <a:buChar char="•"/>
            </a:pPr>
            <a:r>
              <a:rPr lang="en-US" sz="1805">
                <a:solidFill>
                  <a:srgbClr val="000000"/>
                </a:solidFill>
                <a:latin typeface="+mn-lt"/>
                <a:cs typeface="Arial" panose="020B0604020202020204" pitchFamily="34" charset="0"/>
              </a:rPr>
              <a:t>Systematic Sampling</a:t>
            </a:r>
          </a:p>
        </p:txBody>
      </p:sp>
      <p:sp>
        <p:nvSpPr>
          <p:cNvPr id="305163" name="Rectangle 11"/>
          <p:cNvSpPr>
            <a:spLocks noChangeArrowheads="1"/>
          </p:cNvSpPr>
          <p:nvPr/>
        </p:nvSpPr>
        <p:spPr bwMode="auto">
          <a:xfrm>
            <a:off x="677863" y="2802159"/>
            <a:ext cx="5619750" cy="401042"/>
          </a:xfrm>
          <a:prstGeom prst="rect">
            <a:avLst/>
          </a:prstGeom>
          <a:noFill/>
          <a:ln w="12700">
            <a:noFill/>
            <a:miter lim="800000"/>
            <a:headEnd/>
            <a:tailEnd/>
          </a:ln>
          <a:effectLst/>
        </p:spPr>
        <p:txBody>
          <a:bodyPr lIns="68034" tIns="33420" rIns="68034" bIns="33420"/>
          <a:lstStyle/>
          <a:p>
            <a:pPr marL="257827" indent="-257827">
              <a:spcBef>
                <a:spcPct val="20000"/>
              </a:spcBef>
              <a:buSzPct val="100000"/>
              <a:buFont typeface="Arial" panose="020B0604020202020204" pitchFamily="34" charset="0"/>
              <a:buChar char="•"/>
            </a:pPr>
            <a:r>
              <a:rPr lang="en-US" sz="1805">
                <a:solidFill>
                  <a:srgbClr val="000000"/>
                </a:solidFill>
                <a:latin typeface="+mn-lt"/>
                <a:cs typeface="Arial" panose="020B0604020202020204" pitchFamily="34" charset="0"/>
              </a:rPr>
              <a:t>Convenience Sampling</a:t>
            </a:r>
          </a:p>
        </p:txBody>
      </p:sp>
      <p:sp>
        <p:nvSpPr>
          <p:cNvPr id="305164" name="Rectangle 12"/>
          <p:cNvSpPr>
            <a:spLocks noChangeArrowheads="1"/>
          </p:cNvSpPr>
          <p:nvPr/>
        </p:nvSpPr>
        <p:spPr bwMode="auto">
          <a:xfrm>
            <a:off x="677863" y="3163814"/>
            <a:ext cx="5524500" cy="386719"/>
          </a:xfrm>
          <a:prstGeom prst="rect">
            <a:avLst/>
          </a:prstGeom>
          <a:noFill/>
          <a:ln w="12700">
            <a:noFill/>
            <a:miter lim="800000"/>
            <a:headEnd/>
            <a:tailEnd/>
          </a:ln>
          <a:effectLst/>
        </p:spPr>
        <p:txBody>
          <a:bodyPr lIns="68034" tIns="33420" rIns="68034" bIns="33420"/>
          <a:lstStyle/>
          <a:p>
            <a:pPr marL="257827" indent="-257827">
              <a:spcBef>
                <a:spcPct val="20000"/>
              </a:spcBef>
              <a:buSzPct val="100000"/>
              <a:buFont typeface="Arial" panose="020B0604020202020204" pitchFamily="34" charset="0"/>
              <a:buChar char="•"/>
            </a:pPr>
            <a:r>
              <a:rPr lang="en-US" sz="1805">
                <a:solidFill>
                  <a:srgbClr val="000000"/>
                </a:solidFill>
                <a:latin typeface="+mn-lt"/>
                <a:cs typeface="Arial" panose="020B0604020202020204" pitchFamily="34" charset="0"/>
              </a:rPr>
              <a:t>Judgment Sampling</a:t>
            </a:r>
          </a:p>
        </p:txBody>
      </p:sp>
    </p:spTree>
    <p:extLst>
      <p:ext uri="{BB962C8B-B14F-4D97-AF65-F5344CB8AC3E}">
        <p14:creationId xmlns:p14="http://schemas.microsoft.com/office/powerpoint/2010/main" val="68096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ChangeArrowheads="1"/>
          </p:cNvSpPr>
          <p:nvPr/>
        </p:nvSpPr>
        <p:spPr bwMode="auto">
          <a:xfrm>
            <a:off x="672188" y="1605114"/>
            <a:ext cx="7467601" cy="47384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The population is first divided into groups of elements called </a:t>
            </a:r>
            <a:r>
              <a:rPr lang="en-US" sz="1805" b="1" dirty="0">
                <a:solidFill>
                  <a:srgbClr val="000000"/>
                </a:solidFill>
                <a:latin typeface="+mn-lt"/>
                <a:cs typeface="Arial" panose="020B0604020202020204" pitchFamily="34" charset="0"/>
              </a:rPr>
              <a:t>strata</a:t>
            </a:r>
            <a:r>
              <a:rPr lang="en-US" sz="1805" dirty="0">
                <a:solidFill>
                  <a:srgbClr val="000000"/>
                </a:solidFill>
                <a:latin typeface="+mn-lt"/>
                <a:cs typeface="Arial" panose="020B0604020202020204" pitchFamily="34" charset="0"/>
              </a:rPr>
              <a:t>.</a:t>
            </a:r>
          </a:p>
        </p:txBody>
      </p:sp>
      <p:sp>
        <p:nvSpPr>
          <p:cNvPr id="307204" name="Rectangle 4"/>
          <p:cNvSpPr>
            <a:spLocks noChangeArrowheads="1"/>
          </p:cNvSpPr>
          <p:nvPr/>
        </p:nvSpPr>
        <p:spPr bwMode="auto">
          <a:xfrm>
            <a:off x="519788" y="1034914"/>
            <a:ext cx="7772400" cy="497722"/>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Stratified Random Sampling</a:t>
            </a:r>
          </a:p>
        </p:txBody>
      </p:sp>
      <p:sp>
        <p:nvSpPr>
          <p:cNvPr id="307205" name="Rectangle 5"/>
          <p:cNvSpPr>
            <a:spLocks noChangeArrowheads="1"/>
          </p:cNvSpPr>
          <p:nvPr/>
        </p:nvSpPr>
        <p:spPr bwMode="auto">
          <a:xfrm>
            <a:off x="672188" y="1991829"/>
            <a:ext cx="7467601" cy="45209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Each element in the population belongs to one and only one stratum.</a:t>
            </a:r>
          </a:p>
        </p:txBody>
      </p:sp>
      <p:sp>
        <p:nvSpPr>
          <p:cNvPr id="307207" name="Rectangle 7"/>
          <p:cNvSpPr>
            <a:spLocks noChangeArrowheads="1"/>
          </p:cNvSpPr>
          <p:nvPr/>
        </p:nvSpPr>
        <p:spPr bwMode="auto">
          <a:xfrm>
            <a:off x="673266" y="2412494"/>
            <a:ext cx="7467601" cy="676492"/>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Best results are obtained when the elements within each stratum are as much alike as possible (i.e. a </a:t>
            </a:r>
            <a:r>
              <a:rPr lang="en-US" sz="1805" b="1" dirty="0">
                <a:solidFill>
                  <a:srgbClr val="000000"/>
                </a:solidFill>
                <a:latin typeface="+mn-lt"/>
                <a:cs typeface="Arial" panose="020B0604020202020204" pitchFamily="34" charset="0"/>
              </a:rPr>
              <a:t>homogeneous group</a:t>
            </a:r>
            <a:r>
              <a:rPr lang="en-US" sz="1805" dirty="0">
                <a:solidFill>
                  <a:srgbClr val="000000"/>
                </a:solidFill>
                <a:latin typeface="+mn-lt"/>
                <a:cs typeface="Arial" panose="020B0604020202020204" pitchFamily="34" charset="0"/>
              </a:rPr>
              <a:t>).</a:t>
            </a:r>
          </a:p>
        </p:txBody>
      </p:sp>
    </p:spTree>
    <p:extLst>
      <p:ext uri="{BB962C8B-B14F-4D97-AF65-F5344CB8AC3E}">
        <p14:creationId xmlns:p14="http://schemas.microsoft.com/office/powerpoint/2010/main" val="3795657996"/>
      </p:ext>
    </p:extLst>
  </p:cSld>
  <p:clrMapOvr>
    <a:masterClrMapping/>
  </p:clrMapOvr>
  <p:transition>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3"/>
          <p:cNvSpPr>
            <a:spLocks noChangeArrowheads="1"/>
          </p:cNvSpPr>
          <p:nvPr/>
        </p:nvSpPr>
        <p:spPr bwMode="auto">
          <a:xfrm>
            <a:off x="680580" y="1600147"/>
            <a:ext cx="7562851" cy="48817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A simple random sample is taken from each stratum.</a:t>
            </a:r>
          </a:p>
        </p:txBody>
      </p:sp>
      <p:sp>
        <p:nvSpPr>
          <p:cNvPr id="309253" name="Rectangle 5"/>
          <p:cNvSpPr>
            <a:spLocks noChangeArrowheads="1"/>
          </p:cNvSpPr>
          <p:nvPr/>
        </p:nvSpPr>
        <p:spPr bwMode="auto">
          <a:xfrm>
            <a:off x="680580" y="1963523"/>
            <a:ext cx="7562851" cy="75553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Formulas are available for combining the stratum sample results into one population parameter estimate.</a:t>
            </a:r>
          </a:p>
        </p:txBody>
      </p:sp>
      <p:sp>
        <p:nvSpPr>
          <p:cNvPr id="309255" name="Rectangle 7"/>
          <p:cNvSpPr>
            <a:spLocks noChangeArrowheads="1"/>
          </p:cNvSpPr>
          <p:nvPr/>
        </p:nvSpPr>
        <p:spPr bwMode="auto">
          <a:xfrm>
            <a:off x="680580" y="2656324"/>
            <a:ext cx="7562851" cy="71627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Advantage:  If strata are homogeneous, this method provides results that is as “precise” as simple random sampling but with a smaller total sample size.</a:t>
            </a:r>
          </a:p>
        </p:txBody>
      </p:sp>
      <p:sp>
        <p:nvSpPr>
          <p:cNvPr id="309257" name="Rectangle 9"/>
          <p:cNvSpPr>
            <a:spLocks noChangeArrowheads="1"/>
          </p:cNvSpPr>
          <p:nvPr/>
        </p:nvSpPr>
        <p:spPr bwMode="auto">
          <a:xfrm>
            <a:off x="680580" y="3255760"/>
            <a:ext cx="7625951" cy="76030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Example:  The basis for forming the strata might be department, location, age, industry type, and so on.</a:t>
            </a:r>
          </a:p>
        </p:txBody>
      </p:sp>
      <p:sp>
        <p:nvSpPr>
          <p:cNvPr id="8" name="Rectangle 4"/>
          <p:cNvSpPr>
            <a:spLocks noChangeArrowheads="1"/>
          </p:cNvSpPr>
          <p:nvPr/>
        </p:nvSpPr>
        <p:spPr bwMode="auto">
          <a:xfrm>
            <a:off x="575805" y="1035252"/>
            <a:ext cx="7772400" cy="497722"/>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Stratified Random Sampling</a:t>
            </a:r>
          </a:p>
        </p:txBody>
      </p:sp>
    </p:spTree>
    <p:extLst>
      <p:ext uri="{BB962C8B-B14F-4D97-AF65-F5344CB8AC3E}">
        <p14:creationId xmlns:p14="http://schemas.microsoft.com/office/powerpoint/2010/main" val="3531228784"/>
      </p:ext>
    </p:extLst>
  </p:cSld>
  <p:clrMapOvr>
    <a:masterClrMapping/>
  </p:clrMapOvr>
  <p:transition>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ChangeArrowheads="1"/>
          </p:cNvSpPr>
          <p:nvPr/>
        </p:nvSpPr>
        <p:spPr bwMode="auto">
          <a:xfrm>
            <a:off x="568491" y="991185"/>
            <a:ext cx="7772400" cy="512706"/>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Cluster Sampling</a:t>
            </a:r>
          </a:p>
        </p:txBody>
      </p:sp>
      <p:sp>
        <p:nvSpPr>
          <p:cNvPr id="311299" name="Rectangle 3"/>
          <p:cNvSpPr>
            <a:spLocks noChangeArrowheads="1"/>
          </p:cNvSpPr>
          <p:nvPr/>
        </p:nvSpPr>
        <p:spPr bwMode="auto">
          <a:xfrm>
            <a:off x="673266" y="1599245"/>
            <a:ext cx="7995949" cy="422395"/>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The population is first divided into separate groups of elements called </a:t>
            </a:r>
            <a:r>
              <a:rPr lang="en-US" sz="1805" b="1" dirty="0">
                <a:solidFill>
                  <a:srgbClr val="000000"/>
                </a:solidFill>
                <a:latin typeface="+mn-lt"/>
                <a:cs typeface="Arial" panose="020B0604020202020204" pitchFamily="34" charset="0"/>
              </a:rPr>
              <a:t>clusters</a:t>
            </a:r>
            <a:r>
              <a:rPr lang="en-US" sz="1805" dirty="0">
                <a:solidFill>
                  <a:srgbClr val="000000"/>
                </a:solidFill>
                <a:latin typeface="+mn-lt"/>
                <a:cs typeface="Arial" panose="020B0604020202020204" pitchFamily="34" charset="0"/>
              </a:rPr>
              <a:t>.</a:t>
            </a:r>
          </a:p>
        </p:txBody>
      </p:sp>
      <p:sp>
        <p:nvSpPr>
          <p:cNvPr id="311301" name="Rectangle 5"/>
          <p:cNvSpPr>
            <a:spLocks noChangeArrowheads="1"/>
          </p:cNvSpPr>
          <p:nvPr/>
        </p:nvSpPr>
        <p:spPr bwMode="auto">
          <a:xfrm>
            <a:off x="682058" y="1968551"/>
            <a:ext cx="7562851" cy="76030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Ideally, each cluster is a representative small-scale version of the population (i.e. heterogeneous group).</a:t>
            </a:r>
          </a:p>
        </p:txBody>
      </p:sp>
      <p:sp>
        <p:nvSpPr>
          <p:cNvPr id="311303" name="Rectangle 7"/>
          <p:cNvSpPr>
            <a:spLocks noChangeArrowheads="1"/>
          </p:cNvSpPr>
          <p:nvPr/>
        </p:nvSpPr>
        <p:spPr bwMode="auto">
          <a:xfrm>
            <a:off x="682058" y="2646502"/>
            <a:ext cx="7562851" cy="48817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A simple random sample of the clusters is then taken.</a:t>
            </a:r>
          </a:p>
        </p:txBody>
      </p:sp>
      <p:sp>
        <p:nvSpPr>
          <p:cNvPr id="311305" name="Rectangle 9"/>
          <p:cNvSpPr>
            <a:spLocks noChangeArrowheads="1"/>
          </p:cNvSpPr>
          <p:nvPr/>
        </p:nvSpPr>
        <p:spPr bwMode="auto">
          <a:xfrm>
            <a:off x="682058" y="3009879"/>
            <a:ext cx="7562851" cy="56243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All elements within each sampled (chosen) cluster form the sample.</a:t>
            </a:r>
          </a:p>
        </p:txBody>
      </p:sp>
      <p:sp>
        <p:nvSpPr>
          <p:cNvPr id="8" name="Rectangle 3">
            <a:extLst>
              <a:ext uri="{FF2B5EF4-FFF2-40B4-BE49-F238E27FC236}">
                <a16:creationId xmlns:a16="http://schemas.microsoft.com/office/drawing/2014/main" id="{83DEC5AF-8578-4F46-948B-3AD7E5578058}"/>
              </a:ext>
            </a:extLst>
          </p:cNvPr>
          <p:cNvSpPr>
            <a:spLocks noChangeArrowheads="1"/>
          </p:cNvSpPr>
          <p:nvPr/>
        </p:nvSpPr>
        <p:spPr bwMode="auto">
          <a:xfrm>
            <a:off x="682058" y="4542997"/>
            <a:ext cx="7562851" cy="757125"/>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Advantage:  The close proximity of elements can be cost effective (i.e. many sample observations can be obtained in a short time).</a:t>
            </a:r>
          </a:p>
        </p:txBody>
      </p:sp>
      <p:sp>
        <p:nvSpPr>
          <p:cNvPr id="9" name="Rectangle 5">
            <a:extLst>
              <a:ext uri="{FF2B5EF4-FFF2-40B4-BE49-F238E27FC236}">
                <a16:creationId xmlns:a16="http://schemas.microsoft.com/office/drawing/2014/main" id="{349E0780-64B4-4C6B-A81E-97B17D3788D0}"/>
              </a:ext>
            </a:extLst>
          </p:cNvPr>
          <p:cNvSpPr>
            <a:spLocks noChangeArrowheads="1"/>
          </p:cNvSpPr>
          <p:nvPr/>
        </p:nvSpPr>
        <p:spPr bwMode="auto">
          <a:xfrm>
            <a:off x="682058" y="5125458"/>
            <a:ext cx="7562851" cy="819721"/>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Disadvantage:  This method generally requires a larger total sample size than simple or stratified random sampling.</a:t>
            </a:r>
          </a:p>
        </p:txBody>
      </p:sp>
      <p:sp>
        <p:nvSpPr>
          <p:cNvPr id="10" name="Rectangle 7">
            <a:extLst>
              <a:ext uri="{FF2B5EF4-FFF2-40B4-BE49-F238E27FC236}">
                <a16:creationId xmlns:a16="http://schemas.microsoft.com/office/drawing/2014/main" id="{C736A01B-6437-40E3-B11D-409ACF78EDCB}"/>
              </a:ext>
            </a:extLst>
          </p:cNvPr>
          <p:cNvSpPr>
            <a:spLocks noChangeArrowheads="1"/>
          </p:cNvSpPr>
          <p:nvPr/>
        </p:nvSpPr>
        <p:spPr bwMode="auto">
          <a:xfrm>
            <a:off x="682058" y="3935073"/>
            <a:ext cx="7562851" cy="74545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Example:   A primary application is area sampling, where clusters are city blocks or other well-defined areas.</a:t>
            </a:r>
          </a:p>
        </p:txBody>
      </p:sp>
    </p:spTree>
    <p:extLst>
      <p:ext uri="{BB962C8B-B14F-4D97-AF65-F5344CB8AC3E}">
        <p14:creationId xmlns:p14="http://schemas.microsoft.com/office/powerpoint/2010/main" val="2664699024"/>
      </p:ext>
    </p:extLst>
  </p:cSld>
  <p:clrMapOvr>
    <a:masterClrMapping/>
  </p:clrMapOvr>
  <p:transition>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ChangeArrowheads="1"/>
          </p:cNvSpPr>
          <p:nvPr/>
        </p:nvSpPr>
        <p:spPr bwMode="auto">
          <a:xfrm>
            <a:off x="463717" y="985201"/>
            <a:ext cx="7772400" cy="61230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Systematic Sampling</a:t>
            </a:r>
          </a:p>
        </p:txBody>
      </p:sp>
      <p:sp>
        <p:nvSpPr>
          <p:cNvPr id="315395" name="Rectangle 3"/>
          <p:cNvSpPr>
            <a:spLocks noChangeArrowheads="1"/>
          </p:cNvSpPr>
          <p:nvPr/>
        </p:nvSpPr>
        <p:spPr bwMode="auto">
          <a:xfrm>
            <a:off x="673266" y="1612428"/>
            <a:ext cx="7562851" cy="73696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If a sample size of </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 is desired from a population containing </a:t>
            </a:r>
            <a:r>
              <a:rPr lang="en-US" sz="1805" i="1" dirty="0">
                <a:solidFill>
                  <a:srgbClr val="000000"/>
                </a:solidFill>
                <a:latin typeface="+mn-lt"/>
                <a:cs typeface="Arial" panose="020B0604020202020204" pitchFamily="34" charset="0"/>
              </a:rPr>
              <a:t>N</a:t>
            </a:r>
            <a:r>
              <a:rPr lang="en-US" sz="1805" dirty="0">
                <a:solidFill>
                  <a:srgbClr val="000000"/>
                </a:solidFill>
                <a:latin typeface="+mn-lt"/>
                <a:cs typeface="Arial" panose="020B0604020202020204" pitchFamily="34" charset="0"/>
              </a:rPr>
              <a:t> elements, we might sample one element for </a:t>
            </a:r>
            <a:r>
              <a:rPr lang="en-US" sz="1805">
                <a:solidFill>
                  <a:srgbClr val="000000"/>
                </a:solidFill>
                <a:latin typeface="+mn-lt"/>
                <a:cs typeface="Arial" panose="020B0604020202020204" pitchFamily="34" charset="0"/>
              </a:rPr>
              <a:t>every </a:t>
            </a:r>
            <a:r>
              <a:rPr lang="en-US" sz="1805" i="1">
                <a:solidFill>
                  <a:srgbClr val="000000"/>
                </a:solidFill>
                <a:latin typeface="+mn-lt"/>
                <a:cs typeface="Arial" panose="020B0604020202020204" pitchFamily="34" charset="0"/>
              </a:rPr>
              <a:t>N/n</a:t>
            </a:r>
            <a:r>
              <a:rPr lang="en-US" sz="1805">
                <a:solidFill>
                  <a:srgbClr val="000000"/>
                </a:solidFill>
                <a:latin typeface="+mn-lt"/>
                <a:cs typeface="Arial" panose="020B0604020202020204" pitchFamily="34" charset="0"/>
              </a:rPr>
              <a:t> elements </a:t>
            </a:r>
            <a:r>
              <a:rPr lang="en-US" sz="1805" dirty="0">
                <a:solidFill>
                  <a:srgbClr val="000000"/>
                </a:solidFill>
                <a:latin typeface="+mn-lt"/>
                <a:cs typeface="Arial" panose="020B0604020202020204" pitchFamily="34" charset="0"/>
              </a:rPr>
              <a:t>in the population.</a:t>
            </a:r>
          </a:p>
        </p:txBody>
      </p:sp>
      <p:sp>
        <p:nvSpPr>
          <p:cNvPr id="315397" name="Rectangle 5"/>
          <p:cNvSpPr>
            <a:spLocks noChangeArrowheads="1"/>
          </p:cNvSpPr>
          <p:nvPr/>
        </p:nvSpPr>
        <p:spPr bwMode="auto">
          <a:xfrm>
            <a:off x="673266" y="2194888"/>
            <a:ext cx="7562851" cy="570396"/>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We randomly select one of the </a:t>
            </a:r>
            <a:r>
              <a:rPr lang="en-US" sz="1805">
                <a:solidFill>
                  <a:srgbClr val="000000"/>
                </a:solidFill>
                <a:latin typeface="+mn-lt"/>
                <a:cs typeface="Arial" panose="020B0604020202020204" pitchFamily="34" charset="0"/>
              </a:rPr>
              <a:t>first </a:t>
            </a:r>
            <a:r>
              <a:rPr lang="en-US" sz="1805" i="1">
                <a:solidFill>
                  <a:srgbClr val="000000"/>
                </a:solidFill>
                <a:latin typeface="+mn-lt"/>
                <a:cs typeface="Arial" panose="020B0604020202020204" pitchFamily="34" charset="0"/>
              </a:rPr>
              <a:t>N/n</a:t>
            </a:r>
            <a:r>
              <a:rPr lang="en-US" sz="1805">
                <a:solidFill>
                  <a:srgbClr val="000000"/>
                </a:solidFill>
                <a:latin typeface="+mn-lt"/>
                <a:cs typeface="Arial" panose="020B0604020202020204" pitchFamily="34" charset="0"/>
              </a:rPr>
              <a:t> elements </a:t>
            </a:r>
            <a:r>
              <a:rPr lang="en-US" sz="1805" dirty="0">
                <a:solidFill>
                  <a:srgbClr val="000000"/>
                </a:solidFill>
                <a:latin typeface="+mn-lt"/>
                <a:cs typeface="Arial" panose="020B0604020202020204" pitchFamily="34" charset="0"/>
              </a:rPr>
              <a:t>from the population list.</a:t>
            </a:r>
          </a:p>
        </p:txBody>
      </p:sp>
      <p:sp>
        <p:nvSpPr>
          <p:cNvPr id="315399" name="Rectangle 7"/>
          <p:cNvSpPr>
            <a:spLocks noChangeArrowheads="1"/>
          </p:cNvSpPr>
          <p:nvPr/>
        </p:nvSpPr>
        <p:spPr bwMode="auto">
          <a:xfrm>
            <a:off x="673266" y="2601231"/>
            <a:ext cx="7562851" cy="56297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We then select </a:t>
            </a:r>
            <a:r>
              <a:rPr lang="en-US" sz="1805">
                <a:solidFill>
                  <a:srgbClr val="000000"/>
                </a:solidFill>
                <a:latin typeface="+mn-lt"/>
                <a:cs typeface="Arial" panose="020B0604020202020204" pitchFamily="34" charset="0"/>
              </a:rPr>
              <a:t>every </a:t>
            </a:r>
            <a:r>
              <a:rPr lang="en-US" sz="1805" i="1">
                <a:solidFill>
                  <a:srgbClr val="000000"/>
                </a:solidFill>
                <a:latin typeface="+mn-lt"/>
                <a:cs typeface="Arial" panose="020B0604020202020204" pitchFamily="34" charset="0"/>
              </a:rPr>
              <a:t>N/n</a:t>
            </a:r>
            <a:r>
              <a:rPr lang="en-US" sz="1805">
                <a:solidFill>
                  <a:srgbClr val="000000"/>
                </a:solidFill>
                <a:latin typeface="+mn-lt"/>
                <a:cs typeface="Arial" panose="020B0604020202020204" pitchFamily="34" charset="0"/>
              </a:rPr>
              <a:t>th element </a:t>
            </a:r>
            <a:r>
              <a:rPr lang="en-US" sz="1805" dirty="0">
                <a:solidFill>
                  <a:srgbClr val="000000"/>
                </a:solidFill>
                <a:latin typeface="+mn-lt"/>
                <a:cs typeface="Arial" panose="020B0604020202020204" pitchFamily="34" charset="0"/>
              </a:rPr>
              <a:t>that follows in the population list.</a:t>
            </a:r>
          </a:p>
        </p:txBody>
      </p:sp>
      <p:sp>
        <p:nvSpPr>
          <p:cNvPr id="7" name="Rectangle 3">
            <a:extLst>
              <a:ext uri="{FF2B5EF4-FFF2-40B4-BE49-F238E27FC236}">
                <a16:creationId xmlns:a16="http://schemas.microsoft.com/office/drawing/2014/main" id="{CB78D44A-4AA8-40EF-B5C8-12DEA7917474}"/>
              </a:ext>
            </a:extLst>
          </p:cNvPr>
          <p:cNvSpPr>
            <a:spLocks noChangeArrowheads="1"/>
          </p:cNvSpPr>
          <p:nvPr/>
        </p:nvSpPr>
        <p:spPr bwMode="auto">
          <a:xfrm>
            <a:off x="673266" y="3510380"/>
            <a:ext cx="7562851" cy="686041"/>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This method has the properties of a simple random sample, especially if the list of the population elements is a random ordering.</a:t>
            </a:r>
          </a:p>
        </p:txBody>
      </p:sp>
      <p:sp>
        <p:nvSpPr>
          <p:cNvPr id="8" name="Rectangle 5">
            <a:extLst>
              <a:ext uri="{FF2B5EF4-FFF2-40B4-BE49-F238E27FC236}">
                <a16:creationId xmlns:a16="http://schemas.microsoft.com/office/drawing/2014/main" id="{78DD8CCF-90FC-4C31-9BF9-9C78BE7C970F}"/>
              </a:ext>
            </a:extLst>
          </p:cNvPr>
          <p:cNvSpPr>
            <a:spLocks noChangeArrowheads="1"/>
          </p:cNvSpPr>
          <p:nvPr/>
        </p:nvSpPr>
        <p:spPr bwMode="auto">
          <a:xfrm>
            <a:off x="673266" y="4118304"/>
            <a:ext cx="7562851" cy="697711"/>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Advantage:  The sample usually will be easier to identify than it would be if simple random sampling were used.</a:t>
            </a:r>
          </a:p>
        </p:txBody>
      </p:sp>
      <p:sp>
        <p:nvSpPr>
          <p:cNvPr id="9" name="Rectangle 7">
            <a:extLst>
              <a:ext uri="{FF2B5EF4-FFF2-40B4-BE49-F238E27FC236}">
                <a16:creationId xmlns:a16="http://schemas.microsoft.com/office/drawing/2014/main" id="{4C29A939-E992-48E8-8B96-4C431899E953}"/>
              </a:ext>
            </a:extLst>
          </p:cNvPr>
          <p:cNvSpPr>
            <a:spLocks noChangeArrowheads="1"/>
          </p:cNvSpPr>
          <p:nvPr/>
        </p:nvSpPr>
        <p:spPr bwMode="auto">
          <a:xfrm>
            <a:off x="673266" y="4709252"/>
            <a:ext cx="7562851" cy="76030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Example:  Selecting every 100</a:t>
            </a:r>
            <a:r>
              <a:rPr lang="en-US" sz="1805" baseline="30000" dirty="0">
                <a:solidFill>
                  <a:srgbClr val="000000"/>
                </a:solidFill>
                <a:latin typeface="+mn-lt"/>
                <a:cs typeface="Arial" panose="020B0604020202020204" pitchFamily="34" charset="0"/>
              </a:rPr>
              <a:t>th</a:t>
            </a:r>
            <a:r>
              <a:rPr lang="en-US" sz="1805" dirty="0">
                <a:solidFill>
                  <a:srgbClr val="000000"/>
                </a:solidFill>
                <a:latin typeface="+mn-lt"/>
                <a:cs typeface="Arial" panose="020B0604020202020204" pitchFamily="34" charset="0"/>
              </a:rPr>
              <a:t> listing in a telephone book after the first randomly </a:t>
            </a:r>
            <a:r>
              <a:rPr lang="en-US" sz="1805">
                <a:solidFill>
                  <a:srgbClr val="000000"/>
                </a:solidFill>
                <a:latin typeface="+mn-lt"/>
                <a:cs typeface="Arial" panose="020B0604020202020204" pitchFamily="34" charset="0"/>
              </a:rPr>
              <a:t>selected listing</a:t>
            </a:r>
            <a:r>
              <a:rPr lang="en-US" sz="1805" dirty="0">
                <a:solidFill>
                  <a:srgbClr val="000000"/>
                </a:solidFill>
                <a:latin typeface="+mn-lt"/>
                <a:cs typeface="Arial" panose="020B0604020202020204" pitchFamily="34" charset="0"/>
              </a:rPr>
              <a:t>.</a:t>
            </a:r>
          </a:p>
        </p:txBody>
      </p:sp>
    </p:spTree>
    <p:extLst>
      <p:ext uri="{BB962C8B-B14F-4D97-AF65-F5344CB8AC3E}">
        <p14:creationId xmlns:p14="http://schemas.microsoft.com/office/powerpoint/2010/main" val="2818690360"/>
      </p:ext>
    </p:extLst>
  </p:cSld>
  <p:clrMapOvr>
    <a:masterClrMapping/>
  </p:clrMapOvr>
  <p:transition>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ChangeArrowheads="1"/>
          </p:cNvSpPr>
          <p:nvPr/>
        </p:nvSpPr>
        <p:spPr bwMode="auto">
          <a:xfrm>
            <a:off x="568491" y="1057213"/>
            <a:ext cx="7772400" cy="454753"/>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Convenience Sampling</a:t>
            </a:r>
          </a:p>
        </p:txBody>
      </p:sp>
      <p:sp>
        <p:nvSpPr>
          <p:cNvPr id="319491" name="Rectangle 3"/>
          <p:cNvSpPr>
            <a:spLocks noChangeArrowheads="1"/>
          </p:cNvSpPr>
          <p:nvPr/>
        </p:nvSpPr>
        <p:spPr bwMode="auto">
          <a:xfrm>
            <a:off x="673266" y="1654595"/>
            <a:ext cx="7562851" cy="660578"/>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It is a nonprobability sampling technique.  Items are included in the sample without known probabilities of being selected.</a:t>
            </a:r>
          </a:p>
        </p:txBody>
      </p:sp>
      <p:sp>
        <p:nvSpPr>
          <p:cNvPr id="319493" name="Rectangle 5"/>
          <p:cNvSpPr>
            <a:spLocks noChangeArrowheads="1"/>
          </p:cNvSpPr>
          <p:nvPr/>
        </p:nvSpPr>
        <p:spPr bwMode="auto">
          <a:xfrm>
            <a:off x="673266" y="3145551"/>
            <a:ext cx="7562851" cy="76030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Example:  A professor conducting research might use student volunteers to constitute a sample.</a:t>
            </a:r>
          </a:p>
        </p:txBody>
      </p:sp>
      <p:sp>
        <p:nvSpPr>
          <p:cNvPr id="319495" name="Rectangle 7"/>
          <p:cNvSpPr>
            <a:spLocks noChangeArrowheads="1"/>
          </p:cNvSpPr>
          <p:nvPr/>
        </p:nvSpPr>
        <p:spPr bwMode="auto">
          <a:xfrm>
            <a:off x="673266" y="2245543"/>
            <a:ext cx="7562851" cy="48817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The sample is identified primarily by convenience.</a:t>
            </a:r>
          </a:p>
        </p:txBody>
      </p:sp>
      <p:sp>
        <p:nvSpPr>
          <p:cNvPr id="7" name="Rectangle 2">
            <a:extLst>
              <a:ext uri="{FF2B5EF4-FFF2-40B4-BE49-F238E27FC236}">
                <a16:creationId xmlns:a16="http://schemas.microsoft.com/office/drawing/2014/main" id="{7F42BFF1-DDC4-4981-996F-28C4B4BE6FA4}"/>
              </a:ext>
            </a:extLst>
          </p:cNvPr>
          <p:cNvSpPr>
            <a:spLocks noChangeArrowheads="1"/>
          </p:cNvSpPr>
          <p:nvPr/>
        </p:nvSpPr>
        <p:spPr bwMode="auto">
          <a:xfrm>
            <a:off x="680580" y="3727929"/>
            <a:ext cx="7562851" cy="558726"/>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Advantage:  Sample selection and data collection are relatively easy.</a:t>
            </a:r>
          </a:p>
        </p:txBody>
      </p:sp>
      <p:sp>
        <p:nvSpPr>
          <p:cNvPr id="8" name="Rectangle 4">
            <a:extLst>
              <a:ext uri="{FF2B5EF4-FFF2-40B4-BE49-F238E27FC236}">
                <a16:creationId xmlns:a16="http://schemas.microsoft.com/office/drawing/2014/main" id="{97B20E00-F123-44C0-82CC-2F65368BF151}"/>
              </a:ext>
            </a:extLst>
          </p:cNvPr>
          <p:cNvSpPr>
            <a:spLocks noChangeArrowheads="1"/>
          </p:cNvSpPr>
          <p:nvPr/>
        </p:nvSpPr>
        <p:spPr bwMode="auto">
          <a:xfrm>
            <a:off x="680580" y="4185198"/>
            <a:ext cx="7562851" cy="76030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Disadvantage:  It is impossible to determine how representative of the population the sample is.</a:t>
            </a:r>
          </a:p>
        </p:txBody>
      </p:sp>
    </p:spTree>
    <p:extLst>
      <p:ext uri="{BB962C8B-B14F-4D97-AF65-F5344CB8AC3E}">
        <p14:creationId xmlns:p14="http://schemas.microsoft.com/office/powerpoint/2010/main" val="626918745"/>
      </p:ext>
    </p:extLst>
  </p:cSld>
  <p:clrMapOvr>
    <a:masterClrMapping/>
  </p:clrMapOvr>
  <p:transition>
    <p:zo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ChangeArrowheads="1"/>
          </p:cNvSpPr>
          <p:nvPr/>
        </p:nvSpPr>
        <p:spPr bwMode="auto">
          <a:xfrm>
            <a:off x="581662" y="1068105"/>
            <a:ext cx="7772400" cy="426107"/>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Selecting a Sample</a:t>
            </a:r>
          </a:p>
        </p:txBody>
      </p:sp>
      <p:sp>
        <p:nvSpPr>
          <p:cNvPr id="391171" name="Rectangle 3"/>
          <p:cNvSpPr>
            <a:spLocks noChangeArrowheads="1"/>
          </p:cNvSpPr>
          <p:nvPr/>
        </p:nvSpPr>
        <p:spPr bwMode="auto">
          <a:xfrm>
            <a:off x="677863" y="1682797"/>
            <a:ext cx="5770562" cy="426107"/>
          </a:xfrm>
          <a:prstGeom prst="rect">
            <a:avLst/>
          </a:prstGeom>
          <a:noFill/>
          <a:ln w="12700">
            <a:noFill/>
            <a:miter lim="800000"/>
            <a:headEnd/>
            <a:tailEnd/>
          </a:ln>
          <a:effectLst/>
        </p:spPr>
        <p:txBody>
          <a:bodyPr lIns="68034" tIns="33420" rIns="68034" bIns="33420"/>
          <a:lstStyle/>
          <a:p>
            <a:pPr marL="257827" indent="-257827">
              <a:spcBef>
                <a:spcPct val="20000"/>
              </a:spcBef>
              <a:buSzPct val="100000"/>
              <a:buFont typeface="Arial" panose="020B0604020202020204" pitchFamily="34" charset="0"/>
              <a:buChar char="•"/>
            </a:pPr>
            <a:r>
              <a:rPr lang="en-US" sz="1805" dirty="0">
                <a:solidFill>
                  <a:srgbClr val="000000"/>
                </a:solidFill>
                <a:latin typeface="+mn-lt"/>
                <a:cs typeface="Arial" panose="020B0604020202020204" pitchFamily="34" charset="0"/>
              </a:rPr>
              <a:t>Sampling from a Finite Population</a:t>
            </a:r>
          </a:p>
        </p:txBody>
      </p:sp>
      <p:sp>
        <p:nvSpPr>
          <p:cNvPr id="391174" name="Text Box 6"/>
          <p:cNvSpPr txBox="1">
            <a:spLocks noChangeArrowheads="1"/>
          </p:cNvSpPr>
          <p:nvPr/>
        </p:nvSpPr>
        <p:spPr bwMode="auto">
          <a:xfrm>
            <a:off x="684214" y="2059967"/>
            <a:ext cx="5983287" cy="370101"/>
          </a:xfrm>
          <a:prstGeom prst="rect">
            <a:avLst/>
          </a:prstGeom>
          <a:noFill/>
          <a:ln w="12700">
            <a:noFill/>
            <a:miter lim="800000"/>
            <a:headEnd/>
            <a:tailEnd/>
          </a:ln>
          <a:effectLst/>
        </p:spPr>
        <p:txBody>
          <a:bodyPr>
            <a:spAutoFit/>
          </a:bodyPr>
          <a:lstStyle/>
          <a:p>
            <a:pPr marL="257827" indent="-257827">
              <a:spcBef>
                <a:spcPct val="20000"/>
              </a:spcBef>
              <a:buSzPct val="100000"/>
              <a:buFont typeface="Arial" panose="020B0604020202020204" pitchFamily="34" charset="0"/>
              <a:buChar char="•"/>
            </a:pPr>
            <a:r>
              <a:rPr lang="en-US" sz="1805" dirty="0">
                <a:solidFill>
                  <a:srgbClr val="000000"/>
                </a:solidFill>
                <a:latin typeface="+mn-lt"/>
                <a:cs typeface="Arial" panose="020B0604020202020204" pitchFamily="34" charset="0"/>
              </a:rPr>
              <a:t>Sampling from an Infinite Population</a:t>
            </a:r>
            <a:endParaRPr lang="en-US" dirty="0">
              <a:solidFill>
                <a:srgbClr val="000000"/>
              </a:solidFill>
              <a:effectLst/>
              <a:latin typeface="+mn-lt"/>
              <a:cs typeface="Arial" panose="020B0604020202020204" pitchFamily="34" charset="0"/>
            </a:endParaRPr>
          </a:p>
        </p:txBody>
      </p:sp>
    </p:spTree>
    <p:extLst>
      <p:ext uri="{BB962C8B-B14F-4D97-AF65-F5344CB8AC3E}">
        <p14:creationId xmlns:p14="http://schemas.microsoft.com/office/powerpoint/2010/main" val="180783068"/>
      </p:ext>
    </p:extLst>
  </p:cSld>
  <p:clrMapOvr>
    <a:masterClrMapping/>
  </p:clrMapOvr>
  <p:transition>
    <p:zoom/>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ChangeArrowheads="1"/>
          </p:cNvSpPr>
          <p:nvPr/>
        </p:nvSpPr>
        <p:spPr bwMode="auto">
          <a:xfrm>
            <a:off x="596444" y="1059944"/>
            <a:ext cx="7772400" cy="490560"/>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Judgment Sampling</a:t>
            </a:r>
          </a:p>
        </p:txBody>
      </p:sp>
      <p:sp>
        <p:nvSpPr>
          <p:cNvPr id="323587" name="Rectangle 3"/>
          <p:cNvSpPr>
            <a:spLocks noChangeArrowheads="1"/>
          </p:cNvSpPr>
          <p:nvPr/>
        </p:nvSpPr>
        <p:spPr bwMode="auto">
          <a:xfrm>
            <a:off x="680581" y="1641412"/>
            <a:ext cx="7688263" cy="957646"/>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The person most knowledgeable on the subject of the study selects elements of the population that he or she feels are most representative of the population.</a:t>
            </a:r>
          </a:p>
        </p:txBody>
      </p:sp>
      <p:sp>
        <p:nvSpPr>
          <p:cNvPr id="323589" name="Rectangle 5"/>
          <p:cNvSpPr>
            <a:spLocks noChangeArrowheads="1"/>
          </p:cNvSpPr>
          <p:nvPr/>
        </p:nvSpPr>
        <p:spPr bwMode="auto">
          <a:xfrm>
            <a:off x="680581" y="2563382"/>
            <a:ext cx="7688263" cy="488173"/>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non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It is a nonprobability sampling technique.</a:t>
            </a:r>
          </a:p>
        </p:txBody>
      </p:sp>
      <p:sp>
        <p:nvSpPr>
          <p:cNvPr id="323591" name="Rectangle 7"/>
          <p:cNvSpPr>
            <a:spLocks noChangeArrowheads="1"/>
          </p:cNvSpPr>
          <p:nvPr/>
        </p:nvSpPr>
        <p:spPr bwMode="auto">
          <a:xfrm>
            <a:off x="680581" y="3330903"/>
            <a:ext cx="7688263" cy="78418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Example:  A reporter might sample three or four senators, judging them as reflecting the general opinion of the senate.</a:t>
            </a:r>
          </a:p>
        </p:txBody>
      </p:sp>
      <p:sp>
        <p:nvSpPr>
          <p:cNvPr id="7" name="Rectangle 3">
            <a:extLst>
              <a:ext uri="{FF2B5EF4-FFF2-40B4-BE49-F238E27FC236}">
                <a16:creationId xmlns:a16="http://schemas.microsoft.com/office/drawing/2014/main" id="{839707BD-A8D5-427D-A772-265DB411190E}"/>
              </a:ext>
            </a:extLst>
          </p:cNvPr>
          <p:cNvSpPr>
            <a:spLocks noChangeArrowheads="1"/>
          </p:cNvSpPr>
          <p:nvPr/>
        </p:nvSpPr>
        <p:spPr bwMode="auto">
          <a:xfrm>
            <a:off x="680580" y="3921652"/>
            <a:ext cx="7562851" cy="51628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Advantage:  It is a relatively easy way of selecting a sample.</a:t>
            </a:r>
          </a:p>
        </p:txBody>
      </p:sp>
      <p:sp>
        <p:nvSpPr>
          <p:cNvPr id="8" name="Rectangle 5">
            <a:extLst>
              <a:ext uri="{FF2B5EF4-FFF2-40B4-BE49-F238E27FC236}">
                <a16:creationId xmlns:a16="http://schemas.microsoft.com/office/drawing/2014/main" id="{70A11173-8B5F-49E9-B71F-FA79DA8E6A09}"/>
              </a:ext>
            </a:extLst>
          </p:cNvPr>
          <p:cNvSpPr>
            <a:spLocks noChangeArrowheads="1"/>
          </p:cNvSpPr>
          <p:nvPr/>
        </p:nvSpPr>
        <p:spPr bwMode="auto">
          <a:xfrm>
            <a:off x="680581" y="4319507"/>
            <a:ext cx="7415836" cy="788954"/>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Disadvantage:  The quality of the sample results depends on the judgment of the person selecting the sample.</a:t>
            </a:r>
          </a:p>
        </p:txBody>
      </p:sp>
    </p:spTree>
    <p:extLst>
      <p:ext uri="{BB962C8B-B14F-4D97-AF65-F5344CB8AC3E}">
        <p14:creationId xmlns:p14="http://schemas.microsoft.com/office/powerpoint/2010/main" val="1703069016"/>
      </p:ext>
    </p:extLst>
  </p:cSld>
  <p:clrMapOvr>
    <a:masterClrMapping/>
  </p:clrMapOvr>
  <p:transition>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71031" y="977031"/>
            <a:ext cx="7772400" cy="612305"/>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Recommendation</a:t>
            </a:r>
          </a:p>
        </p:txBody>
      </p:sp>
      <p:sp>
        <p:nvSpPr>
          <p:cNvPr id="3" name="Rectangle 3"/>
          <p:cNvSpPr>
            <a:spLocks noChangeArrowheads="1"/>
          </p:cNvSpPr>
          <p:nvPr/>
        </p:nvSpPr>
        <p:spPr bwMode="auto">
          <a:xfrm>
            <a:off x="680580" y="1656040"/>
            <a:ext cx="7562851" cy="652090"/>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It is recommended that probability sampling methods (simple random, stratified, cluster, or systematic) be used.</a:t>
            </a:r>
          </a:p>
        </p:txBody>
      </p:sp>
      <p:sp>
        <p:nvSpPr>
          <p:cNvPr id="5" name="Rectangle 5"/>
          <p:cNvSpPr>
            <a:spLocks noChangeArrowheads="1"/>
          </p:cNvSpPr>
          <p:nvPr/>
        </p:nvSpPr>
        <p:spPr bwMode="auto">
          <a:xfrm>
            <a:off x="680580" y="2222587"/>
            <a:ext cx="7562851" cy="1027669"/>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For these methods, formulas are available for evaluating the “goodness” of the sample results in terms of the closeness of the results to the population  parameters being estimated.</a:t>
            </a:r>
          </a:p>
        </p:txBody>
      </p:sp>
      <p:sp>
        <p:nvSpPr>
          <p:cNvPr id="7" name="Rectangle 7"/>
          <p:cNvSpPr>
            <a:spLocks noChangeArrowheads="1"/>
          </p:cNvSpPr>
          <p:nvPr/>
        </p:nvSpPr>
        <p:spPr bwMode="auto">
          <a:xfrm>
            <a:off x="680580" y="3213518"/>
            <a:ext cx="7562851" cy="715747"/>
          </a:xfrm>
          <a:prstGeom prst="rect">
            <a:avLst/>
          </a:prstGeom>
          <a:noFill/>
          <a:ln w="6350">
            <a:noFill/>
            <a:miter lim="800000"/>
            <a:headEnd/>
            <a:tailEnd/>
          </a:ln>
          <a:effectLst/>
          <a:scene3d>
            <a:camera prst="orthographicFront">
              <a:rot lat="0" lon="0" rev="0"/>
            </a:camera>
            <a:lightRig rig="balanced" dir="t">
              <a:rot lat="0" lon="0" rev="8700000"/>
            </a:lightRig>
          </a:scene3d>
          <a:sp3d>
            <a:bevelT w="190500" h="38100"/>
          </a:sp3d>
        </p:spPr>
        <p:txBody>
          <a:bodyPr wrap="square" anchor="ctr"/>
          <a:lstStyle/>
          <a:p>
            <a:pPr marL="257827" indent="-257827">
              <a:buFont typeface="Arial" panose="020B0604020202020204" pitchFamily="34" charset="0"/>
              <a:buChar char="•"/>
            </a:pPr>
            <a:r>
              <a:rPr lang="en-US" sz="1805" dirty="0">
                <a:solidFill>
                  <a:srgbClr val="000000"/>
                </a:solidFill>
                <a:latin typeface="+mn-lt"/>
                <a:cs typeface="Arial" panose="020B0604020202020204" pitchFamily="34" charset="0"/>
              </a:rPr>
              <a:t>An evaluation of the goodness cannot be made with non-probability (convenience or judgment) sampling methods.</a:t>
            </a:r>
          </a:p>
        </p:txBody>
      </p:sp>
    </p:spTree>
    <p:extLst>
      <p:ext uri="{BB962C8B-B14F-4D97-AF65-F5344CB8AC3E}">
        <p14:creationId xmlns:p14="http://schemas.microsoft.com/office/powerpoint/2010/main" val="4286654664"/>
      </p:ext>
    </p:extLst>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677863" y="1704738"/>
            <a:ext cx="7772400" cy="1653924"/>
          </a:xfrm>
          <a:noFill/>
          <a:ln/>
        </p:spPr>
        <p:txBody>
          <a:bodyPr>
            <a:noAutofit/>
          </a:bodyPr>
          <a:lstStyle/>
          <a:p>
            <a:pPr marL="255439" indent="-255439"/>
            <a:r>
              <a:rPr lang="en-US" sz="2000" b="1" dirty="0"/>
              <a:t>Finite populations </a:t>
            </a:r>
            <a:r>
              <a:rPr lang="en-US" sz="2000" dirty="0"/>
              <a:t>are often defined by lists such as:</a:t>
            </a:r>
          </a:p>
          <a:p>
            <a:pPr marL="602789" lvl="1" indent="-259021"/>
            <a:r>
              <a:rPr lang="en-US" sz="1800" dirty="0"/>
              <a:t>Organization membership roster</a:t>
            </a:r>
          </a:p>
          <a:p>
            <a:pPr marL="602789" lvl="1" indent="-259021"/>
            <a:r>
              <a:rPr lang="en-US" sz="1800" dirty="0"/>
              <a:t>Credit card account numbers</a:t>
            </a:r>
          </a:p>
          <a:p>
            <a:pPr marL="602789" lvl="1" indent="-259021"/>
            <a:r>
              <a:rPr lang="en-US" sz="1800" dirty="0"/>
              <a:t>Inventory product numbers</a:t>
            </a:r>
          </a:p>
          <a:p>
            <a:pPr marL="602789" lvl="1" indent="-259021"/>
            <a:r>
              <a:rPr lang="en-US" sz="1800" dirty="0"/>
              <a:t>Student roster</a:t>
            </a:r>
          </a:p>
        </p:txBody>
      </p:sp>
      <p:sp>
        <p:nvSpPr>
          <p:cNvPr id="7174" name="Text Box 6"/>
          <p:cNvSpPr txBox="1">
            <a:spLocks noChangeArrowheads="1"/>
          </p:cNvSpPr>
          <p:nvPr/>
        </p:nvSpPr>
        <p:spPr bwMode="auto">
          <a:xfrm>
            <a:off x="677863" y="3493862"/>
            <a:ext cx="7947743" cy="925638"/>
          </a:xfrm>
          <a:prstGeom prst="rect">
            <a:avLst/>
          </a:prstGeom>
          <a:noFill/>
          <a:ln w="12700">
            <a:noFill/>
            <a:miter lim="800000"/>
            <a:headEnd/>
            <a:tailEnd/>
          </a:ln>
          <a:effectLst/>
        </p:spPr>
        <p:txBody>
          <a:bodyPr wrap="square">
            <a:spAutoFit/>
          </a:bodyPr>
          <a:lstStyle/>
          <a:p>
            <a:pPr marL="257827" indent="-257827">
              <a:spcBef>
                <a:spcPct val="20000"/>
              </a:spcBef>
              <a:buSzPct val="100000"/>
              <a:buFont typeface="Arial" panose="020B0604020202020204" pitchFamily="34" charset="0"/>
              <a:buChar char="•"/>
            </a:pPr>
            <a:r>
              <a:rPr lang="en-US" dirty="0">
                <a:solidFill>
                  <a:srgbClr val="000000"/>
                </a:solidFill>
                <a:latin typeface="+mn-lt"/>
                <a:cs typeface="Arial" panose="020B0604020202020204" pitchFamily="34" charset="0"/>
              </a:rPr>
              <a:t>A simple random sample of size </a:t>
            </a:r>
            <a:r>
              <a:rPr lang="en-US" i="1" dirty="0">
                <a:solidFill>
                  <a:srgbClr val="000000"/>
                </a:solidFill>
                <a:latin typeface="+mn-lt"/>
                <a:cs typeface="Arial" panose="020B0604020202020204" pitchFamily="34" charset="0"/>
              </a:rPr>
              <a:t>n</a:t>
            </a:r>
            <a:r>
              <a:rPr lang="en-US" dirty="0">
                <a:solidFill>
                  <a:srgbClr val="000000"/>
                </a:solidFill>
                <a:latin typeface="+mn-lt"/>
                <a:cs typeface="Arial" panose="020B0604020202020204" pitchFamily="34" charset="0"/>
              </a:rPr>
              <a:t> from a finite population of size </a:t>
            </a:r>
            <a:r>
              <a:rPr lang="en-US" i="1" dirty="0">
                <a:solidFill>
                  <a:srgbClr val="000000"/>
                </a:solidFill>
                <a:latin typeface="+mn-lt"/>
                <a:cs typeface="Arial" panose="020B0604020202020204" pitchFamily="34" charset="0"/>
              </a:rPr>
              <a:t>N</a:t>
            </a:r>
            <a:r>
              <a:rPr lang="en-US" dirty="0">
                <a:solidFill>
                  <a:srgbClr val="000000"/>
                </a:solidFill>
                <a:latin typeface="+mn-lt"/>
                <a:cs typeface="Arial" panose="020B0604020202020204" pitchFamily="34" charset="0"/>
              </a:rPr>
              <a:t> is a sample selected such that each possible sample of size </a:t>
            </a:r>
            <a:r>
              <a:rPr lang="en-US" i="1" dirty="0">
                <a:solidFill>
                  <a:srgbClr val="000000"/>
                </a:solidFill>
                <a:latin typeface="+mn-lt"/>
                <a:cs typeface="Arial" panose="020B0604020202020204" pitchFamily="34" charset="0"/>
              </a:rPr>
              <a:t>n</a:t>
            </a:r>
            <a:r>
              <a:rPr lang="en-US" dirty="0">
                <a:solidFill>
                  <a:srgbClr val="000000"/>
                </a:solidFill>
                <a:latin typeface="+mn-lt"/>
                <a:cs typeface="Arial" panose="020B0604020202020204" pitchFamily="34" charset="0"/>
              </a:rPr>
              <a:t> has the same probability of being selected.</a:t>
            </a:r>
            <a:endParaRPr lang="en-US" dirty="0">
              <a:solidFill>
                <a:srgbClr val="000000"/>
              </a:solidFill>
              <a:effectLst/>
              <a:latin typeface="+mn-lt"/>
              <a:cs typeface="Arial" panose="020B0604020202020204" pitchFamily="34" charset="0"/>
            </a:endParaRPr>
          </a:p>
        </p:txBody>
      </p:sp>
      <p:sp>
        <p:nvSpPr>
          <p:cNvPr id="6" name="Rectangle 2"/>
          <p:cNvSpPr txBox="1">
            <a:spLocks noChangeArrowheads="1"/>
          </p:cNvSpPr>
          <p:nvPr/>
        </p:nvSpPr>
        <p:spPr>
          <a:xfrm>
            <a:off x="545358" y="1059937"/>
            <a:ext cx="7772400" cy="426107"/>
          </a:xfrm>
          <a:prstGeom prst="rect">
            <a:avLst/>
          </a:prstGeom>
          <a:noFill/>
          <a:ln/>
        </p:spPr>
        <p:txBody>
          <a:bodyPr/>
          <a:lstStyle>
            <a:lvl1pPr algn="ctr" rtl="0" eaLnBrk="1" fontAlgn="base" hangingPunct="1">
              <a:spcBef>
                <a:spcPct val="0"/>
              </a:spcBef>
              <a:spcAft>
                <a:spcPct val="0"/>
              </a:spcAft>
              <a:defRPr sz="2800">
                <a:solidFill>
                  <a:schemeClr val="bg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pPr algn="l"/>
            <a:r>
              <a:rPr lang="en-US" sz="2400" b="1" kern="0" dirty="0">
                <a:solidFill>
                  <a:schemeClr val="tx1"/>
                </a:solidFill>
                <a:latin typeface="+mn-lt"/>
              </a:rPr>
              <a:t>Sampling from a Finite Population</a:t>
            </a:r>
          </a:p>
        </p:txBody>
      </p:sp>
    </p:spTree>
    <p:extLst>
      <p:ext uri="{BB962C8B-B14F-4D97-AF65-F5344CB8AC3E}">
        <p14:creationId xmlns:p14="http://schemas.microsoft.com/office/powerpoint/2010/main" val="3639960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4" name="Text Box 6"/>
          <p:cNvSpPr txBox="1">
            <a:spLocks noChangeArrowheads="1"/>
          </p:cNvSpPr>
          <p:nvPr/>
        </p:nvSpPr>
        <p:spPr bwMode="auto">
          <a:xfrm>
            <a:off x="801862" y="3376248"/>
            <a:ext cx="7734015" cy="647870"/>
          </a:xfrm>
          <a:prstGeom prst="rect">
            <a:avLst/>
          </a:prstGeom>
          <a:noFill/>
          <a:ln w="12700">
            <a:noFill/>
            <a:miter lim="800000"/>
            <a:headEnd/>
            <a:tailEnd/>
          </a:ln>
          <a:effectLst/>
        </p:spPr>
        <p:txBody>
          <a:bodyPr wrap="square">
            <a:spAutoFit/>
          </a:bodyPr>
          <a:lstStyle/>
          <a:p>
            <a:pPr marL="257827" indent="-257827">
              <a:buSzPct val="90000"/>
              <a:buFont typeface="Arial" panose="020B0604020202020204" pitchFamily="34" charset="0"/>
              <a:buChar char="•"/>
            </a:pPr>
            <a:r>
              <a:rPr lang="en-US" dirty="0">
                <a:solidFill>
                  <a:srgbClr val="000000"/>
                </a:solidFill>
                <a:latin typeface="+mn-lt"/>
                <a:cs typeface="Arial" panose="020B0604020202020204" pitchFamily="34" charset="0"/>
              </a:rPr>
              <a:t>In large sampling projects, computer-generated </a:t>
            </a:r>
            <a:r>
              <a:rPr lang="en-US" b="1" dirty="0">
                <a:solidFill>
                  <a:srgbClr val="000000"/>
                </a:solidFill>
                <a:latin typeface="+mn-lt"/>
                <a:cs typeface="Arial" panose="020B0604020202020204" pitchFamily="34" charset="0"/>
              </a:rPr>
              <a:t>random numbers </a:t>
            </a:r>
            <a:r>
              <a:rPr lang="en-US" dirty="0">
                <a:solidFill>
                  <a:srgbClr val="000000"/>
                </a:solidFill>
                <a:latin typeface="+mn-lt"/>
                <a:cs typeface="Arial" panose="020B0604020202020204" pitchFamily="34" charset="0"/>
              </a:rPr>
              <a:t>are often used to automate the sample selection process.</a:t>
            </a:r>
          </a:p>
        </p:txBody>
      </p:sp>
      <p:sp>
        <p:nvSpPr>
          <p:cNvPr id="114695" name="Text Box 7"/>
          <p:cNvSpPr txBox="1">
            <a:spLocks noChangeArrowheads="1"/>
          </p:cNvSpPr>
          <p:nvPr/>
        </p:nvSpPr>
        <p:spPr bwMode="auto">
          <a:xfrm>
            <a:off x="801862" y="2754928"/>
            <a:ext cx="7734013" cy="370101"/>
          </a:xfrm>
          <a:prstGeom prst="rect">
            <a:avLst/>
          </a:prstGeom>
          <a:noFill/>
          <a:ln w="12700">
            <a:noFill/>
            <a:miter lim="800000"/>
            <a:headEnd/>
            <a:tailEnd/>
          </a:ln>
          <a:effectLst/>
        </p:spPr>
        <p:txBody>
          <a:bodyPr wrap="square">
            <a:spAutoFit/>
          </a:bodyPr>
          <a:lstStyle/>
          <a:p>
            <a:pPr marL="257827" indent="-257827">
              <a:buSzPct val="90000"/>
              <a:buFont typeface="Arial" panose="020B0604020202020204" pitchFamily="34" charset="0"/>
              <a:buChar char="•"/>
            </a:pPr>
            <a:r>
              <a:rPr lang="en-US" b="1" dirty="0">
                <a:solidFill>
                  <a:srgbClr val="000000"/>
                </a:solidFill>
                <a:latin typeface="+mn-lt"/>
                <a:cs typeface="Arial" panose="020B0604020202020204" pitchFamily="34" charset="0"/>
              </a:rPr>
              <a:t>Sampling without replacement </a:t>
            </a:r>
            <a:r>
              <a:rPr lang="en-US" dirty="0">
                <a:solidFill>
                  <a:srgbClr val="000000"/>
                </a:solidFill>
                <a:latin typeface="+mn-lt"/>
                <a:cs typeface="Arial" panose="020B0604020202020204" pitchFamily="34" charset="0"/>
              </a:rPr>
              <a:t>is the procedure used most often.</a:t>
            </a:r>
          </a:p>
        </p:txBody>
      </p:sp>
      <p:sp>
        <p:nvSpPr>
          <p:cNvPr id="114696" name="Text Box 8"/>
          <p:cNvSpPr txBox="1">
            <a:spLocks noChangeArrowheads="1"/>
          </p:cNvSpPr>
          <p:nvPr/>
        </p:nvSpPr>
        <p:spPr bwMode="auto">
          <a:xfrm>
            <a:off x="801862" y="1677719"/>
            <a:ext cx="7468757" cy="923330"/>
          </a:xfrm>
          <a:prstGeom prst="rect">
            <a:avLst/>
          </a:prstGeom>
          <a:noFill/>
          <a:ln w="12700">
            <a:noFill/>
            <a:miter lim="800000"/>
            <a:headEnd/>
            <a:tailEnd/>
          </a:ln>
          <a:effectLst/>
        </p:spPr>
        <p:txBody>
          <a:bodyPr wrap="square">
            <a:spAutoFit/>
          </a:bodyPr>
          <a:lstStyle/>
          <a:p>
            <a:pPr marL="257827" indent="-257827">
              <a:buSzPct val="90000"/>
              <a:buFont typeface="Arial" panose="020B0604020202020204" pitchFamily="34" charset="0"/>
              <a:buChar char="•"/>
            </a:pPr>
            <a:r>
              <a:rPr lang="en-US" dirty="0">
                <a:solidFill>
                  <a:srgbClr val="000000"/>
                </a:solidFill>
                <a:latin typeface="+mn-lt"/>
                <a:cs typeface="Arial" panose="020B0604020202020204" pitchFamily="34" charset="0"/>
              </a:rPr>
              <a:t>Replacing each sampled element before selecting subsequent elements is called </a:t>
            </a:r>
            <a:r>
              <a:rPr lang="en-US" b="1" dirty="0">
                <a:solidFill>
                  <a:srgbClr val="000000"/>
                </a:solidFill>
                <a:latin typeface="+mn-lt"/>
                <a:cs typeface="Arial" panose="020B0604020202020204" pitchFamily="34" charset="0"/>
              </a:rPr>
              <a:t>sampling with replacement</a:t>
            </a:r>
            <a:r>
              <a:rPr lang="en-US" dirty="0">
                <a:solidFill>
                  <a:srgbClr val="000000"/>
                </a:solidFill>
                <a:latin typeface="+mn-lt"/>
                <a:cs typeface="Arial" panose="020B0604020202020204" pitchFamily="34" charset="0"/>
              </a:rPr>
              <a:t>. An element can appear in the sample more than once. </a:t>
            </a:r>
          </a:p>
        </p:txBody>
      </p:sp>
      <p:sp>
        <p:nvSpPr>
          <p:cNvPr id="8" name="Rectangle 2"/>
          <p:cNvSpPr txBox="1">
            <a:spLocks noChangeArrowheads="1"/>
          </p:cNvSpPr>
          <p:nvPr/>
        </p:nvSpPr>
        <p:spPr>
          <a:xfrm>
            <a:off x="553515" y="1051338"/>
            <a:ext cx="5055433" cy="426107"/>
          </a:xfrm>
          <a:prstGeom prst="rect">
            <a:avLst/>
          </a:prstGeom>
          <a:noFill/>
          <a:ln/>
        </p:spPr>
        <p:txBody>
          <a:bodyPr/>
          <a:lstStyle>
            <a:lvl1pPr algn="ctr" rtl="0" eaLnBrk="1" fontAlgn="base" hangingPunct="1">
              <a:spcBef>
                <a:spcPct val="0"/>
              </a:spcBef>
              <a:spcAft>
                <a:spcPct val="0"/>
              </a:spcAft>
              <a:defRPr sz="2800">
                <a:solidFill>
                  <a:schemeClr val="bg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pPr algn="l"/>
            <a:r>
              <a:rPr lang="en-US" sz="2400" b="1" kern="0" dirty="0">
                <a:solidFill>
                  <a:schemeClr val="tx1"/>
                </a:solidFill>
                <a:latin typeface="+mn-lt"/>
              </a:rPr>
              <a:t>Sampling from a Finite Population</a:t>
            </a:r>
          </a:p>
        </p:txBody>
      </p:sp>
    </p:spTree>
    <p:extLst>
      <p:ext uri="{BB962C8B-B14F-4D97-AF65-F5344CB8AC3E}">
        <p14:creationId xmlns:p14="http://schemas.microsoft.com/office/powerpoint/2010/main" val="1654891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5" name="Rectangle 3"/>
          <p:cNvSpPr>
            <a:spLocks noChangeArrowheads="1"/>
          </p:cNvSpPr>
          <p:nvPr/>
        </p:nvSpPr>
        <p:spPr bwMode="auto">
          <a:xfrm>
            <a:off x="1049338" y="2096571"/>
            <a:ext cx="7340314" cy="1300601"/>
          </a:xfrm>
          <a:prstGeom prst="rect">
            <a:avLst/>
          </a:prstGeom>
          <a:noFill/>
          <a:ln w="12700">
            <a:noFill/>
            <a:miter lim="800000"/>
            <a:headEnd/>
            <a:tailEnd/>
          </a:ln>
          <a:effectLst/>
        </p:spPr>
        <p:txBody>
          <a:bodyPr lIns="68034" tIns="33420" rIns="68034" bIns="33420"/>
          <a:lstStyle/>
          <a:p>
            <a:pPr>
              <a:spcBef>
                <a:spcPct val="20000"/>
              </a:spcBef>
              <a:buSzPct val="75000"/>
            </a:pPr>
            <a:r>
              <a:rPr lang="en-US" dirty="0">
                <a:solidFill>
                  <a:srgbClr val="000000"/>
                </a:solidFill>
                <a:latin typeface="+mn-lt"/>
                <a:cs typeface="Arial" panose="020B0604020202020204" pitchFamily="34" charset="0"/>
              </a:rPr>
              <a:t>Statistics State University received 500 applications for admission in the upcoming year from prospective students.  The applicants were numbered, from 1 to 500, as they arrived.  The Dean of Admissions would like to select a simple random sample of 30 applicants.</a:t>
            </a:r>
          </a:p>
        </p:txBody>
      </p:sp>
      <p:sp>
        <p:nvSpPr>
          <p:cNvPr id="392455" name="Rectangle 263"/>
          <p:cNvSpPr>
            <a:spLocks noChangeArrowheads="1"/>
          </p:cNvSpPr>
          <p:nvPr/>
        </p:nvSpPr>
        <p:spPr bwMode="auto">
          <a:xfrm>
            <a:off x="670549" y="1660855"/>
            <a:ext cx="5770562" cy="426107"/>
          </a:xfrm>
          <a:prstGeom prst="rect">
            <a:avLst/>
          </a:prstGeom>
          <a:noFill/>
          <a:ln w="12700">
            <a:noFill/>
            <a:miter lim="800000"/>
            <a:headEnd/>
            <a:tailEnd/>
          </a:ln>
          <a:effectLst/>
        </p:spPr>
        <p:txBody>
          <a:bodyPr lIns="68034" tIns="33420" rIns="68034" bIns="33420"/>
          <a:lstStyle/>
          <a:p>
            <a:pPr marL="254246" indent="-254246">
              <a:spcBef>
                <a:spcPct val="20000"/>
              </a:spcBef>
              <a:buSzPct val="100000"/>
              <a:buFont typeface="Arial" panose="020B0604020202020204" pitchFamily="34" charset="0"/>
              <a:buChar char="•"/>
            </a:pPr>
            <a:r>
              <a:rPr lang="en-US" sz="2105" dirty="0">
                <a:solidFill>
                  <a:srgbClr val="000000"/>
                </a:solidFill>
                <a:latin typeface="+mn-lt"/>
                <a:cs typeface="Arial" panose="020B0604020202020204" pitchFamily="34" charset="0"/>
              </a:rPr>
              <a:t>Example:  Statistics State University</a:t>
            </a:r>
          </a:p>
        </p:txBody>
      </p:sp>
      <p:sp>
        <p:nvSpPr>
          <p:cNvPr id="6" name="Rectangle 2"/>
          <p:cNvSpPr txBox="1">
            <a:spLocks noChangeArrowheads="1"/>
          </p:cNvSpPr>
          <p:nvPr/>
        </p:nvSpPr>
        <p:spPr>
          <a:xfrm>
            <a:off x="617252" y="1016890"/>
            <a:ext cx="7772400" cy="426107"/>
          </a:xfrm>
          <a:prstGeom prst="rect">
            <a:avLst/>
          </a:prstGeom>
          <a:noFill/>
          <a:ln/>
        </p:spPr>
        <p:txBody>
          <a:bodyPr/>
          <a:lstStyle>
            <a:lvl1pPr algn="ctr" rtl="0" eaLnBrk="1" fontAlgn="base" hangingPunct="1">
              <a:spcBef>
                <a:spcPct val="0"/>
              </a:spcBef>
              <a:spcAft>
                <a:spcPct val="0"/>
              </a:spcAft>
              <a:defRPr sz="2800">
                <a:solidFill>
                  <a:schemeClr val="bg1"/>
                </a:solidFill>
                <a:effectLst/>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1" fontAlgn="base" hangingPunct="1">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pPr algn="l"/>
            <a:r>
              <a:rPr lang="en-US" sz="2400" b="1" kern="0" dirty="0">
                <a:solidFill>
                  <a:schemeClr val="tx1"/>
                </a:solidFill>
                <a:latin typeface="+mn-lt"/>
              </a:rPr>
              <a:t>Sampling from a Finite Population</a:t>
            </a:r>
          </a:p>
        </p:txBody>
      </p:sp>
      <p:sp>
        <p:nvSpPr>
          <p:cNvPr id="5" name="Text Box 3">
            <a:extLst>
              <a:ext uri="{FF2B5EF4-FFF2-40B4-BE49-F238E27FC236}">
                <a16:creationId xmlns:a16="http://schemas.microsoft.com/office/drawing/2014/main" id="{18DA3A06-0969-4049-A1AC-92EABB03C29C}"/>
              </a:ext>
            </a:extLst>
          </p:cNvPr>
          <p:cNvSpPr txBox="1">
            <a:spLocks noChangeArrowheads="1"/>
          </p:cNvSpPr>
          <p:nvPr/>
        </p:nvSpPr>
        <p:spPr bwMode="auto">
          <a:xfrm>
            <a:off x="1837332" y="3969386"/>
            <a:ext cx="5741819" cy="923330"/>
          </a:xfrm>
          <a:prstGeom prst="rect">
            <a:avLst/>
          </a:prstGeom>
          <a:noFill/>
          <a:ln w="12700">
            <a:noFill/>
            <a:miter lim="800000"/>
            <a:headEnd/>
            <a:tailEnd/>
          </a:ln>
          <a:effectLst/>
          <a:scene3d>
            <a:camera prst="orthographicFront">
              <a:rot lat="0" lon="0" rev="0"/>
            </a:camera>
            <a:lightRig rig="balanced" dir="t">
              <a:rot lat="0" lon="0" rev="8700000"/>
            </a:lightRig>
          </a:scene3d>
          <a:sp3d>
            <a:bevelT w="190500" h="38100"/>
          </a:sp3d>
        </p:spPr>
        <p:txBody>
          <a:bodyPr wrap="square">
            <a:spAutoFit/>
          </a:bodyPr>
          <a:lstStyle/>
          <a:p>
            <a:pPr algn="l"/>
            <a:r>
              <a:rPr lang="en-US" dirty="0">
                <a:solidFill>
                  <a:srgbClr val="000000"/>
                </a:solidFill>
                <a:latin typeface="+mn-lt"/>
                <a:cs typeface="Arial" panose="020B0604020202020204" pitchFamily="34" charset="0"/>
              </a:rPr>
              <a:t>We’ll use the RAND function in Excel to accomplish this task. </a:t>
            </a:r>
          </a:p>
          <a:p>
            <a:pPr algn="l"/>
            <a:r>
              <a:rPr lang="en-US" i="1" dirty="0">
                <a:solidFill>
                  <a:srgbClr val="000000"/>
                </a:solidFill>
                <a:latin typeface="+mn-lt"/>
                <a:cs typeface="Arial" panose="020B0604020202020204" pitchFamily="34" charset="0"/>
              </a:rPr>
              <a:t>=rand() assigns random values between 0 and 1</a:t>
            </a:r>
          </a:p>
        </p:txBody>
      </p:sp>
      <p:sp>
        <p:nvSpPr>
          <p:cNvPr id="7" name="Text Box 7">
            <a:extLst>
              <a:ext uri="{FF2B5EF4-FFF2-40B4-BE49-F238E27FC236}">
                <a16:creationId xmlns:a16="http://schemas.microsoft.com/office/drawing/2014/main" id="{FE1E12C6-ACFE-4FDD-A854-9B0BBDE380A4}"/>
              </a:ext>
            </a:extLst>
          </p:cNvPr>
          <p:cNvSpPr txBox="1">
            <a:spLocks noChangeArrowheads="1"/>
          </p:cNvSpPr>
          <p:nvPr/>
        </p:nvSpPr>
        <p:spPr bwMode="auto">
          <a:xfrm>
            <a:off x="1332044" y="3593407"/>
            <a:ext cx="7349838" cy="369332"/>
          </a:xfrm>
          <a:prstGeom prst="rect">
            <a:avLst/>
          </a:prstGeom>
          <a:noFill/>
          <a:ln w="12700">
            <a:noFill/>
            <a:miter lim="800000"/>
            <a:headEnd/>
            <a:tailEnd/>
          </a:ln>
          <a:effectLst/>
        </p:spPr>
        <p:txBody>
          <a:bodyPr wrap="square">
            <a:spAutoFit/>
          </a:bodyPr>
          <a:lstStyle/>
          <a:p>
            <a:pPr algn="l"/>
            <a:r>
              <a:rPr lang="en-US" dirty="0">
                <a:solidFill>
                  <a:srgbClr val="000000"/>
                </a:solidFill>
                <a:latin typeface="+mn-lt"/>
                <a:cs typeface="Arial" panose="020B0604020202020204" pitchFamily="34" charset="0"/>
              </a:rPr>
              <a:t>First: Assign a random number to each of the 500 applicants.</a:t>
            </a:r>
          </a:p>
        </p:txBody>
      </p:sp>
      <p:sp>
        <p:nvSpPr>
          <p:cNvPr id="8" name="Text Box 8">
            <a:extLst>
              <a:ext uri="{FF2B5EF4-FFF2-40B4-BE49-F238E27FC236}">
                <a16:creationId xmlns:a16="http://schemas.microsoft.com/office/drawing/2014/main" id="{1A0A99F4-D3E3-405B-8A7F-25F7A0CF49E1}"/>
              </a:ext>
            </a:extLst>
          </p:cNvPr>
          <p:cNvSpPr txBox="1">
            <a:spLocks noChangeArrowheads="1"/>
          </p:cNvSpPr>
          <p:nvPr/>
        </p:nvSpPr>
        <p:spPr bwMode="auto">
          <a:xfrm>
            <a:off x="1327282" y="5307612"/>
            <a:ext cx="7354601" cy="646331"/>
          </a:xfrm>
          <a:prstGeom prst="rect">
            <a:avLst/>
          </a:prstGeom>
          <a:noFill/>
          <a:ln w="12700">
            <a:noFill/>
            <a:miter lim="800000"/>
            <a:headEnd/>
            <a:tailEnd/>
          </a:ln>
          <a:effectLst/>
        </p:spPr>
        <p:txBody>
          <a:bodyPr wrap="square">
            <a:spAutoFit/>
          </a:bodyPr>
          <a:lstStyle/>
          <a:p>
            <a:pPr marL="574675" indent="-574675"/>
            <a:r>
              <a:rPr lang="en-US" dirty="0">
                <a:solidFill>
                  <a:srgbClr val="000000"/>
                </a:solidFill>
                <a:latin typeface="+mn-lt"/>
                <a:cs typeface="Arial" panose="020B0604020202020204" pitchFamily="34" charset="0"/>
              </a:rPr>
              <a:t>Next:	Select the 30 applicants corresponding to the 30 smallest random numbers. </a:t>
            </a:r>
            <a:r>
              <a:rPr lang="en-US" i="1" dirty="0">
                <a:solidFill>
                  <a:srgbClr val="000000"/>
                </a:solidFill>
                <a:latin typeface="+mn-lt"/>
                <a:cs typeface="Arial" panose="020B0604020202020204" pitchFamily="34" charset="0"/>
              </a:rPr>
              <a:t>(Use Sort command in the “Data” menu)</a:t>
            </a:r>
          </a:p>
        </p:txBody>
      </p:sp>
      <p:graphicFrame>
        <p:nvGraphicFramePr>
          <p:cNvPr id="3" name="Object 2">
            <a:extLst>
              <a:ext uri="{FF2B5EF4-FFF2-40B4-BE49-F238E27FC236}">
                <a16:creationId xmlns:a16="http://schemas.microsoft.com/office/drawing/2014/main" id="{16F2D089-7EA9-4BCC-852F-A9E950412515}"/>
              </a:ext>
            </a:extLst>
          </p:cNvPr>
          <p:cNvGraphicFramePr>
            <a:graphicFrameLocks noChangeAspect="1"/>
          </p:cNvGraphicFramePr>
          <p:nvPr>
            <p:extLst>
              <p:ext uri="{D42A27DB-BD31-4B8C-83A1-F6EECF244321}">
                <p14:modId xmlns:p14="http://schemas.microsoft.com/office/powerpoint/2010/main" val="2506458573"/>
              </p:ext>
            </p:extLst>
          </p:nvPr>
        </p:nvGraphicFramePr>
        <p:xfrm>
          <a:off x="7932452" y="5841110"/>
          <a:ext cx="914400" cy="771525"/>
        </p:xfrm>
        <a:graphic>
          <a:graphicData uri="http://schemas.openxmlformats.org/presentationml/2006/ole">
            <mc:AlternateContent xmlns:mc="http://schemas.openxmlformats.org/markup-compatibility/2006">
              <mc:Choice xmlns:v="urn:schemas-microsoft-com:vml" Requires="v">
                <p:oleObj spid="_x0000_s1061" name="Binary Worksheet" showAsIcon="1" r:id="rId4" imgW="914400" imgH="771480" progId="Excel.SheetBinaryMacroEnabled.12">
                  <p:embed/>
                </p:oleObj>
              </mc:Choice>
              <mc:Fallback>
                <p:oleObj name="Binary Worksheet" showAsIcon="1" r:id="rId4" imgW="914400" imgH="771480" progId="Excel.SheetBinaryMacroEnabled.12">
                  <p:embed/>
                  <p:pic>
                    <p:nvPicPr>
                      <p:cNvPr id="0" name=""/>
                      <p:cNvPicPr/>
                      <p:nvPr/>
                    </p:nvPicPr>
                    <p:blipFill>
                      <a:blip r:embed="rId5"/>
                      <a:stretch>
                        <a:fillRect/>
                      </a:stretch>
                    </p:blipFill>
                    <p:spPr>
                      <a:xfrm>
                        <a:off x="7932452" y="584111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86819608"/>
      </p:ext>
    </p:extLst>
  </p:cSld>
  <p:clrMapOvr>
    <a:masterClrMapping/>
  </p:clrMapOvr>
  <p:transition>
    <p:zo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591724" y="1035762"/>
            <a:ext cx="7772400" cy="426107"/>
          </a:xfrm>
          <a:prstGeom prst="rect">
            <a:avLst/>
          </a:prstGeom>
          <a:noFill/>
          <a:ln w="12700">
            <a:noFill/>
            <a:miter lim="800000"/>
            <a:headEnd/>
            <a:tailEnd/>
          </a:ln>
          <a:effectLst/>
        </p:spPr>
        <p:txBody>
          <a:bodyPr lIns="68034" tIns="33420" rIns="68034" bIns="33420" anchor="ctr"/>
          <a:lstStyle/>
          <a:p>
            <a:pPr algn="l"/>
            <a:r>
              <a:rPr lang="en-US" sz="2400" b="1" dirty="0">
                <a:latin typeface="+mn-lt"/>
                <a:cs typeface="Arial" panose="020B0604020202020204" pitchFamily="34" charset="0"/>
              </a:rPr>
              <a:t>Sampling from an Infinite Population</a:t>
            </a:r>
          </a:p>
        </p:txBody>
      </p:sp>
      <p:sp>
        <p:nvSpPr>
          <p:cNvPr id="5" name="Text Box 7"/>
          <p:cNvSpPr txBox="1">
            <a:spLocks noChangeArrowheads="1"/>
          </p:cNvSpPr>
          <p:nvPr/>
        </p:nvSpPr>
        <p:spPr bwMode="auto">
          <a:xfrm>
            <a:off x="680540" y="2311182"/>
            <a:ext cx="7790701" cy="370101"/>
          </a:xfrm>
          <a:prstGeom prst="rect">
            <a:avLst/>
          </a:prstGeom>
          <a:noFill/>
          <a:ln w="12700">
            <a:noFill/>
            <a:miter lim="800000"/>
            <a:headEnd/>
            <a:tailEnd/>
          </a:ln>
          <a:effectLst/>
        </p:spPr>
        <p:txBody>
          <a:bodyPr wrap="square">
            <a:spAutoFit/>
          </a:bodyPr>
          <a:lstStyle/>
          <a:p>
            <a:pPr marL="257827" indent="-257827">
              <a:buSzPct val="90000"/>
              <a:buFont typeface="Arial" panose="020B0604020202020204" pitchFamily="34" charset="0"/>
              <a:buChar char="•"/>
            </a:pPr>
            <a:r>
              <a:rPr lang="en-US" sz="1805" dirty="0">
                <a:solidFill>
                  <a:srgbClr val="000000"/>
                </a:solidFill>
                <a:latin typeface="+mn-lt"/>
                <a:cs typeface="Arial" panose="020B0604020202020204" pitchFamily="34" charset="0"/>
              </a:rPr>
              <a:t>As a result, we cannot construct a frame for the population.</a:t>
            </a:r>
          </a:p>
        </p:txBody>
      </p:sp>
      <p:sp>
        <p:nvSpPr>
          <p:cNvPr id="6" name="Text Box 8"/>
          <p:cNvSpPr txBox="1">
            <a:spLocks noChangeArrowheads="1"/>
          </p:cNvSpPr>
          <p:nvPr/>
        </p:nvSpPr>
        <p:spPr bwMode="auto">
          <a:xfrm>
            <a:off x="677989" y="1667845"/>
            <a:ext cx="7785938" cy="647870"/>
          </a:xfrm>
          <a:prstGeom prst="rect">
            <a:avLst/>
          </a:prstGeom>
          <a:noFill/>
          <a:ln w="12700">
            <a:noFill/>
            <a:miter lim="800000"/>
            <a:headEnd/>
            <a:tailEnd/>
          </a:ln>
          <a:effectLst/>
        </p:spPr>
        <p:txBody>
          <a:bodyPr wrap="square">
            <a:spAutoFit/>
          </a:bodyPr>
          <a:lstStyle/>
          <a:p>
            <a:pPr marL="257827" indent="-257827">
              <a:buSzPct val="90000"/>
              <a:buFont typeface="Arial" panose="020B0604020202020204" pitchFamily="34" charset="0"/>
              <a:buChar char="•"/>
            </a:pPr>
            <a:r>
              <a:rPr lang="en-US" sz="1805" dirty="0">
                <a:solidFill>
                  <a:srgbClr val="000000"/>
                </a:solidFill>
                <a:latin typeface="+mn-lt"/>
                <a:cs typeface="Arial" panose="020B0604020202020204" pitchFamily="34" charset="0"/>
              </a:rPr>
              <a:t>Sometimes we want to select a sample, but find that it is not possible to obtain a list of all elements in the population.</a:t>
            </a:r>
          </a:p>
        </p:txBody>
      </p:sp>
      <p:sp>
        <p:nvSpPr>
          <p:cNvPr id="8" name="Text Box 10"/>
          <p:cNvSpPr txBox="1">
            <a:spLocks noChangeArrowheads="1"/>
          </p:cNvSpPr>
          <p:nvPr/>
        </p:nvSpPr>
        <p:spPr bwMode="auto">
          <a:xfrm>
            <a:off x="675437" y="2741589"/>
            <a:ext cx="7781176" cy="370101"/>
          </a:xfrm>
          <a:prstGeom prst="rect">
            <a:avLst/>
          </a:prstGeom>
          <a:noFill/>
          <a:ln w="12700">
            <a:noFill/>
            <a:miter lim="800000"/>
            <a:headEnd/>
            <a:tailEnd/>
          </a:ln>
          <a:effectLst/>
        </p:spPr>
        <p:txBody>
          <a:bodyPr wrap="square">
            <a:spAutoFit/>
          </a:bodyPr>
          <a:lstStyle/>
          <a:p>
            <a:pPr marL="257827" indent="-257827">
              <a:buSzPct val="90000"/>
              <a:buFont typeface="Arial" panose="020B0604020202020204" pitchFamily="34" charset="0"/>
              <a:buChar char="•"/>
            </a:pPr>
            <a:r>
              <a:rPr lang="en-US" sz="1805" dirty="0">
                <a:solidFill>
                  <a:srgbClr val="000000"/>
                </a:solidFill>
                <a:latin typeface="+mn-lt"/>
                <a:cs typeface="Arial" panose="020B0604020202020204" pitchFamily="34" charset="0"/>
              </a:rPr>
              <a:t>Hence we cannot use the random number selection procedure.</a:t>
            </a:r>
          </a:p>
        </p:txBody>
      </p:sp>
      <p:sp>
        <p:nvSpPr>
          <p:cNvPr id="12" name="Text Box 10"/>
          <p:cNvSpPr txBox="1">
            <a:spLocks noChangeArrowheads="1"/>
          </p:cNvSpPr>
          <p:nvPr/>
        </p:nvSpPr>
        <p:spPr bwMode="auto">
          <a:xfrm>
            <a:off x="675436" y="3109739"/>
            <a:ext cx="7781177" cy="370101"/>
          </a:xfrm>
          <a:prstGeom prst="rect">
            <a:avLst/>
          </a:prstGeom>
          <a:noFill/>
          <a:ln w="12700">
            <a:noFill/>
            <a:miter lim="800000"/>
            <a:headEnd/>
            <a:tailEnd/>
          </a:ln>
          <a:effectLst/>
        </p:spPr>
        <p:txBody>
          <a:bodyPr wrap="square">
            <a:spAutoFit/>
          </a:bodyPr>
          <a:lstStyle/>
          <a:p>
            <a:pPr marL="257827" indent="-257827">
              <a:buSzPct val="90000"/>
              <a:buFont typeface="Arial" panose="020B0604020202020204" pitchFamily="34" charset="0"/>
              <a:buChar char="•"/>
            </a:pPr>
            <a:r>
              <a:rPr lang="en-US" sz="1805" dirty="0">
                <a:solidFill>
                  <a:srgbClr val="000000"/>
                </a:solidFill>
                <a:latin typeface="+mn-lt"/>
                <a:cs typeface="Arial" panose="020B0604020202020204" pitchFamily="34" charset="0"/>
              </a:rPr>
              <a:t>Most often this situation occurs in the case of </a:t>
            </a:r>
            <a:r>
              <a:rPr lang="en-US" sz="1805" b="1" dirty="0">
                <a:solidFill>
                  <a:srgbClr val="000000"/>
                </a:solidFill>
                <a:latin typeface="+mn-lt"/>
                <a:cs typeface="Arial" panose="020B0604020202020204" pitchFamily="34" charset="0"/>
              </a:rPr>
              <a:t>infinite population</a:t>
            </a:r>
            <a:r>
              <a:rPr lang="en-US" sz="1805" dirty="0">
                <a:solidFill>
                  <a:srgbClr val="000000"/>
                </a:solidFill>
                <a:latin typeface="+mn-lt"/>
                <a:cs typeface="Arial" panose="020B0604020202020204" pitchFamily="34" charset="0"/>
              </a:rPr>
              <a:t>.</a:t>
            </a:r>
          </a:p>
        </p:txBody>
      </p:sp>
      <p:sp>
        <p:nvSpPr>
          <p:cNvPr id="7" name="Rectangle 2">
            <a:extLst>
              <a:ext uri="{FF2B5EF4-FFF2-40B4-BE49-F238E27FC236}">
                <a16:creationId xmlns:a16="http://schemas.microsoft.com/office/drawing/2014/main" id="{2E5DB7DB-F645-43C4-B02A-A5CBA94CCE70}"/>
              </a:ext>
            </a:extLst>
          </p:cNvPr>
          <p:cNvSpPr>
            <a:spLocks noChangeArrowheads="1"/>
          </p:cNvSpPr>
          <p:nvPr/>
        </p:nvSpPr>
        <p:spPr bwMode="auto">
          <a:xfrm>
            <a:off x="1190306" y="3730359"/>
            <a:ext cx="7652036" cy="689332"/>
          </a:xfrm>
          <a:prstGeom prst="rect">
            <a:avLst/>
          </a:prstGeom>
          <a:noFill/>
          <a:ln w="12700">
            <a:noFill/>
            <a:miter lim="800000"/>
            <a:headEnd/>
            <a:tailEnd/>
          </a:ln>
          <a:effectLst/>
        </p:spPr>
        <p:txBody>
          <a:bodyPr lIns="68034" tIns="33420" rIns="68034" bIns="33420"/>
          <a:lstStyle/>
          <a:p>
            <a:pPr marL="257827" indent="-257827">
              <a:spcBef>
                <a:spcPct val="20000"/>
              </a:spcBef>
              <a:buSzPct val="100000"/>
              <a:buFont typeface="Arial" panose="020B0604020202020204" pitchFamily="34" charset="0"/>
              <a:buChar char="•"/>
            </a:pPr>
            <a:r>
              <a:rPr lang="en-US" dirty="0">
                <a:solidFill>
                  <a:srgbClr val="000000"/>
                </a:solidFill>
                <a:latin typeface="+mn-lt"/>
                <a:cs typeface="Arial" panose="020B0604020202020204" pitchFamily="34" charset="0"/>
              </a:rPr>
              <a:t>Populations are often generated by an ongoing process where there is no upper limit on the number of units that can be generated.</a:t>
            </a:r>
          </a:p>
        </p:txBody>
      </p:sp>
      <p:sp>
        <p:nvSpPr>
          <p:cNvPr id="9" name="Text Box 9">
            <a:extLst>
              <a:ext uri="{FF2B5EF4-FFF2-40B4-BE49-F238E27FC236}">
                <a16:creationId xmlns:a16="http://schemas.microsoft.com/office/drawing/2014/main" id="{BA5F6D30-50CC-4C15-8EF7-E7E6A285AF9A}"/>
              </a:ext>
            </a:extLst>
          </p:cNvPr>
          <p:cNvSpPr txBox="1">
            <a:spLocks noChangeArrowheads="1"/>
          </p:cNvSpPr>
          <p:nvPr/>
        </p:nvSpPr>
        <p:spPr bwMode="auto">
          <a:xfrm>
            <a:off x="1189399" y="4363880"/>
            <a:ext cx="7798639" cy="370101"/>
          </a:xfrm>
          <a:prstGeom prst="rect">
            <a:avLst/>
          </a:prstGeom>
          <a:noFill/>
          <a:ln w="12700">
            <a:noFill/>
            <a:miter lim="800000"/>
            <a:headEnd/>
            <a:tailEnd/>
          </a:ln>
          <a:effectLst/>
        </p:spPr>
        <p:txBody>
          <a:bodyPr wrap="square">
            <a:spAutoFit/>
          </a:bodyPr>
          <a:lstStyle/>
          <a:p>
            <a:pPr marL="257827" indent="-257827">
              <a:buSzPct val="100000"/>
              <a:buFont typeface="Arial" panose="020B0604020202020204" pitchFamily="34" charset="0"/>
              <a:buChar char="•"/>
            </a:pPr>
            <a:r>
              <a:rPr lang="en-US" dirty="0">
                <a:solidFill>
                  <a:srgbClr val="000000"/>
                </a:solidFill>
                <a:latin typeface="+mn-lt"/>
                <a:cs typeface="Arial" panose="020B0604020202020204" pitchFamily="34" charset="0"/>
              </a:rPr>
              <a:t>Some examples of on-going processes with infinite populations are:</a:t>
            </a:r>
          </a:p>
        </p:txBody>
      </p:sp>
      <p:sp>
        <p:nvSpPr>
          <p:cNvPr id="10" name="Text Box 12">
            <a:extLst>
              <a:ext uri="{FF2B5EF4-FFF2-40B4-BE49-F238E27FC236}">
                <a16:creationId xmlns:a16="http://schemas.microsoft.com/office/drawing/2014/main" id="{91E2CB4F-7AC0-4E3E-902A-60EDB0ED2634}"/>
              </a:ext>
            </a:extLst>
          </p:cNvPr>
          <p:cNvSpPr txBox="1">
            <a:spLocks noChangeArrowheads="1"/>
          </p:cNvSpPr>
          <p:nvPr/>
        </p:nvSpPr>
        <p:spPr bwMode="auto">
          <a:xfrm>
            <a:off x="914060" y="4711872"/>
            <a:ext cx="5522859" cy="370101"/>
          </a:xfrm>
          <a:prstGeom prst="rect">
            <a:avLst/>
          </a:prstGeom>
          <a:noFill/>
          <a:ln w="12700">
            <a:noFill/>
            <a:miter lim="800000"/>
            <a:headEnd/>
            <a:tailEnd/>
          </a:ln>
          <a:effectLst/>
        </p:spPr>
        <p:txBody>
          <a:bodyPr wrap="none">
            <a:spAutoFit/>
          </a:bodyPr>
          <a:lstStyle/>
          <a:p>
            <a:pPr marL="900006" lvl="2" indent="-212468">
              <a:buSzPct val="90000"/>
              <a:buFontTx/>
              <a:buChar char="•"/>
            </a:pPr>
            <a:r>
              <a:rPr lang="en-US" dirty="0">
                <a:solidFill>
                  <a:srgbClr val="000000"/>
                </a:solidFill>
                <a:latin typeface="+mn-lt"/>
                <a:cs typeface="Arial" panose="020B0604020202020204" pitchFamily="34" charset="0"/>
              </a:rPr>
              <a:t> parts being manufactured on a production line</a:t>
            </a:r>
          </a:p>
        </p:txBody>
      </p:sp>
      <p:sp>
        <p:nvSpPr>
          <p:cNvPr id="11" name="Text Box 12">
            <a:extLst>
              <a:ext uri="{FF2B5EF4-FFF2-40B4-BE49-F238E27FC236}">
                <a16:creationId xmlns:a16="http://schemas.microsoft.com/office/drawing/2014/main" id="{31E5710C-52A0-4639-A740-993EBF65A4EA}"/>
              </a:ext>
            </a:extLst>
          </p:cNvPr>
          <p:cNvSpPr txBox="1">
            <a:spLocks noChangeArrowheads="1"/>
          </p:cNvSpPr>
          <p:nvPr/>
        </p:nvSpPr>
        <p:spPr bwMode="auto">
          <a:xfrm>
            <a:off x="687387" y="5052727"/>
            <a:ext cx="4368055" cy="370101"/>
          </a:xfrm>
          <a:prstGeom prst="rect">
            <a:avLst/>
          </a:prstGeom>
          <a:noFill/>
          <a:ln w="12700">
            <a:noFill/>
            <a:miter lim="800000"/>
            <a:headEnd/>
            <a:tailEnd/>
          </a:ln>
          <a:effectLst/>
        </p:spPr>
        <p:txBody>
          <a:bodyPr wrap="none">
            <a:spAutoFit/>
          </a:bodyPr>
          <a:lstStyle/>
          <a:p>
            <a:pPr lvl="2" algn="l">
              <a:buSzPct val="90000"/>
              <a:buFontTx/>
              <a:buChar char="•"/>
            </a:pPr>
            <a:r>
              <a:rPr lang="en-US" dirty="0">
                <a:solidFill>
                  <a:srgbClr val="000000"/>
                </a:solidFill>
                <a:latin typeface="+mn-lt"/>
                <a:cs typeface="Arial" panose="020B0604020202020204" pitchFamily="34" charset="0"/>
              </a:rPr>
              <a:t>   transactions occurring at a bank</a:t>
            </a:r>
          </a:p>
        </p:txBody>
      </p:sp>
      <p:sp>
        <p:nvSpPr>
          <p:cNvPr id="13" name="Text Box 12">
            <a:extLst>
              <a:ext uri="{FF2B5EF4-FFF2-40B4-BE49-F238E27FC236}">
                <a16:creationId xmlns:a16="http://schemas.microsoft.com/office/drawing/2014/main" id="{926042F6-658A-4086-9F8D-0AED333F40F9}"/>
              </a:ext>
            </a:extLst>
          </p:cNvPr>
          <p:cNvSpPr txBox="1">
            <a:spLocks noChangeArrowheads="1"/>
          </p:cNvSpPr>
          <p:nvPr/>
        </p:nvSpPr>
        <p:spPr bwMode="auto">
          <a:xfrm>
            <a:off x="689312" y="5376178"/>
            <a:ext cx="5800242" cy="370101"/>
          </a:xfrm>
          <a:prstGeom prst="rect">
            <a:avLst/>
          </a:prstGeom>
          <a:noFill/>
          <a:ln w="12700">
            <a:noFill/>
            <a:miter lim="800000"/>
            <a:headEnd/>
            <a:tailEnd/>
          </a:ln>
          <a:effectLst/>
        </p:spPr>
        <p:txBody>
          <a:bodyPr wrap="none">
            <a:spAutoFit/>
          </a:bodyPr>
          <a:lstStyle/>
          <a:p>
            <a:pPr lvl="2" algn="l">
              <a:buSzPct val="90000"/>
              <a:buFontTx/>
              <a:buChar char="•"/>
            </a:pPr>
            <a:r>
              <a:rPr lang="en-US" dirty="0">
                <a:solidFill>
                  <a:srgbClr val="000000"/>
                </a:solidFill>
                <a:latin typeface="+mn-lt"/>
                <a:cs typeface="Arial" panose="020B0604020202020204" pitchFamily="34" charset="0"/>
              </a:rPr>
              <a:t>   telephone calls arriving at a technical help desk</a:t>
            </a:r>
          </a:p>
        </p:txBody>
      </p:sp>
      <p:sp>
        <p:nvSpPr>
          <p:cNvPr id="14" name="Text Box 12">
            <a:extLst>
              <a:ext uri="{FF2B5EF4-FFF2-40B4-BE49-F238E27FC236}">
                <a16:creationId xmlns:a16="http://schemas.microsoft.com/office/drawing/2014/main" id="{44B0D5F1-597D-4121-A0CE-7538EFCDFE6D}"/>
              </a:ext>
            </a:extLst>
          </p:cNvPr>
          <p:cNvSpPr txBox="1">
            <a:spLocks noChangeArrowheads="1"/>
          </p:cNvSpPr>
          <p:nvPr/>
        </p:nvSpPr>
        <p:spPr bwMode="auto">
          <a:xfrm>
            <a:off x="691236" y="5717033"/>
            <a:ext cx="3874202" cy="370101"/>
          </a:xfrm>
          <a:prstGeom prst="rect">
            <a:avLst/>
          </a:prstGeom>
          <a:noFill/>
          <a:ln w="12700">
            <a:noFill/>
            <a:miter lim="800000"/>
            <a:headEnd/>
            <a:tailEnd/>
          </a:ln>
          <a:effectLst/>
        </p:spPr>
        <p:txBody>
          <a:bodyPr wrap="none">
            <a:spAutoFit/>
          </a:bodyPr>
          <a:lstStyle/>
          <a:p>
            <a:pPr lvl="2" algn="l">
              <a:buSzPct val="90000"/>
              <a:buFontTx/>
              <a:buChar char="•"/>
            </a:pPr>
            <a:r>
              <a:rPr lang="en-US" dirty="0">
                <a:solidFill>
                  <a:srgbClr val="000000"/>
                </a:solidFill>
                <a:latin typeface="+mn-lt"/>
                <a:cs typeface="Arial" panose="020B0604020202020204" pitchFamily="34" charset="0"/>
              </a:rPr>
              <a:t>   customers entering a store</a:t>
            </a:r>
          </a:p>
        </p:txBody>
      </p:sp>
    </p:spTree>
    <p:extLst>
      <p:ext uri="{BB962C8B-B14F-4D97-AF65-F5344CB8AC3E}">
        <p14:creationId xmlns:p14="http://schemas.microsoft.com/office/powerpoint/2010/main" val="3629922375"/>
      </p:ext>
    </p:extLst>
  </p:cSld>
  <p:clrMapOvr>
    <a:masterClrMapping/>
  </p:clrMapOvr>
  <p:transition>
    <p:zoom/>
  </p:transition>
</p:sld>
</file>

<file path=ppt/theme/theme1.xml><?xml version="1.0" encoding="utf-8"?>
<a:theme xmlns:a="http://schemas.openxmlformats.org/drawingml/2006/main" name="eStud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tudyTemplate.pptx" id="{AE74280A-B603-42B4-B05F-2B7AC7703B76}" vid="{F4A7A3A8-5CA7-4B76-85A7-4E6A94576C8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eStudy</Template>
  <TotalTime>0</TotalTime>
  <Words>2756</Words>
  <Application>Microsoft Office PowerPoint</Application>
  <PresentationFormat>On-screen Show (4:3)</PresentationFormat>
  <Paragraphs>374</Paragraphs>
  <Slides>51</Slides>
  <Notes>48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1" baseType="lpstr">
      <vt:lpstr>Arial</vt:lpstr>
      <vt:lpstr>Calibri</vt:lpstr>
      <vt:lpstr>Cambria Math</vt:lpstr>
      <vt:lpstr>Monotype Sorts</vt:lpstr>
      <vt:lpstr>Symbol</vt:lpstr>
      <vt:lpstr>Times New Roman</vt:lpstr>
      <vt:lpstr>Verdana</vt:lpstr>
      <vt:lpstr>eStudy</vt:lpstr>
      <vt:lpstr>Microsoft Excel Binary Worksheet</vt:lpstr>
      <vt:lpstr>Binary Worksheet</vt:lpstr>
      <vt:lpstr>PowerPoint Presentation</vt:lpstr>
      <vt:lpstr>Sampling and Sampling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Central Limit Theorem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Sampling Methods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2017-11-07T19:55:41Z</dcterms:created>
  <dcterms:modified xsi:type="dcterms:W3CDTF">2019-03-18T19:54:24Z</dcterms:modified>
</cp:coreProperties>
</file>