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49"/>
  </p:notesMasterIdLst>
  <p:handoutMasterIdLst>
    <p:handoutMasterId r:id="rId50"/>
  </p:handoutMasterIdLst>
  <p:sldIdLst>
    <p:sldId id="268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7" r:id="rId46"/>
    <p:sldId id="318" r:id="rId47"/>
    <p:sldId id="319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102" d="100"/>
          <a:sy n="102" d="100"/>
        </p:scale>
        <p:origin x="162" y="90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0.2</c:v>
                </c:pt>
                <c:pt idx="1">
                  <c:v>0.3</c:v>
                </c:pt>
                <c:pt idx="2">
                  <c:v>0.35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0-4894-BFDF-17EA1603B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779176"/>
        <c:axId val="542780160"/>
      </c:barChart>
      <c:catAx>
        <c:axId val="54277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780160"/>
        <c:crosses val="autoZero"/>
        <c:auto val="1"/>
        <c:lblAlgn val="ctr"/>
        <c:lblOffset val="100"/>
        <c:noMultiLvlLbl val="0"/>
      </c:catAx>
      <c:valAx>
        <c:axId val="54278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77917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Probability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Sheet1!$A$7:$A$11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Sheet1!$B$7:$B$11</c:f>
              <c:numCache>
                <c:formatCode>General</c:formatCode>
                <c:ptCount val="5"/>
                <c:pt idx="0">
                  <c:v>0.4</c:v>
                </c:pt>
                <c:pt idx="1">
                  <c:v>0.2</c:v>
                </c:pt>
                <c:pt idx="2">
                  <c:v>0.25</c:v>
                </c:pt>
                <c:pt idx="3">
                  <c:v>0.05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21-4E93-97A3-00D5AF515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3900800"/>
        <c:axId val="603901456"/>
      </c:barChart>
      <c:catAx>
        <c:axId val="6039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901456"/>
        <c:crosses val="autoZero"/>
        <c:auto val="1"/>
        <c:lblAlgn val="ctr"/>
        <c:lblOffset val="100"/>
        <c:noMultiLvlLbl val="0"/>
      </c:catAx>
      <c:valAx>
        <c:axId val="60390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90080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'[Worksheet in 06_DiscreteProbability.pptx]Sheet1'!$G$1</c:f>
              <c:strCache>
                <c:ptCount val="1"/>
                <c:pt idx="0">
                  <c:v>f(x)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'[Worksheet in 06_DiscreteProbability.pptx]Sheet1'!$F$2:$F$12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'[Worksheet in 06_DiscreteProbability.pptx]Sheet1'!$G$2:$G$12</c:f>
              <c:numCache>
                <c:formatCode>0.0000</c:formatCode>
                <c:ptCount val="11"/>
                <c:pt idx="0">
                  <c:v>1.8315638888734179E-2</c:v>
                </c:pt>
                <c:pt idx="1">
                  <c:v>7.3262555554936715E-2</c:v>
                </c:pt>
                <c:pt idx="2">
                  <c:v>0.14652511110987346</c:v>
                </c:pt>
                <c:pt idx="3">
                  <c:v>0.19536681481316462</c:v>
                </c:pt>
                <c:pt idx="4">
                  <c:v>0.19536681481316462</c:v>
                </c:pt>
                <c:pt idx="5">
                  <c:v>0.1562934518505317</c:v>
                </c:pt>
                <c:pt idx="6">
                  <c:v>0.10419563456702115</c:v>
                </c:pt>
                <c:pt idx="7">
                  <c:v>5.9540362609726373E-2</c:v>
                </c:pt>
                <c:pt idx="8">
                  <c:v>2.9770181304863183E-2</c:v>
                </c:pt>
                <c:pt idx="9">
                  <c:v>1.3231191691050297E-2</c:v>
                </c:pt>
                <c:pt idx="10">
                  <c:v>5.2924766764201169E-3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1-4A18-A22E-E0213AE75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555104"/>
        <c:axId val="547553792"/>
      </c:barChart>
      <c:catAx>
        <c:axId val="54755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553792"/>
        <c:crosses val="autoZero"/>
        <c:auto val="1"/>
        <c:lblAlgn val="ctr"/>
        <c:lblOffset val="100"/>
        <c:noMultiLvlLbl val="0"/>
      </c:catAx>
      <c:valAx>
        <c:axId val="5475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55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4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47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60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27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46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5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70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7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71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94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064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4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94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644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068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672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705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27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8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2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81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72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089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454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216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569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48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795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290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239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972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7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7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82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53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6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8057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50957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2" r:id="rId3"/>
    <p:sldLayoutId id="2147483683" r:id="rId4"/>
    <p:sldLayoutId id="2147483684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chart" Target="../charts/chart3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5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2688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Discrete Probability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5349" y="1612728"/>
            <a:ext cx="7521121" cy="75798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There are three methods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assign</a:t>
            </a:r>
            <a:r>
              <a:rPr lang="en-US" sz="1805">
                <a:latin typeface="+mn-lt"/>
                <a:cs typeface="Arial" panose="020B0604020202020204" pitchFamily="34" charset="0"/>
              </a:rPr>
              <a:t>ing</a:t>
            </a:r>
            <a:r>
              <a:rPr lang="en-US" sz="1805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probabilities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to random variables: classical method, subjective method, and relative frequency method.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7125" y="2265983"/>
            <a:ext cx="7633604" cy="81079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use of the relative frequency method to develop discrete probability distributions leads to what is called an empirical discrete distribution.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7576" y="998317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42351600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4261" y="2212785"/>
            <a:ext cx="7998493" cy="613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lvl="1" algn="l">
              <a:lnSpc>
                <a:spcPct val="80000"/>
              </a:lnSpc>
              <a:spcBef>
                <a:spcPct val="20000"/>
              </a:spcBef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Using past data on car sales, a tabular representation 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the probability distribution for sales was developed.</a:t>
            </a:r>
          </a:p>
        </p:txBody>
      </p:sp>
      <p:sp>
        <p:nvSpPr>
          <p:cNvPr id="9394" name="Freeform 178"/>
          <p:cNvSpPr>
            <a:spLocks/>
          </p:cNvSpPr>
          <p:nvPr/>
        </p:nvSpPr>
        <p:spPr bwMode="auto">
          <a:xfrm>
            <a:off x="8072438" y="5248899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96" name="Freeform 180"/>
          <p:cNvSpPr>
            <a:spLocks/>
          </p:cNvSpPr>
          <p:nvPr/>
        </p:nvSpPr>
        <p:spPr bwMode="auto">
          <a:xfrm>
            <a:off x="8050214" y="5251286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67" name="Rectangle 251"/>
          <p:cNvSpPr>
            <a:spLocks noChangeArrowheads="1"/>
          </p:cNvSpPr>
          <p:nvPr/>
        </p:nvSpPr>
        <p:spPr bwMode="auto">
          <a:xfrm>
            <a:off x="1009195" y="1753681"/>
            <a:ext cx="7886700" cy="4487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60214" indent="-260214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Swope Motors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42407" y="1035578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1DCDCC-427D-41D0-A6A4-44D5E8A1DEFB}"/>
              </a:ext>
            </a:extLst>
          </p:cNvPr>
          <p:cNvSpPr txBox="1"/>
          <p:nvPr/>
        </p:nvSpPr>
        <p:spPr>
          <a:xfrm>
            <a:off x="7079810" y="4998504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ADA92B8-AFE9-4EE1-8189-0C1B36FA49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14906"/>
              </p:ext>
            </p:extLst>
          </p:nvPr>
        </p:nvGraphicFramePr>
        <p:xfrm>
          <a:off x="7573224" y="556010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6FA4E11-0652-4A69-94D0-5BE346DC01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73224" y="556010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B7FFB4-311A-418F-A3FC-89CCEE665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02275"/>
              </p:ext>
            </p:extLst>
          </p:nvPr>
        </p:nvGraphicFramePr>
        <p:xfrm>
          <a:off x="2035419" y="3053862"/>
          <a:ext cx="4754880" cy="2017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146606017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3228523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62892255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54192026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Cars sold per day (x)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Number of days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Probability f(x)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23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=40/100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5187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378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516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217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628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34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83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2594249" y="5183170"/>
            <a:ext cx="3556859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 of Random Variable </a:t>
            </a:r>
            <a:r>
              <a:rPr lang="en-US" sz="1504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50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 sales)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 rot="16200000">
            <a:off x="975776" y="3532627"/>
            <a:ext cx="1214615" cy="3444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Probability</a:t>
            </a:r>
          </a:p>
        </p:txBody>
      </p:sp>
      <p:sp>
        <p:nvSpPr>
          <p:cNvPr id="10310" name="AutoShape 70"/>
          <p:cNvSpPr>
            <a:spLocks noChangeArrowheads="1"/>
          </p:cNvSpPr>
          <p:nvPr/>
        </p:nvSpPr>
        <p:spPr bwMode="auto">
          <a:xfrm>
            <a:off x="1241604" y="2022321"/>
            <a:ext cx="6015705" cy="523499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Graphical representation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probability distribution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591802" y="1019034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  <p:sp>
        <p:nvSpPr>
          <p:cNvPr id="48" name="Rectangle 251"/>
          <p:cNvSpPr>
            <a:spLocks noChangeArrowheads="1"/>
          </p:cNvSpPr>
          <p:nvPr/>
        </p:nvSpPr>
        <p:spPr bwMode="auto">
          <a:xfrm>
            <a:off x="1009195" y="1753681"/>
            <a:ext cx="7886700" cy="4487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Swope Motors</a:t>
            </a: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EA66BA7F-B8EA-4FE4-8D6B-887B9C69BC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112875"/>
              </p:ext>
            </p:extLst>
          </p:nvPr>
        </p:nvGraphicFramePr>
        <p:xfrm>
          <a:off x="1863970" y="2576146"/>
          <a:ext cx="4572000" cy="260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742C55D-DA25-4682-9F44-6EDF4CD245BC}"/>
              </a:ext>
            </a:extLst>
          </p:cNvPr>
          <p:cNvSpPr txBox="1"/>
          <p:nvPr/>
        </p:nvSpPr>
        <p:spPr>
          <a:xfrm>
            <a:off x="7079810" y="4998504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6FA4E11-0652-4A69-94D0-5BE346DC0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533800"/>
              </p:ext>
            </p:extLst>
          </p:nvPr>
        </p:nvGraphicFramePr>
        <p:xfrm>
          <a:off x="7573224" y="556010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73224" y="556010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800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17834" y="1665847"/>
            <a:ext cx="7334251" cy="93425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addition to tables and graphs, a formula that gives the probability function,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), for every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often used to describe the probability   distributions.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25094" y="2472316"/>
            <a:ext cx="7334251" cy="77811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Several discrete probability distributions specified by formulas are the discrete-uniform, binomial, Poisson, and hypergeometric distributions.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86945" y="989142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165566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017834" y="1713450"/>
            <a:ext cx="7334251" cy="74844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discrete uniform probability distribution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the simplest example of a discrete probability distribution given by a formula.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017835" y="2361940"/>
            <a:ext cx="7339014" cy="56447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discrete uniform probability function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</a:t>
            </a:r>
            <a:endParaRPr lang="en-US" sz="1053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2686509" y="3359101"/>
            <a:ext cx="4115365" cy="5915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the number of values the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       random variable may assume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79685" y="1019761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2204" y="4102549"/>
            <a:ext cx="6623922" cy="620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827" indent="-257827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values of the random variable are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equally likely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algn="l"/>
            <a:endParaRPr lang="en-US" sz="1805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6DB289-385D-45AB-A86A-E0A0C29CFBAF}"/>
                  </a:ext>
                </a:extLst>
              </p:cNvPr>
              <p:cNvSpPr txBox="1"/>
              <p:nvPr/>
            </p:nvSpPr>
            <p:spPr>
              <a:xfrm>
                <a:off x="2338754" y="2911462"/>
                <a:ext cx="11999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6DB289-385D-45AB-A86A-E0A0C29CF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54" y="2911462"/>
                <a:ext cx="1199944" cy="276999"/>
              </a:xfrm>
              <a:prstGeom prst="rect">
                <a:avLst/>
              </a:prstGeom>
              <a:blipFill>
                <a:blip r:embed="rId3"/>
                <a:stretch>
                  <a:fillRect l="-6122" t="-2222" r="-2551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440438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2442" y="937079"/>
            <a:ext cx="7772400" cy="444011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Expected Value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017834" y="1745304"/>
            <a:ext cx="7334251" cy="6803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expected value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or mean, of a random variable is a measure of its central location.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017834" y="3169085"/>
            <a:ext cx="7334251" cy="79402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expected value is a weighted average of the values the random variable may assume.  The weights are the probabilities.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017834" y="3897513"/>
            <a:ext cx="7334251" cy="73047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expected value does not have to be a value the random variable can assume.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012074-8931-443D-BFCE-0F8C9C05270A}"/>
                  </a:ext>
                </a:extLst>
              </p:cNvPr>
              <p:cNvSpPr txBox="1"/>
              <p:nvPr/>
            </p:nvSpPr>
            <p:spPr>
              <a:xfrm>
                <a:off x="3077307" y="2500741"/>
                <a:ext cx="2199064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012074-8931-443D-BFCE-0F8C9C052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307" y="2500741"/>
                <a:ext cx="2199064" cy="670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12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579685" y="1030277"/>
            <a:ext cx="7772400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Variance and Standard Deviation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1017834" y="1703054"/>
            <a:ext cx="7334251" cy="47902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summarizes the variability in the values of a random variable.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1017834" y="2806654"/>
            <a:ext cx="7334251" cy="7475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variance is a weighted average of the squared deviations of a random variable from its mean.  The weights are the probabilities.</a:t>
            </a:r>
          </a:p>
        </p:txBody>
      </p:sp>
      <p:sp>
        <p:nvSpPr>
          <p:cNvPr id="231439" name="Rectangle 15"/>
          <p:cNvSpPr>
            <a:spLocks noChangeArrowheads="1"/>
          </p:cNvSpPr>
          <p:nvPr/>
        </p:nvSpPr>
        <p:spPr bwMode="auto">
          <a:xfrm>
            <a:off x="1019175" y="3550084"/>
            <a:ext cx="7334251" cy="73047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 deviation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is defined as the positive square root of the variance.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8793FA-8AAE-4B71-84FF-B1C9812F427B}"/>
                  </a:ext>
                </a:extLst>
              </p:cNvPr>
              <p:cNvSpPr txBox="1"/>
              <p:nvPr/>
            </p:nvSpPr>
            <p:spPr>
              <a:xfrm>
                <a:off x="2042487" y="2243672"/>
                <a:ext cx="3231013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8793FA-8AAE-4B71-84FF-B1C9812F4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487" y="2243672"/>
                <a:ext cx="3231013" cy="670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597542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Rectangle 23"/>
          <p:cNvSpPr>
            <a:spLocks noGrp="1" noChangeArrowheads="1"/>
          </p:cNvSpPr>
          <p:nvPr>
            <p:ph type="title"/>
          </p:nvPr>
        </p:nvSpPr>
        <p:spPr>
          <a:xfrm>
            <a:off x="621538" y="1042772"/>
            <a:ext cx="7772400" cy="444011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Expected Value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1020034" y="1752970"/>
            <a:ext cx="7886700" cy="4487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Swope Motors</a:t>
            </a:r>
          </a:p>
        </p:txBody>
      </p:sp>
      <p:sp>
        <p:nvSpPr>
          <p:cNvPr id="7" name="Freeform 178">
            <a:extLst>
              <a:ext uri="{FF2B5EF4-FFF2-40B4-BE49-F238E27FC236}">
                <a16:creationId xmlns:a16="http://schemas.microsoft.com/office/drawing/2014/main" id="{50EA1A16-C1C2-4D5B-9F6B-F7CC6D478A81}"/>
              </a:ext>
            </a:extLst>
          </p:cNvPr>
          <p:cNvSpPr>
            <a:spLocks/>
          </p:cNvSpPr>
          <p:nvPr/>
        </p:nvSpPr>
        <p:spPr bwMode="auto">
          <a:xfrm>
            <a:off x="8072438" y="5248899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180">
            <a:extLst>
              <a:ext uri="{FF2B5EF4-FFF2-40B4-BE49-F238E27FC236}">
                <a16:creationId xmlns:a16="http://schemas.microsoft.com/office/drawing/2014/main" id="{B783B3E4-F354-466C-B96C-32AB011D3D85}"/>
              </a:ext>
            </a:extLst>
          </p:cNvPr>
          <p:cNvSpPr>
            <a:spLocks/>
          </p:cNvSpPr>
          <p:nvPr/>
        </p:nvSpPr>
        <p:spPr bwMode="auto">
          <a:xfrm>
            <a:off x="8050214" y="5251286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5B516E-29C3-4720-AFFE-2B194EDA778D}"/>
              </a:ext>
            </a:extLst>
          </p:cNvPr>
          <p:cNvSpPr txBox="1"/>
          <p:nvPr/>
        </p:nvSpPr>
        <p:spPr>
          <a:xfrm>
            <a:off x="7079810" y="4998504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31404B1-BFAB-4C34-B5E7-F55C52F333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016245"/>
              </p:ext>
            </p:extLst>
          </p:nvPr>
        </p:nvGraphicFramePr>
        <p:xfrm>
          <a:off x="7573224" y="556010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ADA92B8-AFE9-4EE1-8189-0C1B36FA49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73224" y="556010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166AB4-8043-4222-804B-03F4FF534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02734"/>
              </p:ext>
            </p:extLst>
          </p:nvPr>
        </p:nvGraphicFramePr>
        <p:xfrm>
          <a:off x="1519604" y="2330174"/>
          <a:ext cx="5029200" cy="2017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58635808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50214924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4088104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40555261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66987779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Cars Sold (x)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days sold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Probability f(x)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</a:rPr>
                        <a:t>xf</a:t>
                      </a:r>
                      <a:r>
                        <a:rPr lang="en-US" sz="1600" u="none" strike="noStrike" dirty="0">
                          <a:effectLst/>
                        </a:rPr>
                        <a:t>(x)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892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60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635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=2*0.25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04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544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482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84863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E7CF0E5-7899-4A66-BF90-EE3201E777A7}"/>
              </a:ext>
            </a:extLst>
          </p:cNvPr>
          <p:cNvSpPr/>
          <p:nvPr/>
        </p:nvSpPr>
        <p:spPr>
          <a:xfrm>
            <a:off x="5498333" y="4056786"/>
            <a:ext cx="2397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expected number of cars</a:t>
            </a:r>
          </a:p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sold in a day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5015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4" name="Rectangle 32"/>
          <p:cNvSpPr>
            <a:spLocks noGrp="1" noChangeArrowheads="1"/>
          </p:cNvSpPr>
          <p:nvPr>
            <p:ph type="title"/>
          </p:nvPr>
        </p:nvSpPr>
        <p:spPr>
          <a:xfrm>
            <a:off x="621702" y="933078"/>
            <a:ext cx="7772400" cy="444011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Variance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952032" y="1602759"/>
            <a:ext cx="7886700" cy="4487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Swope Motors</a:t>
            </a:r>
          </a:p>
        </p:txBody>
      </p:sp>
      <p:sp>
        <p:nvSpPr>
          <p:cNvPr id="22" name="Freeform 178">
            <a:extLst>
              <a:ext uri="{FF2B5EF4-FFF2-40B4-BE49-F238E27FC236}">
                <a16:creationId xmlns:a16="http://schemas.microsoft.com/office/drawing/2014/main" id="{A1E685FF-E9AD-43FD-9DD3-246EA45C7EF9}"/>
              </a:ext>
            </a:extLst>
          </p:cNvPr>
          <p:cNvSpPr>
            <a:spLocks/>
          </p:cNvSpPr>
          <p:nvPr/>
        </p:nvSpPr>
        <p:spPr bwMode="auto">
          <a:xfrm>
            <a:off x="8063617" y="5522237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180">
            <a:extLst>
              <a:ext uri="{FF2B5EF4-FFF2-40B4-BE49-F238E27FC236}">
                <a16:creationId xmlns:a16="http://schemas.microsoft.com/office/drawing/2014/main" id="{AEF871FA-F42F-49A0-9A56-0296ECBA60A0}"/>
              </a:ext>
            </a:extLst>
          </p:cNvPr>
          <p:cNvSpPr>
            <a:spLocks/>
          </p:cNvSpPr>
          <p:nvPr/>
        </p:nvSpPr>
        <p:spPr bwMode="auto">
          <a:xfrm>
            <a:off x="8041393" y="5524624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C65CC1-4917-4819-B7F3-B13E2E7A6FDC}"/>
              </a:ext>
            </a:extLst>
          </p:cNvPr>
          <p:cNvSpPr txBox="1"/>
          <p:nvPr/>
        </p:nvSpPr>
        <p:spPr>
          <a:xfrm>
            <a:off x="7070989" y="5271842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B20FC4D3-45F9-4759-9CB8-EC5502562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515688"/>
              </p:ext>
            </p:extLst>
          </p:nvPr>
        </p:nvGraphicFramePr>
        <p:xfrm>
          <a:off x="7564403" y="583343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31404B1-BFAB-4C34-B5E7-F55C52F333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4403" y="583343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307B3A-1AF0-4310-985F-78EA9B613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70194"/>
              </p:ext>
            </p:extLst>
          </p:nvPr>
        </p:nvGraphicFramePr>
        <p:xfrm>
          <a:off x="1163603" y="2301939"/>
          <a:ext cx="7315200" cy="199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4880158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04620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277027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251182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158306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314418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254725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6498272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Cars Sold (x)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days sold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Probability f(x)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err="1">
                          <a:effectLst/>
                        </a:rPr>
                        <a:t>xf</a:t>
                      </a:r>
                      <a:r>
                        <a:rPr lang="en-US" sz="1400" u="none" strike="noStrike" dirty="0">
                          <a:effectLst/>
                        </a:rPr>
                        <a:t>(x)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(x-m)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(x-m)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(x-m)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f(x)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033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1.5625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0.6250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826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0.0625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0.0125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284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0.5625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0.1406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1587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3.0625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0.1531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573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7.5625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0.7563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23765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1.6875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= s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9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1.2990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= 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268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053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95160" y="1029275"/>
            <a:ext cx="7772400" cy="458334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Binomial Probability Distribution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22537" y="1721964"/>
            <a:ext cx="7772400" cy="429688"/>
          </a:xfrm>
          <a:noFill/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Four Properties of a Binomial Experiment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454338" y="2925781"/>
            <a:ext cx="6986278" cy="68646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3769" indent="-257827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3.  The probability of a success, denoted by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does not change from trial to trial. (This is referred to as the stationarity assumption.)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454336" y="3551021"/>
            <a:ext cx="7318375" cy="4965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343769" indent="-257827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4.  The trials are independent.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454337" y="2452357"/>
            <a:ext cx="7318375" cy="5560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429711" lvl="1" indent="-343769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2.  Two outcomes, success and failure, are possible on each trial.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454337" y="2062551"/>
            <a:ext cx="7318375" cy="52775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171884" lvl="1" indent="-85942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11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1. The experiment consists of a sequence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identical trials.</a:t>
            </a:r>
          </a:p>
        </p:txBody>
      </p:sp>
    </p:spTree>
    <p:extLst>
      <p:ext uri="{BB962C8B-B14F-4D97-AF65-F5344CB8AC3E}">
        <p14:creationId xmlns:p14="http://schemas.microsoft.com/office/powerpoint/2010/main" val="328855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620" y="1065316"/>
            <a:ext cx="7772400" cy="612305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Discrete Probability Distributions</a:t>
            </a: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724519" y="1687511"/>
            <a:ext cx="5480050" cy="377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Random Variables</a:t>
            </a: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724518" y="2016938"/>
            <a:ext cx="6847681" cy="3914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Developing Discrete Probability Distributions</a:t>
            </a:r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724517" y="2346366"/>
            <a:ext cx="6013451" cy="377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Expected Value and Variance</a:t>
            </a: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724519" y="2701016"/>
            <a:ext cx="5975350" cy="4609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Binomial Probability Distribution</a:t>
            </a: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724519" y="3049602"/>
            <a:ext cx="4321401" cy="3705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Poisson Probability Distribution</a:t>
            </a: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724518" y="3420180"/>
            <a:ext cx="3846340" cy="4459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A2769D72-00E6-492F-ADE7-2FC26BF298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215590"/>
              </p:ext>
            </p:extLst>
          </p:nvPr>
        </p:nvGraphicFramePr>
        <p:xfrm>
          <a:off x="4800600" y="3234891"/>
          <a:ext cx="3130062" cy="200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9689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161" y="997017"/>
            <a:ext cx="7772400" cy="514604"/>
          </a:xfrm>
        </p:spPr>
        <p:txBody>
          <a:bodyPr/>
          <a:lstStyle/>
          <a:p>
            <a:r>
              <a:rPr lang="en-US" dirty="0"/>
              <a:t>Binomial Probability Distribution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023052" y="1697233"/>
            <a:ext cx="7175501" cy="5018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60214" indent="-260214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Our interest is in the number of successes occurring in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trials.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023052" y="2068458"/>
            <a:ext cx="7175501" cy="5301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>
                <a:latin typeface="+mn-lt"/>
                <a:cs typeface="Arial" panose="020B0604020202020204" pitchFamily="34" charset="0"/>
              </a:rPr>
              <a:t>L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et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denote the number of successes occurring in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trials.</a:t>
            </a:r>
          </a:p>
        </p:txBody>
      </p:sp>
    </p:spTree>
    <p:extLst>
      <p:ext uri="{BB962C8B-B14F-4D97-AF65-F5344CB8AC3E}">
        <p14:creationId xmlns:p14="http://schemas.microsoft.com/office/powerpoint/2010/main" val="217151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2158232" y="3206512"/>
            <a:ext cx="5617984" cy="2170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where: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the number of successes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the probability of a success on one trial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the number of trials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the probability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successes in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trials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! =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1)(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2) ….. (2)(1)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1019376" y="1772391"/>
            <a:ext cx="7772400" cy="464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Binomial Probability Function: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2745" y="105360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Binomial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F3048C-124D-4DBC-9BFC-FBCEA67F98A9}"/>
                  </a:ext>
                </a:extLst>
              </p:cNvPr>
              <p:cNvSpPr txBox="1"/>
              <p:nvPr/>
            </p:nvSpPr>
            <p:spPr>
              <a:xfrm>
                <a:off x="2007318" y="2326385"/>
                <a:ext cx="3362074" cy="557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F3048C-124D-4DBC-9BFC-FBCEA67F9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318" y="2326385"/>
                <a:ext cx="3362074" cy="557781"/>
              </a:xfrm>
              <a:prstGeom prst="rect">
                <a:avLst/>
              </a:prstGeom>
              <a:blipFill>
                <a:blip r:embed="rId3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49883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6" name="AutoShape 14"/>
          <p:cNvSpPr>
            <a:spLocks noChangeArrowheads="1"/>
          </p:cNvSpPr>
          <p:nvPr/>
        </p:nvSpPr>
        <p:spPr bwMode="auto">
          <a:xfrm>
            <a:off x="4866612" y="3497233"/>
            <a:ext cx="3277976" cy="1002605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Probability of a particular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sequence of trial outcomes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with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successes in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trials</a:t>
            </a:r>
          </a:p>
        </p:txBody>
      </p:sp>
      <p:sp>
        <p:nvSpPr>
          <p:cNvPr id="156687" name="AutoShape 15"/>
          <p:cNvSpPr>
            <a:spLocks noChangeArrowheads="1"/>
          </p:cNvSpPr>
          <p:nvPr/>
        </p:nvSpPr>
        <p:spPr bwMode="auto">
          <a:xfrm>
            <a:off x="692842" y="3488584"/>
            <a:ext cx="3190461" cy="9882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Number of experimental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outcomes providing exactly</a:t>
            </a:r>
          </a:p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successes in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trials</a:t>
            </a:r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H="1">
            <a:off x="2587692" y="2980504"/>
            <a:ext cx="596900" cy="520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>
            <a:off x="4866612" y="2974049"/>
            <a:ext cx="311878" cy="51453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019376" y="1772391"/>
            <a:ext cx="7181534" cy="464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Binomial Probability Function: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98176" y="109465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Binomial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D511BFF-7482-4425-A730-99AB2A2CA9E7}"/>
                  </a:ext>
                </a:extLst>
              </p:cNvPr>
              <p:cNvSpPr txBox="1"/>
              <p:nvPr/>
            </p:nvSpPr>
            <p:spPr>
              <a:xfrm>
                <a:off x="2007318" y="2326385"/>
                <a:ext cx="3464666" cy="557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D511BFF-7482-4425-A730-99AB2A2CA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318" y="2326385"/>
                <a:ext cx="3464666" cy="557781"/>
              </a:xfrm>
              <a:prstGeom prst="rect">
                <a:avLst/>
              </a:prstGeom>
              <a:blipFill>
                <a:blip r:embed="rId3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4B303281-5936-45AC-A097-35D020BCA80C}"/>
              </a:ext>
            </a:extLst>
          </p:cNvPr>
          <p:cNvSpPr/>
          <p:nvPr/>
        </p:nvSpPr>
        <p:spPr>
          <a:xfrm>
            <a:off x="2760785" y="2326385"/>
            <a:ext cx="1090246" cy="6516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4358D8-8641-4ED2-A8D1-C49C368C1C0D}"/>
              </a:ext>
            </a:extLst>
          </p:cNvPr>
          <p:cNvSpPr/>
          <p:nvPr/>
        </p:nvSpPr>
        <p:spPr>
          <a:xfrm>
            <a:off x="3918420" y="2326384"/>
            <a:ext cx="1553563" cy="6516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65112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024122" y="1747837"/>
            <a:ext cx="5562600" cy="409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Evans Electronics</a:t>
            </a:r>
          </a:p>
        </p:txBody>
      </p:sp>
      <p:sp>
        <p:nvSpPr>
          <p:cNvPr id="91423" name="Rectangle 287"/>
          <p:cNvSpPr>
            <a:spLocks noChangeArrowheads="1"/>
          </p:cNvSpPr>
          <p:nvPr/>
        </p:nvSpPr>
        <p:spPr bwMode="auto">
          <a:xfrm>
            <a:off x="1379723" y="2101135"/>
            <a:ext cx="6740156" cy="9706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algn="just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Evans Electronics is concerned about a low retention rate for its employees.  In recent years, management has seen a turnover of 10% of the hourly employees annually.</a:t>
            </a:r>
          </a:p>
        </p:txBody>
      </p:sp>
      <p:sp>
        <p:nvSpPr>
          <p:cNvPr id="91425" name="Rectangle 289"/>
          <p:cNvSpPr>
            <a:spLocks noChangeArrowheads="1"/>
          </p:cNvSpPr>
          <p:nvPr/>
        </p:nvSpPr>
        <p:spPr bwMode="auto">
          <a:xfrm>
            <a:off x="1363846" y="4194400"/>
            <a:ext cx="6839377" cy="72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algn="just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Choosing 3 hourly employees at random, what is the probability that 1 of them will leave the company this year?		     </a:t>
            </a:r>
          </a:p>
        </p:txBody>
      </p:sp>
      <p:sp>
        <p:nvSpPr>
          <p:cNvPr id="91426" name="Rectangle 290"/>
          <p:cNvSpPr>
            <a:spLocks noChangeArrowheads="1"/>
          </p:cNvSpPr>
          <p:nvPr/>
        </p:nvSpPr>
        <p:spPr bwMode="auto">
          <a:xfrm>
            <a:off x="1374959" y="3158529"/>
            <a:ext cx="6924980" cy="6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algn="just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Thus, for any hourly employee chosen at random, management estimates a probability of 0.1 that the person will not be with the company next year.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89383" y="1000980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Binomial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767325102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56" name="Rectangle 424"/>
          <p:cNvSpPr>
            <a:spLocks noChangeArrowheads="1"/>
          </p:cNvSpPr>
          <p:nvPr/>
        </p:nvSpPr>
        <p:spPr bwMode="auto">
          <a:xfrm>
            <a:off x="1371537" y="2101136"/>
            <a:ext cx="6981454" cy="101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probability of the first employee leaving and the second and third employees staying, denoted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), is given by:</a:t>
            </a:r>
          </a:p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		</a:t>
            </a:r>
          </a:p>
        </p:txBody>
      </p:sp>
      <p:sp>
        <p:nvSpPr>
          <p:cNvPr id="146857" name="Rectangle 425"/>
          <p:cNvSpPr>
            <a:spLocks noChangeArrowheads="1"/>
          </p:cNvSpPr>
          <p:nvPr/>
        </p:nvSpPr>
        <p:spPr bwMode="auto">
          <a:xfrm>
            <a:off x="1366774" y="3320651"/>
            <a:ext cx="7096034" cy="13556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With a .10 probability of an employee leaving on any one trial, the probability of an employee leaving on the first trial and not on the second and third trials is given by: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15937" y="1747837"/>
            <a:ext cx="5562600" cy="409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Evans Electronics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80591" y="105658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Binomial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72C484-7856-4B99-941F-1F41EF27829B}"/>
                  </a:ext>
                </a:extLst>
              </p:cNvPr>
              <p:cNvSpPr txBox="1"/>
              <p:nvPr/>
            </p:nvSpPr>
            <p:spPr>
              <a:xfrm>
                <a:off x="2297465" y="2841212"/>
                <a:ext cx="16499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72C484-7856-4B99-941F-1F41EF278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465" y="2841212"/>
                <a:ext cx="1649939" cy="276999"/>
              </a:xfrm>
              <a:prstGeom prst="rect">
                <a:avLst/>
              </a:prstGeom>
              <a:blipFill>
                <a:blip r:embed="rId3"/>
                <a:stretch>
                  <a:fillRect l="-2952" r="-4059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15406C83-E47E-457D-9A9E-4E7650801EDA}"/>
              </a:ext>
            </a:extLst>
          </p:cNvPr>
          <p:cNvSpPr/>
          <p:nvPr/>
        </p:nvSpPr>
        <p:spPr>
          <a:xfrm>
            <a:off x="2139056" y="4333732"/>
            <a:ext cx="3278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(.10)(.90)(.90) = (.10)(.90)</a:t>
            </a:r>
            <a:r>
              <a:rPr lang="en-US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.081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8269799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1371536" y="2101136"/>
            <a:ext cx="6655841" cy="7569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 other experimental outcomes result in one success and two failures.  The probabilities for all three experimental outcomes involving one success follow.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2383701" y="3132574"/>
            <a:ext cx="1426865" cy="148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Experimental</a:t>
            </a:r>
          </a:p>
          <a:p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Outcome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3985564" y="3132574"/>
            <a:ext cx="5185945" cy="2036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Probability of</a:t>
            </a:r>
          </a:p>
          <a:p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Experimental Outcome</a:t>
            </a:r>
          </a:p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)(1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(.1)(.9)(.9) = .081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(.9)(.1)(.9) = .081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)(1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(.9)(.9)(.1) =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.081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                        Total = .243  </a:t>
            </a:r>
          </a:p>
          <a:p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15937" y="1747837"/>
            <a:ext cx="5562600" cy="409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Evans Electronics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71799" y="95873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Binomial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303523390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2460978" y="2589905"/>
            <a:ext cx="4038600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Let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  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.10,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3,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1</a:t>
            </a:r>
          </a:p>
        </p:txBody>
      </p:sp>
      <p:sp>
        <p:nvSpPr>
          <p:cNvPr id="232459" name="AutoShape 11"/>
          <p:cNvSpPr>
            <a:spLocks noChangeArrowheads="1"/>
          </p:cNvSpPr>
          <p:nvPr/>
        </p:nvSpPr>
        <p:spPr bwMode="auto">
          <a:xfrm>
            <a:off x="1220828" y="2139353"/>
            <a:ext cx="3548991" cy="478369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Using the probability function: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15937" y="1747837"/>
            <a:ext cx="5562600" cy="409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Evans Electronics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94078" y="1057865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Binomial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3527B6-78B3-46A3-A95D-9263F0C88D76}"/>
                  </a:ext>
                </a:extLst>
              </p:cNvPr>
              <p:cNvSpPr txBox="1"/>
              <p:nvPr/>
            </p:nvSpPr>
            <p:spPr>
              <a:xfrm>
                <a:off x="2612471" y="3187695"/>
                <a:ext cx="3362074" cy="557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3527B6-78B3-46A3-A95D-9263F0C88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471" y="3187695"/>
                <a:ext cx="3362074" cy="557781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1968E4-1FDF-4BD2-8A29-D4F641D57B26}"/>
                  </a:ext>
                </a:extLst>
              </p:cNvPr>
              <p:cNvSpPr txBox="1"/>
              <p:nvPr/>
            </p:nvSpPr>
            <p:spPr>
              <a:xfrm>
                <a:off x="2612471" y="4163506"/>
                <a:ext cx="4049314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(0.9)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(3−1)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=0.243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1968E4-1FDF-4BD2-8A29-D4F641D57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471" y="4163506"/>
                <a:ext cx="4049314" cy="5596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78">
            <a:extLst>
              <a:ext uri="{FF2B5EF4-FFF2-40B4-BE49-F238E27FC236}">
                <a16:creationId xmlns:a16="http://schemas.microsoft.com/office/drawing/2014/main" id="{B1E62D60-FCFB-4A61-B3A9-9B9F757BD11C}"/>
              </a:ext>
            </a:extLst>
          </p:cNvPr>
          <p:cNvSpPr>
            <a:spLocks/>
          </p:cNvSpPr>
          <p:nvPr/>
        </p:nvSpPr>
        <p:spPr bwMode="auto">
          <a:xfrm>
            <a:off x="8063617" y="5522237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180">
            <a:extLst>
              <a:ext uri="{FF2B5EF4-FFF2-40B4-BE49-F238E27FC236}">
                <a16:creationId xmlns:a16="http://schemas.microsoft.com/office/drawing/2014/main" id="{E856C3CE-51C2-4EC3-B76E-1D49BC47426A}"/>
              </a:ext>
            </a:extLst>
          </p:cNvPr>
          <p:cNvSpPr>
            <a:spLocks/>
          </p:cNvSpPr>
          <p:nvPr/>
        </p:nvSpPr>
        <p:spPr bwMode="auto">
          <a:xfrm>
            <a:off x="8041393" y="5524624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DEB902-3802-4484-86F6-4EACD89B1E17}"/>
              </a:ext>
            </a:extLst>
          </p:cNvPr>
          <p:cNvSpPr txBox="1"/>
          <p:nvPr/>
        </p:nvSpPr>
        <p:spPr>
          <a:xfrm>
            <a:off x="7070989" y="5271842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38C616F-6395-4867-B090-14E955105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882220"/>
              </p:ext>
            </p:extLst>
          </p:nvPr>
        </p:nvGraphicFramePr>
        <p:xfrm>
          <a:off x="7564403" y="583343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Worksheet" showAsIcon="1" r:id="rId6" imgW="914400" imgH="771480" progId="Excel.Sheet.12">
                  <p:embed/>
                </p:oleObj>
              </mc:Choice>
              <mc:Fallback>
                <p:oleObj name="Worksheet" showAsIcon="1" r:id="rId6" imgW="914400" imgH="771480" progId="Excel.Sheet.12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B20FC4D3-45F9-4759-9CB8-EC5502562E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64403" y="583343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678712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5" name="Rectangle 69"/>
          <p:cNvSpPr>
            <a:spLocks noGrp="1" noChangeArrowheads="1"/>
          </p:cNvSpPr>
          <p:nvPr>
            <p:ph type="title"/>
          </p:nvPr>
        </p:nvSpPr>
        <p:spPr>
          <a:xfrm>
            <a:off x="529271" y="1017536"/>
            <a:ext cx="7772400" cy="458334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Binomial Probability Distribution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1134746" y="2269407"/>
            <a:ext cx="1174284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504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4" u="sng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504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Worker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3067456" y="2251081"/>
            <a:ext cx="1060470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sz="1504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4" u="sng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504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Worker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5069497" y="2268640"/>
            <a:ext cx="1031616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sz="1504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504" u="sng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504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Worker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6903317" y="2478157"/>
            <a:ext cx="25281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sz="1805" i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7715250" y="2509191"/>
            <a:ext cx="597459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Prob.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040230" y="3561926"/>
            <a:ext cx="1444625" cy="74001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051342" y="4346107"/>
            <a:ext cx="1427162" cy="8020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2608679" y="4797279"/>
            <a:ext cx="1978025" cy="35807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661318" y="2973492"/>
            <a:ext cx="1901825" cy="1850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600742" y="3174013"/>
            <a:ext cx="2000250" cy="35807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613442" y="3555958"/>
            <a:ext cx="1968500" cy="3914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670843" y="3197886"/>
            <a:ext cx="1906587" cy="1587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602329" y="5173256"/>
            <a:ext cx="2001838" cy="35449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602579" y="2576030"/>
            <a:ext cx="0" cy="3219080"/>
          </a:xfrm>
          <a:prstGeom prst="line">
            <a:avLst/>
          </a:prstGeom>
          <a:noFill/>
          <a:ln w="1905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4675604" y="3754092"/>
            <a:ext cx="1887538" cy="1850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666080" y="3967743"/>
            <a:ext cx="1897063" cy="17545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4675604" y="5352292"/>
            <a:ext cx="1911350" cy="1336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4685130" y="5537298"/>
            <a:ext cx="1878013" cy="211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4664492" y="4794390"/>
            <a:ext cx="1889125" cy="18142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4670842" y="4583127"/>
            <a:ext cx="1911350" cy="174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1216442" y="3363793"/>
            <a:ext cx="759362" cy="5304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Leaves</a:t>
            </a:r>
          </a:p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(.1)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1297404" y="4828313"/>
            <a:ext cx="618298" cy="5304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Stays</a:t>
            </a:r>
          </a:p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(.9)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6879055" y="2815941"/>
            <a:ext cx="24479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6874293" y="4434432"/>
            <a:ext cx="24479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874293" y="5626816"/>
            <a:ext cx="24479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6879055" y="3589379"/>
            <a:ext cx="24479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879055" y="3220563"/>
            <a:ext cx="24479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649955" y="4563338"/>
            <a:ext cx="1100802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Leaves (.1)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656304" y="2973493"/>
            <a:ext cx="1100802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Leaves (.1)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4713704" y="3249209"/>
            <a:ext cx="607077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(.9)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2669004" y="3775577"/>
            <a:ext cx="95973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Stays (.9)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2669004" y="5372584"/>
            <a:ext cx="95973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Stays (.9)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5378867" y="4089488"/>
            <a:ext cx="607077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(.9)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4699417" y="4837861"/>
            <a:ext cx="607077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(.9)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5355522" y="5660494"/>
            <a:ext cx="607077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(.9)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4685130" y="4380721"/>
            <a:ext cx="579056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(.1)</a:t>
            </a: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5366167" y="5078964"/>
            <a:ext cx="579056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(.1)</a:t>
            </a: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5351880" y="3507022"/>
            <a:ext cx="579056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(.1)</a:t>
            </a:r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4685130" y="2787295"/>
            <a:ext cx="579056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(.1)</a:t>
            </a:r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7660105" y="2787295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.0010</a:t>
            </a: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7679154" y="3532087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.0090</a:t>
            </a:r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7698204" y="4434432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.0090</a:t>
            </a: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7698204" y="5626816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.7290</a:t>
            </a: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7679154" y="3188337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.0090</a:t>
            </a: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6850479" y="4829505"/>
            <a:ext cx="35083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>
            <a:spAutoFit/>
          </a:bodyPr>
          <a:lstStyle/>
          <a:p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6853654" y="5216224"/>
            <a:ext cx="349250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>
            <a:spAutoFit/>
          </a:bodyPr>
          <a:lstStyle/>
          <a:p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7756759" y="4023841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.0810</a:t>
            </a: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7751996" y="4831893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.0810</a:t>
            </a:r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7748821" y="5216225"/>
            <a:ext cx="619901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.0810</a:t>
            </a:r>
          </a:p>
        </p:txBody>
      </p:sp>
      <p:sp>
        <p:nvSpPr>
          <p:cNvPr id="19531" name="Oval 75"/>
          <p:cNvSpPr>
            <a:spLocks noChangeArrowheads="1"/>
          </p:cNvSpPr>
          <p:nvPr/>
        </p:nvSpPr>
        <p:spPr bwMode="auto">
          <a:xfrm>
            <a:off x="4523205" y="3897321"/>
            <a:ext cx="144463" cy="10503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38" name="Line 82"/>
          <p:cNvSpPr>
            <a:spLocks noChangeShapeType="1"/>
          </p:cNvSpPr>
          <p:nvPr/>
        </p:nvSpPr>
        <p:spPr bwMode="auto">
          <a:xfrm>
            <a:off x="2549942" y="2571256"/>
            <a:ext cx="0" cy="3219080"/>
          </a:xfrm>
          <a:prstGeom prst="line">
            <a:avLst/>
          </a:prstGeom>
          <a:noFill/>
          <a:ln w="1905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6569492" y="2572451"/>
            <a:ext cx="0" cy="3219079"/>
          </a:xfrm>
          <a:prstGeom prst="line">
            <a:avLst/>
          </a:prstGeom>
          <a:noFill/>
          <a:ln w="1905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39" name="Line 83"/>
          <p:cNvSpPr>
            <a:spLocks noChangeShapeType="1"/>
          </p:cNvSpPr>
          <p:nvPr/>
        </p:nvSpPr>
        <p:spPr bwMode="auto">
          <a:xfrm>
            <a:off x="991017" y="2548580"/>
            <a:ext cx="0" cy="3238176"/>
          </a:xfrm>
          <a:prstGeom prst="line">
            <a:avLst/>
          </a:prstGeom>
          <a:noFill/>
          <a:ln w="1905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18" name="Oval 162"/>
          <p:cNvSpPr>
            <a:spLocks noChangeArrowheads="1"/>
          </p:cNvSpPr>
          <p:nvPr/>
        </p:nvSpPr>
        <p:spPr bwMode="auto">
          <a:xfrm>
            <a:off x="4523205" y="3127463"/>
            <a:ext cx="144463" cy="10503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19" name="Oval 163"/>
          <p:cNvSpPr>
            <a:spLocks noChangeArrowheads="1"/>
          </p:cNvSpPr>
          <p:nvPr/>
        </p:nvSpPr>
        <p:spPr bwMode="auto">
          <a:xfrm>
            <a:off x="2475330" y="3503441"/>
            <a:ext cx="144463" cy="10503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20" name="Oval 164"/>
          <p:cNvSpPr>
            <a:spLocks noChangeArrowheads="1"/>
          </p:cNvSpPr>
          <p:nvPr/>
        </p:nvSpPr>
        <p:spPr bwMode="auto">
          <a:xfrm>
            <a:off x="2475330" y="5111190"/>
            <a:ext cx="144463" cy="10503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21" name="Oval 165"/>
          <p:cNvSpPr>
            <a:spLocks noChangeArrowheads="1"/>
          </p:cNvSpPr>
          <p:nvPr/>
        </p:nvSpPr>
        <p:spPr bwMode="auto">
          <a:xfrm>
            <a:off x="4527968" y="4737098"/>
            <a:ext cx="144462" cy="10503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22" name="Oval 166"/>
          <p:cNvSpPr>
            <a:spLocks noChangeArrowheads="1"/>
          </p:cNvSpPr>
          <p:nvPr/>
        </p:nvSpPr>
        <p:spPr bwMode="auto">
          <a:xfrm>
            <a:off x="4527968" y="5469263"/>
            <a:ext cx="144462" cy="10503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23" name="Oval 167"/>
          <p:cNvSpPr>
            <a:spLocks noChangeArrowheads="1"/>
          </p:cNvSpPr>
          <p:nvPr/>
        </p:nvSpPr>
        <p:spPr bwMode="auto">
          <a:xfrm>
            <a:off x="913230" y="4269717"/>
            <a:ext cx="144463" cy="10503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25" name="Rectangle 169"/>
          <p:cNvSpPr>
            <a:spLocks noChangeArrowheads="1"/>
          </p:cNvSpPr>
          <p:nvPr/>
        </p:nvSpPr>
        <p:spPr bwMode="auto">
          <a:xfrm>
            <a:off x="6860005" y="4020259"/>
            <a:ext cx="35083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>
            <a:spAutoFit/>
          </a:bodyPr>
          <a:lstStyle/>
          <a:p>
            <a:r>
              <a: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663993" y="1548678"/>
            <a:ext cx="5562600" cy="409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Evans Electronics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3A495-F611-42DD-8A6D-D85454F4DA86}"/>
              </a:ext>
            </a:extLst>
          </p:cNvPr>
          <p:cNvSpPr/>
          <p:nvPr/>
        </p:nvSpPr>
        <p:spPr>
          <a:xfrm>
            <a:off x="6755363" y="4020259"/>
            <a:ext cx="1621290" cy="315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B7D3705-DAB4-4617-B614-76C6A22F41BF}"/>
              </a:ext>
            </a:extLst>
          </p:cNvPr>
          <p:cNvSpPr/>
          <p:nvPr/>
        </p:nvSpPr>
        <p:spPr>
          <a:xfrm>
            <a:off x="6755363" y="4798107"/>
            <a:ext cx="1621290" cy="315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DB51FE6-6BE4-455D-87D8-F49FE9D21692}"/>
              </a:ext>
            </a:extLst>
          </p:cNvPr>
          <p:cNvSpPr/>
          <p:nvPr/>
        </p:nvSpPr>
        <p:spPr>
          <a:xfrm>
            <a:off x="6755648" y="5203153"/>
            <a:ext cx="1621290" cy="315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79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559992" y="956023"/>
            <a:ext cx="7772400" cy="5026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Binomial Probabilities and Cumulative Probabilities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831865" y="2709594"/>
            <a:ext cx="7175501" cy="7159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With modern calculators and the capability of statistical software packages, such tables are almost unnecessary.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831865" y="2310496"/>
            <a:ext cx="7175501" cy="47401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lvl="1" indent="-257827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These tables can be found in some statistics textbooks.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831865" y="1637044"/>
            <a:ext cx="7175501" cy="61190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lvl="1" indent="-257827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Statisticians have developed tables that give probabilities and cumulative probabilities for a binomial </a:t>
            </a:r>
            <a:r>
              <a:rPr lang="en-US" sz="1805" dirty="0">
                <a:latin typeface="+mn-lt"/>
                <a:cs typeface="Arial" panose="020B0604020202020204" pitchFamily="34" charset="0"/>
              </a:rPr>
              <a:t>experiment</a:t>
            </a:r>
            <a:r>
              <a:rPr lang="en-US" sz="1805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latin typeface="+mn-lt"/>
                <a:cs typeface="Arial" panose="020B0604020202020204" pitchFamily="34" charset="0"/>
              </a:rPr>
              <a:t>random variable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471032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6742" y="1591034"/>
            <a:ext cx="7772400" cy="4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Using Tables of Binomial Probabilities  </a:t>
            </a: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993990"/>
              </p:ext>
            </p:extLst>
          </p:nvPr>
        </p:nvGraphicFramePr>
        <p:xfrm>
          <a:off x="1259527" y="2005384"/>
          <a:ext cx="6637029" cy="176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Worksheet" r:id="rId3" imgW="4105359" imgH="1095321" progId="Excel.Sheet.8">
                  <p:embed/>
                </p:oleObj>
              </mc:Choice>
              <mc:Fallback>
                <p:oleObj name="Worksheet" r:id="rId3" imgW="4105359" imgH="1095321" progId="Excel.Sheet.8">
                  <p:embed/>
                  <p:pic>
                    <p:nvPicPr>
                      <p:cNvPr id="3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527" y="2005384"/>
                        <a:ext cx="6637029" cy="17664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3953" y="980732"/>
            <a:ext cx="7772400" cy="458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Binomial Probability Distribution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4EADA4-B5F0-43D8-9AC9-AD967F21B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742" y="4172933"/>
            <a:ext cx="7772400" cy="4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Using Binomial Probabilities in Excel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60EDB84-5B92-429B-AC05-42A3220D9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18223"/>
              </p:ext>
            </p:extLst>
          </p:nvPr>
        </p:nvGraphicFramePr>
        <p:xfrm>
          <a:off x="1277818" y="4589665"/>
          <a:ext cx="3505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80544619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368946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23811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22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p=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740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x=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02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32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f(x)=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90588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068A3F5-18EF-439D-AEC5-336E0B2D4562}"/>
              </a:ext>
            </a:extLst>
          </p:cNvPr>
          <p:cNvSpPr/>
          <p:nvPr/>
        </p:nvSpPr>
        <p:spPr>
          <a:xfrm>
            <a:off x="4783018" y="6074533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=BINOMDIST(B2,B3,B1,0)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21C949-38EB-4EFB-9874-F2A6929637FF}"/>
              </a:ext>
            </a:extLst>
          </p:cNvPr>
          <p:cNvSpPr/>
          <p:nvPr/>
        </p:nvSpPr>
        <p:spPr>
          <a:xfrm>
            <a:off x="4767336" y="5332043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The number of successes in trials.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FB9D29-1945-49A2-B077-FB2448F85E02}"/>
              </a:ext>
            </a:extLst>
          </p:cNvPr>
          <p:cNvSpPr/>
          <p:nvPr/>
        </p:nvSpPr>
        <p:spPr>
          <a:xfrm>
            <a:off x="4767336" y="4948010"/>
            <a:ext cx="3880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The probability of success on each trial.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BAFBF4-0EB9-4444-9D12-0A3388FCBBB7}"/>
              </a:ext>
            </a:extLst>
          </p:cNvPr>
          <p:cNvSpPr/>
          <p:nvPr/>
        </p:nvSpPr>
        <p:spPr>
          <a:xfrm>
            <a:off x="4767336" y="5718978"/>
            <a:ext cx="3252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The number of independent trials.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FFF156-80EA-49C4-A407-5EF135421DE3}"/>
              </a:ext>
            </a:extLst>
          </p:cNvPr>
          <p:cNvSpPr/>
          <p:nvPr/>
        </p:nvSpPr>
        <p:spPr>
          <a:xfrm>
            <a:off x="1333803" y="2637674"/>
            <a:ext cx="221872" cy="232295"/>
          </a:xfrm>
          <a:prstGeom prst="rect">
            <a:avLst/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4EB8BB-8F28-465A-8E37-F37C7CD74D50}"/>
              </a:ext>
            </a:extLst>
          </p:cNvPr>
          <p:cNvSpPr/>
          <p:nvPr/>
        </p:nvSpPr>
        <p:spPr>
          <a:xfrm>
            <a:off x="2699181" y="2304594"/>
            <a:ext cx="361259" cy="232295"/>
          </a:xfrm>
          <a:prstGeom prst="rect">
            <a:avLst/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440919-67A2-422D-A499-48477BA7D72E}"/>
              </a:ext>
            </a:extLst>
          </p:cNvPr>
          <p:cNvSpPr/>
          <p:nvPr/>
        </p:nvSpPr>
        <p:spPr>
          <a:xfrm>
            <a:off x="1720723" y="2897962"/>
            <a:ext cx="221872" cy="232295"/>
          </a:xfrm>
          <a:prstGeom prst="rect">
            <a:avLst/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EE9B5D-6587-4386-A110-C3D8347BEAA6}"/>
              </a:ext>
            </a:extLst>
          </p:cNvPr>
          <p:cNvSpPr/>
          <p:nvPr/>
        </p:nvSpPr>
        <p:spPr>
          <a:xfrm>
            <a:off x="2646505" y="2893784"/>
            <a:ext cx="525905" cy="232295"/>
          </a:xfrm>
          <a:prstGeom prst="rect">
            <a:avLst/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7978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1017835" y="1682504"/>
            <a:ext cx="7277100" cy="80208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random variable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a numerical description of the outcome of an experiment.</a:t>
            </a: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401730" y="940390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Random Variables</a:t>
            </a: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681038" y="1681602"/>
            <a:ext cx="7772400" cy="37776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1805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1017835" y="2344064"/>
            <a:ext cx="7277100" cy="7741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discrete random variable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may assume either a finite number of values or an infinite sequence of values.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1017835" y="2962648"/>
            <a:ext cx="7277100" cy="76871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continuous random variable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may assume any numerical value in an interval or collection of intervals.</a:t>
            </a:r>
          </a:p>
        </p:txBody>
      </p:sp>
    </p:spTree>
    <p:extLst>
      <p:ext uri="{BB962C8B-B14F-4D97-AF65-F5344CB8AC3E}">
        <p14:creationId xmlns:p14="http://schemas.microsoft.com/office/powerpoint/2010/main" val="875261879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01" y="961670"/>
            <a:ext cx="7772400" cy="458334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Binomial Probability Distribution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737746" y="4135038"/>
            <a:ext cx="3668712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024125" y="1774654"/>
            <a:ext cx="61341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Expected Value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1024125" y="2796357"/>
            <a:ext cx="6153150" cy="34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1024125" y="3827608"/>
            <a:ext cx="6629401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AED073-D5D8-46CB-B094-D6CB9A2A7AE1}"/>
                  </a:ext>
                </a:extLst>
              </p:cNvPr>
              <p:cNvSpPr txBox="1"/>
              <p:nvPr/>
            </p:nvSpPr>
            <p:spPr>
              <a:xfrm>
                <a:off x="1960922" y="2245813"/>
                <a:ext cx="1539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AED073-D5D8-46CB-B094-D6CB9A2A7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922" y="2245813"/>
                <a:ext cx="1539139" cy="276999"/>
              </a:xfrm>
              <a:prstGeom prst="rect">
                <a:avLst/>
              </a:prstGeom>
              <a:blipFill>
                <a:blip r:embed="rId3"/>
                <a:stretch>
                  <a:fillRect l="-3175" r="-3175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988480-8CDD-4B6A-BDB8-C6C7382A1DE6}"/>
                  </a:ext>
                </a:extLst>
              </p:cNvPr>
              <p:cNvSpPr txBox="1"/>
              <p:nvPr/>
            </p:nvSpPr>
            <p:spPr>
              <a:xfrm>
                <a:off x="1846068" y="3236238"/>
                <a:ext cx="26224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988480-8CDD-4B6A-BDB8-C6C7382A1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068" y="3236238"/>
                <a:ext cx="2622449" cy="276999"/>
              </a:xfrm>
              <a:prstGeom prst="rect">
                <a:avLst/>
              </a:prstGeom>
              <a:blipFill>
                <a:blip r:embed="rId4"/>
                <a:stretch>
                  <a:fillRect l="-1628" t="-2222" r="-2558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A6655F-BDCB-4D93-BB3E-2EA8F2592C99}"/>
                  </a:ext>
                </a:extLst>
              </p:cNvPr>
              <p:cNvSpPr txBox="1"/>
              <p:nvPr/>
            </p:nvSpPr>
            <p:spPr>
              <a:xfrm>
                <a:off x="1846068" y="4293122"/>
                <a:ext cx="1891608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A6655F-BDCB-4D93-BB3E-2EA8F2592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068" y="4293122"/>
                <a:ext cx="1891608" cy="280077"/>
              </a:xfrm>
              <a:prstGeom prst="rect">
                <a:avLst/>
              </a:prstGeom>
              <a:blipFill>
                <a:blip r:embed="rId5"/>
                <a:stretch>
                  <a:fillRect l="-2258" t="-2174" r="-968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644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4711347" y="2406561"/>
            <a:ext cx="2163932" cy="472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employees out of  3</a:t>
            </a:r>
          </a:p>
        </p:txBody>
      </p:sp>
      <p:sp>
        <p:nvSpPr>
          <p:cNvPr id="21605" name="Rectangle 101"/>
          <p:cNvSpPr>
            <a:spLocks noChangeArrowheads="1"/>
          </p:cNvSpPr>
          <p:nvPr/>
        </p:nvSpPr>
        <p:spPr bwMode="auto">
          <a:xfrm>
            <a:off x="665658" y="2108969"/>
            <a:ext cx="61341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spcBef>
                <a:spcPct val="20000"/>
              </a:spcBef>
              <a:buSzPct val="100000"/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Expected Value</a:t>
            </a:r>
          </a:p>
        </p:txBody>
      </p:sp>
      <p:sp>
        <p:nvSpPr>
          <p:cNvPr id="21606" name="Rectangle 102"/>
          <p:cNvSpPr>
            <a:spLocks noChangeArrowheads="1"/>
          </p:cNvSpPr>
          <p:nvPr/>
        </p:nvSpPr>
        <p:spPr bwMode="auto">
          <a:xfrm>
            <a:off x="665658" y="2992085"/>
            <a:ext cx="6153150" cy="34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spcBef>
                <a:spcPct val="20000"/>
              </a:spcBef>
              <a:buSzPct val="100000"/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Variance</a:t>
            </a:r>
          </a:p>
        </p:txBody>
      </p:sp>
      <p:sp>
        <p:nvSpPr>
          <p:cNvPr id="21607" name="Rectangle 103"/>
          <p:cNvSpPr>
            <a:spLocks noChangeArrowheads="1"/>
          </p:cNvSpPr>
          <p:nvPr/>
        </p:nvSpPr>
        <p:spPr bwMode="auto">
          <a:xfrm>
            <a:off x="665657" y="3820229"/>
            <a:ext cx="6629401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558624" lvl="1" indent="-214855">
              <a:spcBef>
                <a:spcPct val="20000"/>
              </a:spcBef>
              <a:buSzPct val="100000"/>
              <a:buFontTx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Standard Deviation</a:t>
            </a:r>
          </a:p>
        </p:txBody>
      </p:sp>
      <p:sp>
        <p:nvSpPr>
          <p:cNvPr id="21608" name="Rectangle 104"/>
          <p:cNvSpPr>
            <a:spLocks noChangeArrowheads="1"/>
          </p:cNvSpPr>
          <p:nvPr/>
        </p:nvSpPr>
        <p:spPr bwMode="auto">
          <a:xfrm>
            <a:off x="730867" y="1684622"/>
            <a:ext cx="5562600" cy="409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Evans Electronics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8590" y="4245156"/>
            <a:ext cx="1201739" cy="37010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employees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270" y="961666"/>
            <a:ext cx="7772400" cy="458334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Binomial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4E9246-140A-42EE-AB29-557C4BE27B33}"/>
                  </a:ext>
                </a:extLst>
              </p:cNvPr>
              <p:cNvSpPr txBox="1"/>
              <p:nvPr/>
            </p:nvSpPr>
            <p:spPr>
              <a:xfrm>
                <a:off x="1694065" y="2500327"/>
                <a:ext cx="30708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4E9246-140A-42EE-AB29-557C4BE27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65" y="2500327"/>
                <a:ext cx="3070841" cy="276999"/>
              </a:xfrm>
              <a:prstGeom prst="rect">
                <a:avLst/>
              </a:prstGeom>
              <a:blipFill>
                <a:blip r:embed="rId4"/>
                <a:stretch>
                  <a:fillRect l="-1190" r="-1190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C2B28A-E794-4D65-BBBE-9AC42EAFB775}"/>
                  </a:ext>
                </a:extLst>
              </p:cNvPr>
              <p:cNvSpPr txBox="1"/>
              <p:nvPr/>
            </p:nvSpPr>
            <p:spPr>
              <a:xfrm>
                <a:off x="1694065" y="3383666"/>
                <a:ext cx="5181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1−0.1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C2B28A-E794-4D65-BBBE-9AC42EAFB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65" y="3383666"/>
                <a:ext cx="5181740" cy="276999"/>
              </a:xfrm>
              <a:prstGeom prst="rect">
                <a:avLst/>
              </a:prstGeom>
              <a:blipFill>
                <a:blip r:embed="rId5"/>
                <a:stretch>
                  <a:fillRect l="-588" t="-2174" r="-471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63A2F9E-0248-483F-A15F-7201086F21EF}"/>
                  </a:ext>
                </a:extLst>
              </p:cNvPr>
              <p:cNvSpPr txBox="1"/>
              <p:nvPr/>
            </p:nvSpPr>
            <p:spPr>
              <a:xfrm>
                <a:off x="1694065" y="4276846"/>
                <a:ext cx="4668842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3(0.1)(1−0.1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63A2F9E-0248-483F-A15F-7201086F2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65" y="4276846"/>
                <a:ext cx="4668842" cy="280077"/>
              </a:xfrm>
              <a:prstGeom prst="rect">
                <a:avLst/>
              </a:prstGeom>
              <a:blipFill>
                <a:blip r:embed="rId6"/>
                <a:stretch>
                  <a:fillRect l="-131" t="-4348" r="-783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178">
            <a:extLst>
              <a:ext uri="{FF2B5EF4-FFF2-40B4-BE49-F238E27FC236}">
                <a16:creationId xmlns:a16="http://schemas.microsoft.com/office/drawing/2014/main" id="{86F61181-79D7-4DC5-A957-11C0CDF876E9}"/>
              </a:ext>
            </a:extLst>
          </p:cNvPr>
          <p:cNvSpPr>
            <a:spLocks/>
          </p:cNvSpPr>
          <p:nvPr/>
        </p:nvSpPr>
        <p:spPr bwMode="auto">
          <a:xfrm>
            <a:off x="8063617" y="5522237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 180">
            <a:extLst>
              <a:ext uri="{FF2B5EF4-FFF2-40B4-BE49-F238E27FC236}">
                <a16:creationId xmlns:a16="http://schemas.microsoft.com/office/drawing/2014/main" id="{66815CC0-9B77-4D5D-A644-401146BA8F97}"/>
              </a:ext>
            </a:extLst>
          </p:cNvPr>
          <p:cNvSpPr>
            <a:spLocks/>
          </p:cNvSpPr>
          <p:nvPr/>
        </p:nvSpPr>
        <p:spPr bwMode="auto">
          <a:xfrm>
            <a:off x="8041393" y="5524624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DF017F-F914-46BD-A6A3-328492D5BFB7}"/>
              </a:ext>
            </a:extLst>
          </p:cNvPr>
          <p:cNvSpPr txBox="1"/>
          <p:nvPr/>
        </p:nvSpPr>
        <p:spPr>
          <a:xfrm>
            <a:off x="7070989" y="5271842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D4D3617-0105-450A-BFC3-4F7A091D9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454575"/>
              </p:ext>
            </p:extLst>
          </p:nvPr>
        </p:nvGraphicFramePr>
        <p:xfrm>
          <a:off x="7564403" y="583343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Worksheet" showAsIcon="1" r:id="rId7" imgW="914400" imgH="771480" progId="Excel.Sheet.12">
                  <p:embed/>
                </p:oleObj>
              </mc:Choice>
              <mc:Fallback>
                <p:oleObj name="Worksheet" showAsIcon="1" r:id="rId7" imgW="914400" imgH="771480" progId="Excel.Sheet.12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38C616F-6395-4867-B090-14E955105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64403" y="583343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8589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818436" y="1623608"/>
            <a:ext cx="6901970" cy="8365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Poisson distributed random variable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often useful in estimating the number of occurrences over a specified interval of time or space.</a:t>
            </a:r>
            <a:endParaRPr lang="en-US" sz="1805" u="sng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818436" y="2420262"/>
            <a:ext cx="6901970" cy="7543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a discrete random variable that may assume an infinite sequence of values (x = 0, 1, 2, . . . ).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03953" y="946936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Poisson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971405342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869355" y="1583188"/>
            <a:ext cx="7277100" cy="47265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Examples of Poisson distributed random variables: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444381" y="1842821"/>
            <a:ext cx="6286501" cy="5125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number of knotholes in 14 linear feet of pine board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444381" y="2155481"/>
            <a:ext cx="6286501" cy="5350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number of vehicles arriving at a toll booth in one hour</a:t>
            </a:r>
          </a:p>
        </p:txBody>
      </p:sp>
      <p:sp>
        <p:nvSpPr>
          <p:cNvPr id="184491" name="Rectangle 171"/>
          <p:cNvSpPr>
            <a:spLocks noChangeArrowheads="1"/>
          </p:cNvSpPr>
          <p:nvPr/>
        </p:nvSpPr>
        <p:spPr bwMode="auto">
          <a:xfrm>
            <a:off x="881586" y="2697447"/>
            <a:ext cx="7291389" cy="49340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Bell Labs used the Poisson distribution to model the arrival of phone calls.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3953" y="973315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Poisson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589419816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938977" y="1660302"/>
            <a:ext cx="7572884" cy="378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 Properties of a Poisson Experiment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1333613" y="2572705"/>
            <a:ext cx="6657209" cy="76455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429711" lvl="1" indent="-343769">
              <a:lnSpc>
                <a:spcPct val="80000"/>
              </a:lnSpc>
              <a:spcBef>
                <a:spcPct val="20000"/>
              </a:spcBef>
              <a:buSzPct val="110000"/>
              <a:buFontTx/>
              <a:buAutoNum type="arabicPeriod" startAt="2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occurrence or nonoccurrence in any interval is independent of the occurrence or nonoccurrence in any other interval.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333613" y="1997083"/>
            <a:ext cx="6657209" cy="7543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429711" lvl="1" indent="-343769">
              <a:lnSpc>
                <a:spcPct val="80000"/>
              </a:lnSpc>
              <a:spcBef>
                <a:spcPct val="20000"/>
              </a:spcBef>
              <a:buSzPct val="110000"/>
              <a:buFontTx/>
              <a:buAutoNum type="arabicPeriod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probability of an occurrence is the same for any two intervals of equal length.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3953" y="973316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Poisson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634770891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953" y="975994"/>
            <a:ext cx="7772400" cy="429688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Poisson Probability Distribution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16855" y="1801369"/>
            <a:ext cx="7772400" cy="440431"/>
          </a:xfrm>
          <a:noFill/>
          <a:ln/>
          <a:effectLst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Poisson Probability Function: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172457" y="3091743"/>
            <a:ext cx="6151903" cy="1903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where: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the number of occurrences in an interval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the probability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occurrences in an interval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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= mean number of occurrences in an interval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2.71828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3A807C-C101-4CF6-B7A1-7A2250CC3493}"/>
                  </a:ext>
                </a:extLst>
              </p:cNvPr>
              <p:cNvSpPr txBox="1"/>
              <p:nvPr/>
            </p:nvSpPr>
            <p:spPr>
              <a:xfrm>
                <a:off x="1925516" y="2371773"/>
                <a:ext cx="1443537" cy="531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3A807C-C101-4CF6-B7A1-7A2250CC3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516" y="2371773"/>
                <a:ext cx="1443537" cy="531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DC22E6-EFFA-432B-A7DA-2F2923E23E2E}"/>
                  </a:ext>
                </a:extLst>
              </p:cNvPr>
              <p:cNvSpPr txBox="1"/>
              <p:nvPr/>
            </p:nvSpPr>
            <p:spPr>
              <a:xfrm>
                <a:off x="2744306" y="4943576"/>
                <a:ext cx="21439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!=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DC22E6-EFFA-432B-A7DA-2F2923E23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06" y="4943576"/>
                <a:ext cx="2143985" cy="276999"/>
              </a:xfrm>
              <a:prstGeom prst="rect">
                <a:avLst/>
              </a:prstGeom>
              <a:blipFill>
                <a:blip r:embed="rId4"/>
                <a:stretch>
                  <a:fillRect l="-85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F7889B-68B6-4527-BC2F-4D2C8051DFD7}"/>
                  </a:ext>
                </a:extLst>
              </p:cNvPr>
              <p:cNvSpPr txBox="1"/>
              <p:nvPr/>
            </p:nvSpPr>
            <p:spPr>
              <a:xfrm>
                <a:off x="2744305" y="5350953"/>
                <a:ext cx="24366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2!=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2−2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F7889B-68B6-4527-BC2F-4D2C8051D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05" y="5350953"/>
                <a:ext cx="2436628" cy="276999"/>
              </a:xfrm>
              <a:prstGeom prst="rect">
                <a:avLst/>
              </a:prstGeom>
              <a:blipFill>
                <a:blip r:embed="rId5"/>
                <a:stretch>
                  <a:fillRect l="-1500" r="-1750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348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953" y="975682"/>
            <a:ext cx="7772400" cy="612305"/>
          </a:xfrm>
        </p:spPr>
        <p:txBody>
          <a:bodyPr/>
          <a:lstStyle/>
          <a:p>
            <a:pPr algn="l"/>
            <a:r>
              <a:rPr lang="en-US" sz="2800" b="1" dirty="0">
                <a:latin typeface="+mn-lt"/>
              </a:rPr>
              <a:t>Poisson Probability Distribution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883610" y="1605571"/>
            <a:ext cx="7772400" cy="379558"/>
          </a:xfrm>
          <a:prstGeom prst="rect">
            <a:avLst/>
          </a:prstGeom>
          <a:noFill/>
          <a:ln/>
        </p:spPr>
        <p:txBody>
          <a:bodyPr/>
          <a:lstStyle/>
          <a:p>
            <a:pPr defTabSz="687537" eaLnBrk="0" hangingPunct="0">
              <a:spcBef>
                <a:spcPct val="20000"/>
              </a:spcBef>
              <a:buSzPct val="100000"/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Poisson Probability Function: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2780" y="2792022"/>
            <a:ext cx="6997290" cy="90705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lvl="1" indent="-257827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practical applications,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will eventually become large enough so that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is approximately zero and the probability of any larger values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becomes negligible.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32780" y="2083531"/>
            <a:ext cx="6997290" cy="80728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lvl="1" indent="-257827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Since there is no stated upper limit for the number of occurrences, the probability function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is applicable for values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0, 1, 2, … without limit.</a:t>
            </a:r>
          </a:p>
        </p:txBody>
      </p:sp>
    </p:spTree>
    <p:extLst>
      <p:ext uri="{BB962C8B-B14F-4D97-AF65-F5344CB8AC3E}">
        <p14:creationId xmlns:p14="http://schemas.microsoft.com/office/powerpoint/2010/main" val="410774725"/>
      </p:ext>
    </p:extLst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3953" y="979258"/>
            <a:ext cx="7772400" cy="458334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Poisson Probability Distribution</a:t>
            </a:r>
          </a:p>
        </p:txBody>
      </p:sp>
      <p:sp>
        <p:nvSpPr>
          <p:cNvPr id="25072" name="Rectangle 496"/>
          <p:cNvSpPr>
            <a:spLocks noChangeArrowheads="1"/>
          </p:cNvSpPr>
          <p:nvPr/>
        </p:nvSpPr>
        <p:spPr bwMode="auto">
          <a:xfrm>
            <a:off x="1010259" y="1648975"/>
            <a:ext cx="5934926" cy="3712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Swope Motors</a:t>
            </a:r>
          </a:p>
        </p:txBody>
      </p:sp>
      <p:sp>
        <p:nvSpPr>
          <p:cNvPr id="25073" name="Rectangle 497"/>
          <p:cNvSpPr>
            <a:spLocks noChangeArrowheads="1"/>
          </p:cNvSpPr>
          <p:nvPr/>
        </p:nvSpPr>
        <p:spPr bwMode="auto">
          <a:xfrm>
            <a:off x="1353159" y="2105073"/>
            <a:ext cx="6978697" cy="614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Customers arrive a with dealership at the average rate of 6 per hour.</a:t>
            </a:r>
          </a:p>
        </p:txBody>
      </p:sp>
      <p:sp>
        <p:nvSpPr>
          <p:cNvPr id="25076" name="Rectangle 500"/>
          <p:cNvSpPr>
            <a:spLocks noChangeArrowheads="1"/>
          </p:cNvSpPr>
          <p:nvPr/>
        </p:nvSpPr>
        <p:spPr bwMode="auto">
          <a:xfrm>
            <a:off x="1353158" y="2538195"/>
            <a:ext cx="6978697" cy="707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What is the probability of 4 arrivals in the next 30 minutes?</a:t>
            </a:r>
          </a:p>
        </p:txBody>
      </p:sp>
      <p:sp>
        <p:nvSpPr>
          <p:cNvPr id="8" name="Rectangle 833">
            <a:extLst>
              <a:ext uri="{FF2B5EF4-FFF2-40B4-BE49-F238E27FC236}">
                <a16:creationId xmlns:a16="http://schemas.microsoft.com/office/drawing/2014/main" id="{F80C4D89-1A40-4F7C-B03A-05E77D53E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197" y="2930719"/>
            <a:ext cx="459105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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6/hour = 3/half-hour,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2BEE12-04F4-4626-B48D-6BFA5FBC5938}"/>
                  </a:ext>
                </a:extLst>
              </p:cNvPr>
              <p:cNvSpPr txBox="1"/>
              <p:nvPr/>
            </p:nvSpPr>
            <p:spPr>
              <a:xfrm>
                <a:off x="1863970" y="3679210"/>
                <a:ext cx="490794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2.71828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=0.168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2BEE12-04F4-4626-B48D-6BFA5FBC5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970" y="3679210"/>
                <a:ext cx="4907947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78">
            <a:extLst>
              <a:ext uri="{FF2B5EF4-FFF2-40B4-BE49-F238E27FC236}">
                <a16:creationId xmlns:a16="http://schemas.microsoft.com/office/drawing/2014/main" id="{99E61B04-62FB-454F-A268-1E40968EA589}"/>
              </a:ext>
            </a:extLst>
          </p:cNvPr>
          <p:cNvSpPr>
            <a:spLocks/>
          </p:cNvSpPr>
          <p:nvPr/>
        </p:nvSpPr>
        <p:spPr bwMode="auto">
          <a:xfrm>
            <a:off x="8063617" y="5522237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180">
            <a:extLst>
              <a:ext uri="{FF2B5EF4-FFF2-40B4-BE49-F238E27FC236}">
                <a16:creationId xmlns:a16="http://schemas.microsoft.com/office/drawing/2014/main" id="{5C599966-FC43-4290-8A7A-62D1DD67BB29}"/>
              </a:ext>
            </a:extLst>
          </p:cNvPr>
          <p:cNvSpPr>
            <a:spLocks/>
          </p:cNvSpPr>
          <p:nvPr/>
        </p:nvSpPr>
        <p:spPr bwMode="auto">
          <a:xfrm>
            <a:off x="8041393" y="5524624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642377-028D-4386-982D-157063C4283E}"/>
              </a:ext>
            </a:extLst>
          </p:cNvPr>
          <p:cNvSpPr txBox="1"/>
          <p:nvPr/>
        </p:nvSpPr>
        <p:spPr>
          <a:xfrm>
            <a:off x="7070989" y="5271842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D7EFAD5-936C-4A0D-B4C8-87AB114073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376748"/>
              </p:ext>
            </p:extLst>
          </p:nvPr>
        </p:nvGraphicFramePr>
        <p:xfrm>
          <a:off x="7564403" y="583343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2D4D3617-0105-450A-BFC3-4F7A091D91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64403" y="583343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6777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603953" y="976827"/>
            <a:ext cx="7772400" cy="458334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Poisson Probability Distribution</a:t>
            </a:r>
          </a:p>
        </p:txBody>
      </p:sp>
      <p:sp>
        <p:nvSpPr>
          <p:cNvPr id="67" name="Rectangle 496"/>
          <p:cNvSpPr>
            <a:spLocks noChangeArrowheads="1"/>
          </p:cNvSpPr>
          <p:nvPr/>
        </p:nvSpPr>
        <p:spPr bwMode="auto">
          <a:xfrm>
            <a:off x="666499" y="1682358"/>
            <a:ext cx="621030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Swope Motors</a:t>
            </a:r>
          </a:p>
        </p:txBody>
      </p:sp>
      <p:sp>
        <p:nvSpPr>
          <p:cNvPr id="65" name="Freeform 178">
            <a:extLst>
              <a:ext uri="{FF2B5EF4-FFF2-40B4-BE49-F238E27FC236}">
                <a16:creationId xmlns:a16="http://schemas.microsoft.com/office/drawing/2014/main" id="{96CC5C12-CBC6-4189-90B6-F92046E96A2B}"/>
              </a:ext>
            </a:extLst>
          </p:cNvPr>
          <p:cNvSpPr>
            <a:spLocks/>
          </p:cNvSpPr>
          <p:nvPr/>
        </p:nvSpPr>
        <p:spPr bwMode="auto">
          <a:xfrm>
            <a:off x="8063617" y="5522237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Freeform 180">
            <a:extLst>
              <a:ext uri="{FF2B5EF4-FFF2-40B4-BE49-F238E27FC236}">
                <a16:creationId xmlns:a16="http://schemas.microsoft.com/office/drawing/2014/main" id="{8C8BED1F-DE1D-4A86-98CD-6E02515C89F3}"/>
              </a:ext>
            </a:extLst>
          </p:cNvPr>
          <p:cNvSpPr>
            <a:spLocks/>
          </p:cNvSpPr>
          <p:nvPr/>
        </p:nvSpPr>
        <p:spPr bwMode="auto">
          <a:xfrm>
            <a:off x="8041393" y="5524624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BA570AA-107F-49C5-8FA5-B8D26E12167D}"/>
              </a:ext>
            </a:extLst>
          </p:cNvPr>
          <p:cNvSpPr txBox="1"/>
          <p:nvPr/>
        </p:nvSpPr>
        <p:spPr>
          <a:xfrm>
            <a:off x="7070989" y="5271842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D4BE59DB-3359-439E-AF0F-0F218D64FD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936186"/>
              </p:ext>
            </p:extLst>
          </p:nvPr>
        </p:nvGraphicFramePr>
        <p:xfrm>
          <a:off x="7564403" y="583343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D7EFAD5-936C-4A0D-B4C8-87AB114073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4403" y="583343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Chart 70">
            <a:extLst>
              <a:ext uri="{FF2B5EF4-FFF2-40B4-BE49-F238E27FC236}">
                <a16:creationId xmlns:a16="http://schemas.microsoft.com/office/drawing/2014/main" id="{FACB3654-BCD6-4667-8759-3465FBCFC5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168813"/>
              </p:ext>
            </p:extLst>
          </p:nvPr>
        </p:nvGraphicFramePr>
        <p:xfrm>
          <a:off x="1658271" y="23162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A36901-5D07-4BF1-B27F-D59D9F0FEEB9}"/>
              </a:ext>
            </a:extLst>
          </p:cNvPr>
          <p:cNvSpPr txBox="1"/>
          <p:nvPr/>
        </p:nvSpPr>
        <p:spPr>
          <a:xfrm rot="16200000">
            <a:off x="782233" y="3393091"/>
            <a:ext cx="13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Probability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8846D-0E10-41A6-AD57-C4CE85B4FDB2}"/>
              </a:ext>
            </a:extLst>
          </p:cNvPr>
          <p:cNvSpPr txBox="1"/>
          <p:nvPr/>
        </p:nvSpPr>
        <p:spPr>
          <a:xfrm>
            <a:off x="2559164" y="4990976"/>
            <a:ext cx="382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Number of arrivals in 30 minutes</a:t>
            </a:r>
          </a:p>
        </p:txBody>
      </p:sp>
    </p:spTree>
    <p:extLst>
      <p:ext uri="{BB962C8B-B14F-4D97-AF65-F5344CB8AC3E}">
        <p14:creationId xmlns:p14="http://schemas.microsoft.com/office/powerpoint/2010/main" val="2186984799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1011552" y="1726501"/>
            <a:ext cx="5740940" cy="55528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0" lvl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property of the Poisson distribution is that the mean and variance are equal.</a:t>
            </a:r>
            <a:r>
              <a:rPr lang="en-US" sz="1805" i="1" dirty="0">
                <a:latin typeface="+mn-lt"/>
                <a:cs typeface="Arial" panose="020B0604020202020204" pitchFamily="34" charset="0"/>
              </a:rPr>
              <a:t> </a:t>
            </a:r>
            <a:endParaRPr lang="en-US" sz="1805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3953" y="975024"/>
            <a:ext cx="7772400" cy="458334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Poisson Probability Distribution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1552" y="3028381"/>
            <a:ext cx="2509020" cy="370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Swope Motors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8687" y="3533584"/>
            <a:ext cx="5461991" cy="55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827" indent="-257827">
              <a:spcBef>
                <a:spcPct val="20000"/>
              </a:spcBef>
              <a:buSzPct val="75000"/>
            </a:pPr>
            <a:r>
              <a:rPr lang="en-US" sz="1504" dirty="0">
                <a:solidFill>
                  <a:srgbClr val="000000"/>
                </a:solidFill>
                <a:cs typeface="Arial" panose="020B0604020202020204" pitchFamily="34" charset="0"/>
              </a:rPr>
              <a:t>Variance for Number of Arrivals during 30-Minute periods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F631C2-6221-4D4D-88F0-02E2944D9328}"/>
                  </a:ext>
                </a:extLst>
              </p:cNvPr>
              <p:cNvSpPr txBox="1"/>
              <p:nvPr/>
            </p:nvSpPr>
            <p:spPr>
              <a:xfrm>
                <a:off x="2570283" y="2314019"/>
                <a:ext cx="7538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F631C2-6221-4D4D-88F0-02E2944D9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283" y="2314019"/>
                <a:ext cx="753860" cy="276999"/>
              </a:xfrm>
              <a:prstGeom prst="rect">
                <a:avLst/>
              </a:prstGeom>
              <a:blipFill>
                <a:blip r:embed="rId3"/>
                <a:stretch>
                  <a:fillRect l="-6504" t="-2222" r="-1626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7411B1-33D7-4D22-8E70-19AFFB14DCE7}"/>
                  </a:ext>
                </a:extLst>
              </p:cNvPr>
              <p:cNvSpPr txBox="1"/>
              <p:nvPr/>
            </p:nvSpPr>
            <p:spPr>
              <a:xfrm>
                <a:off x="2570283" y="4088864"/>
                <a:ext cx="11834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7411B1-33D7-4D22-8E70-19AFFB14D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283" y="4088864"/>
                <a:ext cx="1183466" cy="276999"/>
              </a:xfrm>
              <a:prstGeom prst="rect">
                <a:avLst/>
              </a:prstGeom>
              <a:blipFill>
                <a:blip r:embed="rId4"/>
                <a:stretch>
                  <a:fillRect l="-4124" t="-2222" r="-3608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347614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1360428" y="2504645"/>
            <a:ext cx="7181850" cy="81640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Let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number of cars sold at the dealership in one day,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where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can take on 5 values (0, 1, 2, 3, 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08003" y="2094732"/>
            <a:ext cx="7886700" cy="448785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5" dirty="0"/>
              <a:t>Example:  Swope Motors</a:t>
            </a: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472068" y="997318"/>
            <a:ext cx="7772400" cy="6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6" b="1" dirty="0">
                <a:latin typeface="+mn-lt"/>
                <a:cs typeface="Arial" panose="020B0604020202020204" pitchFamily="34" charset="0"/>
              </a:rPr>
              <a:t>Discrete Random Variable with a Finite Number of Values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1435223" y="3341954"/>
            <a:ext cx="6619696" cy="8163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can count the cars sold, and there is a finite upper limit on the number that might be sold (which is the number of cars in stock).</a:t>
            </a:r>
          </a:p>
        </p:txBody>
      </p:sp>
    </p:spTree>
    <p:extLst>
      <p:ext uri="{BB962C8B-B14F-4D97-AF65-F5344CB8AC3E}">
        <p14:creationId xmlns:p14="http://schemas.microsoft.com/office/powerpoint/2010/main" val="10664362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603953" y="978266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673100" y="1631472"/>
            <a:ext cx="7772400" cy="349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1805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994426" y="1651243"/>
            <a:ext cx="7531100" cy="57192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hypergeometric distribution is closely related to the binomial distribution.  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1000776" y="2196281"/>
            <a:ext cx="7277100" cy="52994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However, for the hypergeometric distribution: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1616725" y="2558996"/>
            <a:ext cx="6286501" cy="529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trials are not independent, and</a:t>
            </a: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1616725" y="2975518"/>
            <a:ext cx="6286501" cy="473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probability of success changes from trial to trial. </a:t>
            </a:r>
          </a:p>
        </p:txBody>
      </p:sp>
    </p:spTree>
    <p:extLst>
      <p:ext uri="{BB962C8B-B14F-4D97-AF65-F5344CB8AC3E}">
        <p14:creationId xmlns:p14="http://schemas.microsoft.com/office/powerpoint/2010/main" val="1442431644"/>
      </p:ext>
    </p:extLst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7"/>
          <p:cNvSpPr>
            <a:spLocks noGrp="1" noChangeArrowheads="1"/>
          </p:cNvSpPr>
          <p:nvPr>
            <p:ph idx="1"/>
          </p:nvPr>
        </p:nvSpPr>
        <p:spPr>
          <a:xfrm>
            <a:off x="985129" y="1795685"/>
            <a:ext cx="7772400" cy="37955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Hypergeometric</a:t>
            </a:r>
            <a:r>
              <a:rPr lang="en-US" dirty="0"/>
              <a:t> Probability Function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920329" y="3457945"/>
            <a:ext cx="6837200" cy="16901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1654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 	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number of successes</a:t>
            </a:r>
          </a:p>
          <a:p>
            <a:pPr>
              <a:lnSpc>
                <a:spcPts val="1654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number of trials</a:t>
            </a:r>
          </a:p>
          <a:p>
            <a:pPr>
              <a:lnSpc>
                <a:spcPts val="1654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  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probability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successes in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trials</a:t>
            </a:r>
          </a:p>
          <a:p>
            <a:pPr>
              <a:lnSpc>
                <a:spcPts val="1654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number of elements in the population</a:t>
            </a:r>
          </a:p>
          <a:p>
            <a:pPr>
              <a:lnSpc>
                <a:spcPts val="1654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number of elements in the population labeled success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28539" y="1062903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DE63D7-B06D-4155-B09F-9A2DB617D446}"/>
                  </a:ext>
                </a:extLst>
              </p:cNvPr>
              <p:cNvSpPr txBox="1"/>
              <p:nvPr/>
            </p:nvSpPr>
            <p:spPr>
              <a:xfrm>
                <a:off x="1766873" y="2416197"/>
                <a:ext cx="2006190" cy="9838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DE63D7-B06D-4155-B09F-9A2DB617D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873" y="2416197"/>
                <a:ext cx="2006190" cy="9838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605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815968" y="2426693"/>
            <a:ext cx="1866900" cy="472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 0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63859" name="Arc 19"/>
          <p:cNvSpPr>
            <a:spLocks/>
          </p:cNvSpPr>
          <p:nvPr/>
        </p:nvSpPr>
        <p:spPr bwMode="auto">
          <a:xfrm rot="21235995" flipH="1">
            <a:off x="1567975" y="2491223"/>
            <a:ext cx="2055941" cy="910834"/>
          </a:xfrm>
          <a:custGeom>
            <a:avLst/>
            <a:gdLst>
              <a:gd name="G0" fmla="+- 282 0 0"/>
              <a:gd name="G1" fmla="+- 21600 0 0"/>
              <a:gd name="G2" fmla="+- 21600 0 0"/>
              <a:gd name="T0" fmla="*/ 0 w 21882"/>
              <a:gd name="T1" fmla="*/ 2 h 21600"/>
              <a:gd name="T2" fmla="*/ 21882 w 21882"/>
              <a:gd name="T3" fmla="*/ 21600 h 21600"/>
              <a:gd name="T4" fmla="*/ 282 w 2188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82" h="21600" fill="none" extrusionOk="0">
                <a:moveTo>
                  <a:pt x="-1" y="1"/>
                </a:moveTo>
                <a:cubicBezTo>
                  <a:pt x="93" y="0"/>
                  <a:pt x="187" y="-1"/>
                  <a:pt x="282" y="0"/>
                </a:cubicBezTo>
                <a:cubicBezTo>
                  <a:pt x="12211" y="0"/>
                  <a:pt x="21882" y="9670"/>
                  <a:pt x="21882" y="21600"/>
                </a:cubicBezTo>
              </a:path>
              <a:path w="21882" h="21600" stroke="0" extrusionOk="0">
                <a:moveTo>
                  <a:pt x="-1" y="1"/>
                </a:moveTo>
                <a:cubicBezTo>
                  <a:pt x="93" y="0"/>
                  <a:pt x="187" y="-1"/>
                  <a:pt x="282" y="0"/>
                </a:cubicBezTo>
                <a:cubicBezTo>
                  <a:pt x="12211" y="0"/>
                  <a:pt x="21882" y="9670"/>
                  <a:pt x="21882" y="21600"/>
                </a:cubicBezTo>
                <a:lnTo>
                  <a:pt x="282" y="21600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0" name="Arc 20"/>
          <p:cNvSpPr>
            <a:spLocks/>
          </p:cNvSpPr>
          <p:nvPr/>
        </p:nvSpPr>
        <p:spPr bwMode="auto">
          <a:xfrm>
            <a:off x="4771396" y="2328439"/>
            <a:ext cx="1915482" cy="78776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4177486" y="3163878"/>
            <a:ext cx="345011" cy="118571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0" name="Rectangle 30"/>
          <p:cNvSpPr>
            <a:spLocks noChangeArrowheads="1"/>
          </p:cNvSpPr>
          <p:nvPr/>
        </p:nvSpPr>
        <p:spPr bwMode="auto">
          <a:xfrm>
            <a:off x="161723" y="3508150"/>
            <a:ext cx="3263775" cy="1188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lvl="1">
              <a:lnSpc>
                <a:spcPct val="70000"/>
              </a:lnSpc>
              <a:spcBef>
                <a:spcPct val="20000"/>
              </a:spcBef>
              <a:buSzPct val="125000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number of ways</a:t>
            </a:r>
          </a:p>
          <a:p>
            <a:pPr marL="0" lvl="1">
              <a:lnSpc>
                <a:spcPct val="70000"/>
              </a:lnSpc>
              <a:spcBef>
                <a:spcPct val="20000"/>
              </a:spcBef>
              <a:buSzPct val="125000"/>
            </a:pPr>
            <a:r>
              <a:rPr lang="en-US" i="1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 successes can be selected</a:t>
            </a:r>
          </a:p>
          <a:p>
            <a:pPr marL="0" lvl="1">
              <a:lnSpc>
                <a:spcPct val="70000"/>
              </a:lnSpc>
              <a:spcBef>
                <a:spcPct val="20000"/>
              </a:spcBef>
              <a:buSzPct val="125000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from a total of </a:t>
            </a:r>
            <a:r>
              <a:rPr lang="en-US" i="1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r</a:t>
            </a: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 successes</a:t>
            </a:r>
          </a:p>
          <a:p>
            <a:pPr marL="0" lvl="1">
              <a:lnSpc>
                <a:spcPct val="70000"/>
              </a:lnSpc>
              <a:spcBef>
                <a:spcPct val="20000"/>
              </a:spcBef>
              <a:buSzPct val="125000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in the population</a:t>
            </a:r>
          </a:p>
        </p:txBody>
      </p:sp>
      <p:sp>
        <p:nvSpPr>
          <p:cNvPr id="163872" name="Rectangle 32"/>
          <p:cNvSpPr>
            <a:spLocks noChangeArrowheads="1"/>
          </p:cNvSpPr>
          <p:nvPr/>
        </p:nvSpPr>
        <p:spPr bwMode="auto">
          <a:xfrm>
            <a:off x="3578139" y="4302507"/>
            <a:ext cx="2813869" cy="9784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number of ways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n </a:t>
            </a: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elements can be selected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 from a population of size </a:t>
            </a:r>
            <a:r>
              <a:rPr lang="en-US" i="1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N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673100" y="981309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p:sp>
        <p:nvSpPr>
          <p:cNvPr id="21" name="Rectangle 7"/>
          <p:cNvSpPr txBox="1">
            <a:spLocks noChangeArrowheads="1"/>
          </p:cNvSpPr>
          <p:nvPr/>
        </p:nvSpPr>
        <p:spPr>
          <a:xfrm>
            <a:off x="885196" y="1519135"/>
            <a:ext cx="7772400" cy="379558"/>
          </a:xfrm>
          <a:prstGeom prst="rect">
            <a:avLst/>
          </a:prstGeom>
          <a:noFill/>
          <a:ln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105" dirty="0"/>
              <a:t>Hypergeometric Probability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7AC02C5-5EFF-41DA-BC84-B5A65B93246B}"/>
                  </a:ext>
                </a:extLst>
              </p:cNvPr>
              <p:cNvSpPr txBox="1"/>
              <p:nvPr/>
            </p:nvSpPr>
            <p:spPr>
              <a:xfrm>
                <a:off x="2798072" y="2180904"/>
                <a:ext cx="2006190" cy="9838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7AC02C5-5EFF-41DA-BC84-B5A65B932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072" y="2180904"/>
                <a:ext cx="2006190" cy="9838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D150CAC-32CD-4649-B1AB-FFF5CA9D0EA4}"/>
              </a:ext>
            </a:extLst>
          </p:cNvPr>
          <p:cNvSpPr/>
          <p:nvPr/>
        </p:nvSpPr>
        <p:spPr>
          <a:xfrm>
            <a:off x="3578139" y="2172550"/>
            <a:ext cx="366568" cy="47657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63099A-BB01-4356-A06E-8AB0FB0ED52C}"/>
              </a:ext>
            </a:extLst>
          </p:cNvPr>
          <p:cNvSpPr/>
          <p:nvPr/>
        </p:nvSpPr>
        <p:spPr>
          <a:xfrm>
            <a:off x="3988434" y="2172550"/>
            <a:ext cx="771256" cy="47657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1E0C97-30FC-4A79-A1D1-1F1D4FCA944A}"/>
              </a:ext>
            </a:extLst>
          </p:cNvPr>
          <p:cNvSpPr/>
          <p:nvPr/>
        </p:nvSpPr>
        <p:spPr>
          <a:xfrm>
            <a:off x="5972084" y="3164763"/>
            <a:ext cx="3010193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number of ways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failures can be selected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from a total of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failures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the population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32E2CC-8240-4762-94EC-CE298716FC2F}"/>
              </a:ext>
            </a:extLst>
          </p:cNvPr>
          <p:cNvSpPr/>
          <p:nvPr/>
        </p:nvSpPr>
        <p:spPr>
          <a:xfrm>
            <a:off x="3965963" y="2686715"/>
            <a:ext cx="403893" cy="47657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4609"/>
      </p:ext>
    </p:extLst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54780" y="2970342"/>
            <a:ext cx="6927969" cy="7662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these two conditions do not hold for a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the corresponding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equals 0.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4780" y="2476205"/>
            <a:ext cx="6918901" cy="75195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lvl="1" indent="-257827">
              <a:lnSpc>
                <a:spcPct val="80000"/>
              </a:lnSpc>
              <a:spcBef>
                <a:spcPct val="20000"/>
              </a:spcBef>
              <a:buSzPct val="11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However, only values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where:  1)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and 2)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are valid.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54780" y="2001332"/>
            <a:ext cx="6918901" cy="76269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lvl="1" indent="-257827">
              <a:lnSpc>
                <a:spcPct val="80000"/>
              </a:lnSpc>
              <a:spcBef>
                <a:spcPct val="20000"/>
              </a:spcBef>
              <a:buSzPct val="11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probability function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on the is usually applicable for values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0, 1, 2, …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03953" y="960679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1016860" y="1668050"/>
            <a:ext cx="7772400" cy="379558"/>
          </a:xfrm>
          <a:prstGeom prst="rect">
            <a:avLst/>
          </a:prstGeom>
          <a:noFill/>
          <a:ln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105" dirty="0"/>
              <a:t>Hypergeometric Probability Function:</a:t>
            </a:r>
          </a:p>
        </p:txBody>
      </p:sp>
    </p:spTree>
    <p:extLst>
      <p:ext uri="{BB962C8B-B14F-4D97-AF65-F5344CB8AC3E}">
        <p14:creationId xmlns:p14="http://schemas.microsoft.com/office/powerpoint/2010/main" val="221727171"/>
      </p:ext>
    </p:extLst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066089" y="1961646"/>
            <a:ext cx="7404100" cy="89578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Bob </a:t>
            </a:r>
            <a:r>
              <a:rPr lang="en-US" sz="1800" dirty="0" err="1"/>
              <a:t>Neveready</a:t>
            </a:r>
            <a:r>
              <a:rPr lang="en-US" sz="1800" dirty="0"/>
              <a:t> has removed two dead batteries from a flashlight and inadvertently mingled them with the two good batteries he intended as replacements.  The four batteries look identical.</a:t>
            </a:r>
          </a:p>
        </p:txBody>
      </p:sp>
      <p:sp>
        <p:nvSpPr>
          <p:cNvPr id="62563" name="Rectangle 99"/>
          <p:cNvSpPr>
            <a:spLocks noChangeArrowheads="1"/>
          </p:cNvSpPr>
          <p:nvPr/>
        </p:nvSpPr>
        <p:spPr bwMode="auto">
          <a:xfrm>
            <a:off x="893772" y="1596546"/>
            <a:ext cx="5064125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Neveready’s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Batteries</a:t>
            </a:r>
          </a:p>
        </p:txBody>
      </p:sp>
      <p:sp>
        <p:nvSpPr>
          <p:cNvPr id="62564" name="Rectangle 100"/>
          <p:cNvSpPr>
            <a:spLocks noChangeArrowheads="1"/>
          </p:cNvSpPr>
          <p:nvPr/>
        </p:nvSpPr>
        <p:spPr bwMode="auto">
          <a:xfrm>
            <a:off x="1098346" y="2820069"/>
            <a:ext cx="7404100" cy="703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Bob now randomly selects two of the four batteries.  What is the probability he selects the two good batteries?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03953" y="978263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p:sp>
        <p:nvSpPr>
          <p:cNvPr id="7" name="Rectangle 206">
            <a:extLst>
              <a:ext uri="{FF2B5EF4-FFF2-40B4-BE49-F238E27FC236}">
                <a16:creationId xmlns:a16="http://schemas.microsoft.com/office/drawing/2014/main" id="{DFA658CA-D35D-4C3A-8F96-6E9ACD88F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766" y="5145077"/>
            <a:ext cx="5401769" cy="1220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 the number of good batteries selected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 the number of batteries selected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4 the number of batteries in total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 the number of good batteries in total</a:t>
            </a:r>
          </a:p>
        </p:txBody>
      </p:sp>
      <p:sp>
        <p:nvSpPr>
          <p:cNvPr id="10" name="AutoShape 210">
            <a:extLst>
              <a:ext uri="{FF2B5EF4-FFF2-40B4-BE49-F238E27FC236}">
                <a16:creationId xmlns:a16="http://schemas.microsoft.com/office/drawing/2014/main" id="{3A44558A-3E08-40DF-AF31-0DE74253E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348" y="3429000"/>
            <a:ext cx="3325894" cy="491754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Using the probability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5729C2-160F-4030-9592-76B2578AF043}"/>
                  </a:ext>
                </a:extLst>
              </p:cNvPr>
              <p:cNvSpPr txBox="1"/>
              <p:nvPr/>
            </p:nvSpPr>
            <p:spPr>
              <a:xfrm>
                <a:off x="1168997" y="3973506"/>
                <a:ext cx="7538474" cy="961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2!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0!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2!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=0.167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5729C2-160F-4030-9592-76B2578AF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97" y="3973506"/>
                <a:ext cx="7538474" cy="9618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78">
            <a:extLst>
              <a:ext uri="{FF2B5EF4-FFF2-40B4-BE49-F238E27FC236}">
                <a16:creationId xmlns:a16="http://schemas.microsoft.com/office/drawing/2014/main" id="{2FF72BC3-DD5E-4279-821E-F7F49D17AF1F}"/>
              </a:ext>
            </a:extLst>
          </p:cNvPr>
          <p:cNvSpPr>
            <a:spLocks/>
          </p:cNvSpPr>
          <p:nvPr/>
        </p:nvSpPr>
        <p:spPr bwMode="auto">
          <a:xfrm>
            <a:off x="8063617" y="5522237"/>
            <a:ext cx="11112" cy="202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"/>
              </a:cxn>
              <a:cxn ang="0">
                <a:pos x="13" y="2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" h="35">
                <a:moveTo>
                  <a:pt x="0" y="0"/>
                </a:moveTo>
                <a:lnTo>
                  <a:pt x="0" y="35"/>
                </a:lnTo>
                <a:lnTo>
                  <a:pt x="13" y="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180">
            <a:extLst>
              <a:ext uri="{FF2B5EF4-FFF2-40B4-BE49-F238E27FC236}">
                <a16:creationId xmlns:a16="http://schemas.microsoft.com/office/drawing/2014/main" id="{4BBC2C37-5895-4620-9A39-778AEF5E3C0A}"/>
              </a:ext>
            </a:extLst>
          </p:cNvPr>
          <p:cNvSpPr>
            <a:spLocks/>
          </p:cNvSpPr>
          <p:nvPr/>
        </p:nvSpPr>
        <p:spPr bwMode="auto">
          <a:xfrm>
            <a:off x="8041393" y="5524624"/>
            <a:ext cx="14287" cy="11936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15"/>
              </a:cxn>
              <a:cxn ang="0">
                <a:pos x="17" y="21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19" h="21">
                <a:moveTo>
                  <a:pt x="19" y="0"/>
                </a:moveTo>
                <a:lnTo>
                  <a:pt x="0" y="15"/>
                </a:lnTo>
                <a:lnTo>
                  <a:pt x="17" y="21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656FF-D6D5-4EA5-8245-0CA351EF70A1}"/>
              </a:ext>
            </a:extLst>
          </p:cNvPr>
          <p:cNvSpPr txBox="1"/>
          <p:nvPr/>
        </p:nvSpPr>
        <p:spPr>
          <a:xfrm>
            <a:off x="7070989" y="5271842"/>
            <a:ext cx="206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it was done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C072D24-300C-4369-82AB-0DD6BD80FF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8233"/>
              </p:ext>
            </p:extLst>
          </p:nvPr>
        </p:nvGraphicFramePr>
        <p:xfrm>
          <a:off x="7564403" y="583343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D4BE59DB-3359-439E-AF0F-0F218D64FD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64403" y="583343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0697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22" name="Rectangle 14"/>
          <p:cNvSpPr>
            <a:spLocks noChangeArrowheads="1"/>
          </p:cNvSpPr>
          <p:nvPr/>
        </p:nvSpPr>
        <p:spPr bwMode="auto">
          <a:xfrm>
            <a:off x="1021283" y="1773318"/>
            <a:ext cx="6210300" cy="3688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</a:t>
            </a:r>
          </a:p>
        </p:txBody>
      </p:sp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1021283" y="2905872"/>
            <a:ext cx="6572250" cy="38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	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19112" y="1055798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6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7B17DF-DAC7-4DC0-9148-A994011B03F2}"/>
                  </a:ext>
                </a:extLst>
              </p:cNvPr>
              <p:cNvSpPr txBox="1"/>
              <p:nvPr/>
            </p:nvSpPr>
            <p:spPr>
              <a:xfrm>
                <a:off x="1688123" y="2222878"/>
                <a:ext cx="185082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7B17DF-DAC7-4DC0-9148-A994011B0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23" y="2222878"/>
                <a:ext cx="1850828" cy="472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B72CBB-67B4-4B88-B68C-C5C086927D7D}"/>
                  </a:ext>
                </a:extLst>
              </p:cNvPr>
              <p:cNvSpPr txBox="1"/>
              <p:nvPr/>
            </p:nvSpPr>
            <p:spPr>
              <a:xfrm>
                <a:off x="1688123" y="3289010"/>
                <a:ext cx="3902800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B72CBB-67B4-4B88-B68C-C5C086927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23" y="3289010"/>
                <a:ext cx="3902800" cy="524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037670"/>
      </p:ext>
    </p:extLst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49" name="Rectangle 69"/>
          <p:cNvSpPr>
            <a:spLocks noChangeArrowheads="1"/>
          </p:cNvSpPr>
          <p:nvPr/>
        </p:nvSpPr>
        <p:spPr bwMode="auto">
          <a:xfrm>
            <a:off x="1058485" y="2049123"/>
            <a:ext cx="6210300" cy="368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</a:t>
            </a:r>
          </a:p>
        </p:txBody>
      </p:sp>
      <p:sp>
        <p:nvSpPr>
          <p:cNvPr id="199750" name="Rectangle 70"/>
          <p:cNvSpPr>
            <a:spLocks noChangeArrowheads="1"/>
          </p:cNvSpPr>
          <p:nvPr/>
        </p:nvSpPr>
        <p:spPr bwMode="auto">
          <a:xfrm>
            <a:off x="1058484" y="3348394"/>
            <a:ext cx="2957513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	</a:t>
            </a:r>
          </a:p>
        </p:txBody>
      </p:sp>
      <p:sp>
        <p:nvSpPr>
          <p:cNvPr id="199751" name="Rectangle 71"/>
          <p:cNvSpPr>
            <a:spLocks noChangeArrowheads="1"/>
          </p:cNvSpPr>
          <p:nvPr/>
        </p:nvSpPr>
        <p:spPr bwMode="auto">
          <a:xfrm>
            <a:off x="883431" y="1677500"/>
            <a:ext cx="5064125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</a:t>
            </a:r>
            <a:r>
              <a:rPr lang="en-US" sz="21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Neveready’s</a:t>
            </a: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Batteries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03953" y="978268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6F0097-2135-43A6-AAD3-432333BE5321}"/>
                  </a:ext>
                </a:extLst>
              </p:cNvPr>
              <p:cNvSpPr txBox="1"/>
              <p:nvPr/>
            </p:nvSpPr>
            <p:spPr>
              <a:xfrm>
                <a:off x="1529865" y="2383772"/>
                <a:ext cx="314156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6F0097-2135-43A6-AAD3-432333BE5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865" y="2383772"/>
                <a:ext cx="3141566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066B2C-FB3E-4049-AC68-1A69C7A46AB3}"/>
                  </a:ext>
                </a:extLst>
              </p:cNvPr>
              <p:cNvSpPr txBox="1"/>
              <p:nvPr/>
            </p:nvSpPr>
            <p:spPr>
              <a:xfrm>
                <a:off x="1529865" y="3730986"/>
                <a:ext cx="730610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=0.333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066B2C-FB3E-4049-AC68-1A69C7A46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865" y="3730986"/>
                <a:ext cx="7306103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501625"/>
      </p:ext>
    </p:extLst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883704" y="1546806"/>
            <a:ext cx="7360769" cy="72404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Consider a hypergeometric distribution with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trials and let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(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</a:t>
            </a:r>
            <a:r>
              <a:rPr lang="en-US" sz="1805" i="1">
                <a:latin typeface="+mn-lt"/>
                <a:cs typeface="Arial" panose="020B0604020202020204" pitchFamily="34" charset="0"/>
              </a:rPr>
              <a:t>N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denote the probability of a success on the first trial.  </a:t>
            </a:r>
          </a:p>
        </p:txBody>
      </p:sp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883704" y="2180590"/>
            <a:ext cx="7360769" cy="45261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population size is large, the term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)/(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1) approaches 1.  </a:t>
            </a: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883704" y="2633207"/>
            <a:ext cx="7360769" cy="65299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expected value and variance can be written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     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883704" y="3258334"/>
            <a:ext cx="7360769" cy="7734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Note that these are the expressions for the expected value and variance of a binomial distribution.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03953" y="978266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t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Hypergeometric Probability Distribution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F1FB356-2DFA-47D9-BE5F-5EF25227B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704" y="3943447"/>
            <a:ext cx="7448551" cy="10638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When the population size is large, a hypergeometric  distribution can be approximated by a binomial distribution with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trials and a probability of  success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).   </a:t>
            </a:r>
          </a:p>
        </p:txBody>
      </p:sp>
    </p:spTree>
    <p:extLst>
      <p:ext uri="{BB962C8B-B14F-4D97-AF65-F5344CB8AC3E}">
        <p14:creationId xmlns:p14="http://schemas.microsoft.com/office/powerpoint/2010/main" val="273100067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1245841" y="2476772"/>
            <a:ext cx="7194551" cy="81640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Let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number of customers arriving in one day,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where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can take on the values 0, 1, 2, . . .</a:t>
            </a: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1302054" y="3286911"/>
            <a:ext cx="6947956" cy="7447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can count the customers arriving, but there is</a:t>
            </a:r>
          </a:p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 finite upper limit on the number that might arrive.</a:t>
            </a:r>
          </a:p>
        </p:txBody>
      </p:sp>
      <p:sp>
        <p:nvSpPr>
          <p:cNvPr id="7" name="Rectangle 60"/>
          <p:cNvSpPr>
            <a:spLocks noChangeArrowheads="1"/>
          </p:cNvSpPr>
          <p:nvPr/>
        </p:nvSpPr>
        <p:spPr bwMode="auto">
          <a:xfrm>
            <a:off x="477610" y="944075"/>
            <a:ext cx="7772400" cy="6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6" b="1" dirty="0">
                <a:latin typeface="+mn-lt"/>
                <a:cs typeface="Arial" panose="020B0604020202020204" pitchFamily="34" charset="0"/>
              </a:rPr>
              <a:t>Discrete Random Variable with a Finite Number of Values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08003" y="2094732"/>
            <a:ext cx="7886700" cy="448785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105" dirty="0"/>
              <a:t>Example:  Swope Motors</a:t>
            </a:r>
          </a:p>
        </p:txBody>
      </p:sp>
    </p:spTree>
    <p:extLst>
      <p:ext uri="{BB962C8B-B14F-4D97-AF65-F5344CB8AC3E}">
        <p14:creationId xmlns:p14="http://schemas.microsoft.com/office/powerpoint/2010/main" val="237394693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489182" y="978432"/>
            <a:ext cx="7772400" cy="5135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Random Variables</a:t>
            </a:r>
          </a:p>
        </p:txBody>
      </p:sp>
      <p:sp>
        <p:nvSpPr>
          <p:cNvPr id="144410" name="Rectangle 26"/>
          <p:cNvSpPr>
            <a:spLocks noChangeArrowheads="1"/>
          </p:cNvSpPr>
          <p:nvPr/>
        </p:nvSpPr>
        <p:spPr bwMode="auto">
          <a:xfrm>
            <a:off x="362650" y="2306371"/>
            <a:ext cx="2054225" cy="6851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333333"/>
            </a:outerShdw>
          </a:effec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408" name="Rectangle 24"/>
          <p:cNvSpPr>
            <a:spLocks noChangeArrowheads="1"/>
          </p:cNvSpPr>
          <p:nvPr/>
        </p:nvSpPr>
        <p:spPr bwMode="auto">
          <a:xfrm>
            <a:off x="2496250" y="1814617"/>
            <a:ext cx="4194176" cy="4416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000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44409" name="Rectangle 25"/>
          <p:cNvSpPr>
            <a:spLocks noChangeArrowheads="1"/>
          </p:cNvSpPr>
          <p:nvPr/>
        </p:nvSpPr>
        <p:spPr bwMode="auto">
          <a:xfrm>
            <a:off x="6774561" y="1811548"/>
            <a:ext cx="1866902" cy="444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37250" y="1818242"/>
            <a:ext cx="1524000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Illustration</a:t>
            </a:r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2794700" y="1811548"/>
            <a:ext cx="2313631" cy="42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Random Variable  </a:t>
            </a:r>
            <a:r>
              <a:rPr lang="en-US" sz="20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6811289" y="1826211"/>
            <a:ext cx="11620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Type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356300" y="2256240"/>
            <a:ext cx="1720379" cy="472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Family size</a:t>
            </a:r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>
            <a:off x="2764903" y="2303467"/>
            <a:ext cx="2800626" cy="7447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Number of dependents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reported on tax return</a:t>
            </a:r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6832832" y="2284886"/>
            <a:ext cx="1428750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Discrete</a:t>
            </a:r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356300" y="3343962"/>
            <a:ext cx="2162175" cy="1045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Distance from</a:t>
            </a:r>
          </a:p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home to stores on a</a:t>
            </a:r>
          </a:p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highway </a:t>
            </a:r>
          </a:p>
          <a:p>
            <a:pPr algn="l">
              <a:lnSpc>
                <a:spcPct val="110000"/>
              </a:lnSpc>
            </a:pP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4401" name="Rectangle 17"/>
          <p:cNvSpPr>
            <a:spLocks noChangeArrowheads="1"/>
          </p:cNvSpPr>
          <p:nvPr/>
        </p:nvSpPr>
        <p:spPr bwMode="auto">
          <a:xfrm>
            <a:off x="2794700" y="3231498"/>
            <a:ext cx="2924696" cy="7161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Distance in miles from</a:t>
            </a:r>
          </a:p>
          <a:p>
            <a:pPr algn="l">
              <a:lnSpc>
                <a:spcPct val="11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home to the store site</a:t>
            </a:r>
          </a:p>
        </p:txBody>
      </p:sp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6757101" y="3267071"/>
            <a:ext cx="1847850" cy="42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Continuous</a:t>
            </a:r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337250" y="4474590"/>
            <a:ext cx="2015160" cy="430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Own dog or cat</a:t>
            </a:r>
          </a:p>
        </p:txBody>
      </p:sp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780777" y="4481752"/>
            <a:ext cx="3145237" cy="13105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1 if own no pet;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= 2 if own dog(s) only;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= 3 if own cat(s) only;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= 4 if own dog(s) and cat(s)</a:t>
            </a:r>
          </a:p>
        </p:txBody>
      </p:sp>
      <p:sp>
        <p:nvSpPr>
          <p:cNvPr id="144405" name="Rectangle 21"/>
          <p:cNvSpPr>
            <a:spLocks noChangeArrowheads="1"/>
          </p:cNvSpPr>
          <p:nvPr/>
        </p:nvSpPr>
        <p:spPr bwMode="auto">
          <a:xfrm>
            <a:off x="6718532" y="4474590"/>
            <a:ext cx="14859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Discrete</a:t>
            </a:r>
          </a:p>
        </p:txBody>
      </p:sp>
    </p:spTree>
    <p:extLst>
      <p:ext uri="{BB962C8B-B14F-4D97-AF65-F5344CB8AC3E}">
        <p14:creationId xmlns:p14="http://schemas.microsoft.com/office/powerpoint/2010/main" val="85253267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819150" y="1588066"/>
            <a:ext cx="7505700" cy="76727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 distribution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random variable describes how probabilities are distributed over the values of the random variable.</a:t>
            </a:r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819150" y="2267759"/>
            <a:ext cx="7510463" cy="80208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describe a discrete probability distribution with a table, graph, or formula.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489653" y="987861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042016904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17835" y="1675601"/>
            <a:ext cx="7505700" cy="56287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Types of discrete probability distributions: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17835" y="2078131"/>
            <a:ext cx="7510463" cy="79209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First type:  uses the rules of assigning probabilities to experimental outcomes to determine probabilities for each value of the random variable.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25095" y="2716790"/>
            <a:ext cx="7510463" cy="82234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Second type:  uses a special mathematical formula to compute the probabilities for each value of the random variable.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407" y="978112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86553725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1017835" y="1657461"/>
            <a:ext cx="7505700" cy="86946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probability distribution is defined by a probability function, denoted by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), that provides the probability for each value of the random variable.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017835" y="2385571"/>
            <a:ext cx="7510463" cy="5408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required conditions for a discrete probability function are:</a:t>
            </a:r>
            <a:endParaRPr lang="en-US" sz="1053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86368" y="1028810"/>
            <a:ext cx="7772400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Discrete Probability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E02C91-9402-4077-A699-DAC4087D85FB}"/>
                  </a:ext>
                </a:extLst>
              </p:cNvPr>
              <p:cNvSpPr txBox="1"/>
              <p:nvPr/>
            </p:nvSpPr>
            <p:spPr>
              <a:xfrm>
                <a:off x="2745871" y="3093619"/>
                <a:ext cx="2721258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E02C91-9402-4077-A699-DAC4087D8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871" y="3093619"/>
                <a:ext cx="2721258" cy="670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858658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2734</Words>
  <Application>Microsoft Office PowerPoint</Application>
  <PresentationFormat>On-screen Show (4:3)</PresentationFormat>
  <Paragraphs>443</Paragraphs>
  <Slides>47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Calibri</vt:lpstr>
      <vt:lpstr>Cambria Math</vt:lpstr>
      <vt:lpstr>Monotype Sorts</vt:lpstr>
      <vt:lpstr>Symbol</vt:lpstr>
      <vt:lpstr>Times New Roman</vt:lpstr>
      <vt:lpstr>Verdana</vt:lpstr>
      <vt:lpstr>eStudy</vt:lpstr>
      <vt:lpstr>Worksheet</vt:lpstr>
      <vt:lpstr>PowerPoint Presentation</vt:lpstr>
      <vt:lpstr>Discrete Probability Distributions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Expected Value</vt:lpstr>
      <vt:lpstr>PowerPoint Presentation</vt:lpstr>
      <vt:lpstr>Expected Value</vt:lpstr>
      <vt:lpstr>Variance</vt:lpstr>
      <vt:lpstr>Binomial Probability Distribution</vt:lpstr>
      <vt:lpstr>Binomial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Binomial Probability Distribution</vt:lpstr>
      <vt:lpstr>PowerPoint Presentation</vt:lpstr>
      <vt:lpstr>PowerPoint Presentation</vt:lpstr>
      <vt:lpstr>Binomial Probability Distribution</vt:lpstr>
      <vt:lpstr>Binomial Probability Distribution</vt:lpstr>
      <vt:lpstr>PowerPoint Presentation</vt:lpstr>
      <vt:lpstr>PowerPoint Presentation</vt:lpstr>
      <vt:lpstr>PowerPoint Presentation</vt:lpstr>
      <vt:lpstr>Poisson Probability Distribution</vt:lpstr>
      <vt:lpstr>Poisson Probability Distribution</vt:lpstr>
      <vt:lpstr>Poisson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2018-02-02T23:01:44Z</dcterms:modified>
</cp:coreProperties>
</file>